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1"/>
  </p:notesMasterIdLst>
  <p:handoutMasterIdLst>
    <p:handoutMasterId r:id="rId22"/>
  </p:handoutMasterIdLst>
  <p:sldIdLst>
    <p:sldId id="729" r:id="rId3"/>
    <p:sldId id="809" r:id="rId4"/>
    <p:sldId id="810" r:id="rId5"/>
    <p:sldId id="813" r:id="rId6"/>
    <p:sldId id="814" r:id="rId7"/>
    <p:sldId id="815" r:id="rId8"/>
    <p:sldId id="819" r:id="rId9"/>
    <p:sldId id="818" r:id="rId10"/>
    <p:sldId id="820" r:id="rId11"/>
    <p:sldId id="821" r:id="rId12"/>
    <p:sldId id="822" r:id="rId13"/>
    <p:sldId id="823" r:id="rId14"/>
    <p:sldId id="824" r:id="rId15"/>
    <p:sldId id="825" r:id="rId16"/>
    <p:sldId id="826" r:id="rId17"/>
    <p:sldId id="827" r:id="rId18"/>
    <p:sldId id="828" r:id="rId19"/>
    <p:sldId id="829" r:id="rId20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FEC741-91DF-4E90-9920-B45D37C36BBD}" v="100" dt="2020-03-23T13:51:19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5" autoAdjust="0"/>
    <p:restoredTop sz="87897" autoAdjust="0"/>
  </p:normalViewPr>
  <p:slideViewPr>
    <p:cSldViewPr snapToGrid="0">
      <p:cViewPr varScale="1">
        <p:scale>
          <a:sx n="63" d="100"/>
          <a:sy n="63" d="100"/>
        </p:scale>
        <p:origin x="17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" userId="b30416d9-dee6-46a4-b9ce-fb97a80b2e95" providerId="ADAL" clId="{840E16AA-9456-488C-AEB4-F542B2F80963}"/>
    <pc:docChg chg="custSel delSld modSld">
      <pc:chgData name="Keith" userId="b30416d9-dee6-46a4-b9ce-fb97a80b2e95" providerId="ADAL" clId="{840E16AA-9456-488C-AEB4-F542B2F80963}" dt="2020-03-23T13:51:19.965" v="139"/>
      <pc:docMkLst>
        <pc:docMk/>
      </pc:docMkLst>
      <pc:sldChg chg="modSp modTransition modAnim">
        <pc:chgData name="Keith" userId="b30416d9-dee6-46a4-b9ce-fb97a80b2e95" providerId="ADAL" clId="{840E16AA-9456-488C-AEB4-F542B2F80963}" dt="2020-03-23T13:10:22.610" v="61"/>
        <pc:sldMkLst>
          <pc:docMk/>
          <pc:sldMk cId="1858587685" sldId="729"/>
        </pc:sldMkLst>
        <pc:spChg chg="mod">
          <ac:chgData name="Keith" userId="b30416d9-dee6-46a4-b9ce-fb97a80b2e95" providerId="ADAL" clId="{840E16AA-9456-488C-AEB4-F542B2F80963}" dt="2020-03-23T12:58:13.567" v="14" actId="1076"/>
          <ac:spMkLst>
            <pc:docMk/>
            <pc:sldMk cId="1858587685" sldId="729"/>
            <ac:spMk id="2" creationId="{00000000-0000-0000-0000-000000000000}"/>
          </ac:spMkLst>
        </pc:spChg>
      </pc:sldChg>
      <pc:sldChg chg="del">
        <pc:chgData name="Keith" userId="b30416d9-dee6-46a4-b9ce-fb97a80b2e95" providerId="ADAL" clId="{840E16AA-9456-488C-AEB4-F542B2F80963}" dt="2020-03-23T12:58:30.999" v="15" actId="47"/>
        <pc:sldMkLst>
          <pc:docMk/>
          <pc:sldMk cId="2232396523" sldId="767"/>
        </pc:sldMkLst>
      </pc:sldChg>
      <pc:sldChg chg="del">
        <pc:chgData name="Keith" userId="b30416d9-dee6-46a4-b9ce-fb97a80b2e95" providerId="ADAL" clId="{840E16AA-9456-488C-AEB4-F542B2F80963}" dt="2020-03-23T12:58:31.628" v="16" actId="47"/>
        <pc:sldMkLst>
          <pc:docMk/>
          <pc:sldMk cId="3658162989" sldId="769"/>
        </pc:sldMkLst>
      </pc:sldChg>
      <pc:sldChg chg="del">
        <pc:chgData name="Keith" userId="b30416d9-dee6-46a4-b9ce-fb97a80b2e95" providerId="ADAL" clId="{840E16AA-9456-488C-AEB4-F542B2F80963}" dt="2020-03-23T12:58:32.530" v="18" actId="47"/>
        <pc:sldMkLst>
          <pc:docMk/>
          <pc:sldMk cId="456223130" sldId="770"/>
        </pc:sldMkLst>
      </pc:sldChg>
      <pc:sldChg chg="del">
        <pc:chgData name="Keith" userId="b30416d9-dee6-46a4-b9ce-fb97a80b2e95" providerId="ADAL" clId="{840E16AA-9456-488C-AEB4-F542B2F80963}" dt="2020-03-23T12:58:32.727" v="19" actId="47"/>
        <pc:sldMkLst>
          <pc:docMk/>
          <pc:sldMk cId="708600188" sldId="771"/>
        </pc:sldMkLst>
      </pc:sldChg>
      <pc:sldChg chg="del">
        <pc:chgData name="Keith" userId="b30416d9-dee6-46a4-b9ce-fb97a80b2e95" providerId="ADAL" clId="{840E16AA-9456-488C-AEB4-F542B2F80963}" dt="2020-03-23T12:58:33.157" v="21" actId="47"/>
        <pc:sldMkLst>
          <pc:docMk/>
          <pc:sldMk cId="2655550443" sldId="772"/>
        </pc:sldMkLst>
      </pc:sldChg>
      <pc:sldChg chg="del">
        <pc:chgData name="Keith" userId="b30416d9-dee6-46a4-b9ce-fb97a80b2e95" providerId="ADAL" clId="{840E16AA-9456-488C-AEB4-F542B2F80963}" dt="2020-03-23T12:58:33.348" v="22" actId="47"/>
        <pc:sldMkLst>
          <pc:docMk/>
          <pc:sldMk cId="3821653181" sldId="773"/>
        </pc:sldMkLst>
      </pc:sldChg>
      <pc:sldChg chg="del">
        <pc:chgData name="Keith" userId="b30416d9-dee6-46a4-b9ce-fb97a80b2e95" providerId="ADAL" clId="{840E16AA-9456-488C-AEB4-F542B2F80963}" dt="2020-03-23T12:58:33.501" v="23" actId="47"/>
        <pc:sldMkLst>
          <pc:docMk/>
          <pc:sldMk cId="3181713072" sldId="774"/>
        </pc:sldMkLst>
      </pc:sldChg>
      <pc:sldChg chg="del">
        <pc:chgData name="Keith" userId="b30416d9-dee6-46a4-b9ce-fb97a80b2e95" providerId="ADAL" clId="{840E16AA-9456-488C-AEB4-F542B2F80963}" dt="2020-03-23T12:58:32.955" v="20" actId="47"/>
        <pc:sldMkLst>
          <pc:docMk/>
          <pc:sldMk cId="1021391931" sldId="775"/>
        </pc:sldMkLst>
      </pc:sldChg>
      <pc:sldChg chg="del">
        <pc:chgData name="Keith" userId="b30416d9-dee6-46a4-b9ce-fb97a80b2e95" providerId="ADAL" clId="{840E16AA-9456-488C-AEB4-F542B2F80963}" dt="2020-03-23T12:58:32.211" v="17" actId="47"/>
        <pc:sldMkLst>
          <pc:docMk/>
          <pc:sldMk cId="3840945376" sldId="777"/>
        </pc:sldMkLst>
      </pc:sldChg>
      <pc:sldChg chg="del">
        <pc:chgData name="Keith" userId="b30416d9-dee6-46a4-b9ce-fb97a80b2e95" providerId="ADAL" clId="{840E16AA-9456-488C-AEB4-F542B2F80963}" dt="2020-03-23T12:58:33.689" v="24" actId="47"/>
        <pc:sldMkLst>
          <pc:docMk/>
          <pc:sldMk cId="1303682704" sldId="778"/>
        </pc:sldMkLst>
      </pc:sldChg>
      <pc:sldChg chg="del">
        <pc:chgData name="Keith" userId="b30416d9-dee6-46a4-b9ce-fb97a80b2e95" providerId="ADAL" clId="{840E16AA-9456-488C-AEB4-F542B2F80963}" dt="2020-03-23T12:58:33.857" v="25" actId="47"/>
        <pc:sldMkLst>
          <pc:docMk/>
          <pc:sldMk cId="3641719153" sldId="779"/>
        </pc:sldMkLst>
      </pc:sldChg>
      <pc:sldChg chg="del">
        <pc:chgData name="Keith" userId="b30416d9-dee6-46a4-b9ce-fb97a80b2e95" providerId="ADAL" clId="{840E16AA-9456-488C-AEB4-F542B2F80963}" dt="2020-03-23T12:58:34.027" v="26" actId="47"/>
        <pc:sldMkLst>
          <pc:docMk/>
          <pc:sldMk cId="3741123124" sldId="780"/>
        </pc:sldMkLst>
      </pc:sldChg>
      <pc:sldChg chg="del">
        <pc:chgData name="Keith" userId="b30416d9-dee6-46a4-b9ce-fb97a80b2e95" providerId="ADAL" clId="{840E16AA-9456-488C-AEB4-F542B2F80963}" dt="2020-03-23T12:58:34.176" v="27" actId="47"/>
        <pc:sldMkLst>
          <pc:docMk/>
          <pc:sldMk cId="3433296478" sldId="781"/>
        </pc:sldMkLst>
      </pc:sldChg>
      <pc:sldChg chg="del">
        <pc:chgData name="Keith" userId="b30416d9-dee6-46a4-b9ce-fb97a80b2e95" providerId="ADAL" clId="{840E16AA-9456-488C-AEB4-F542B2F80963}" dt="2020-03-23T12:58:34.360" v="28" actId="47"/>
        <pc:sldMkLst>
          <pc:docMk/>
          <pc:sldMk cId="2529057067" sldId="782"/>
        </pc:sldMkLst>
      </pc:sldChg>
      <pc:sldChg chg="del">
        <pc:chgData name="Keith" userId="b30416d9-dee6-46a4-b9ce-fb97a80b2e95" providerId="ADAL" clId="{840E16AA-9456-488C-AEB4-F542B2F80963}" dt="2020-03-23T12:58:34.544" v="29" actId="47"/>
        <pc:sldMkLst>
          <pc:docMk/>
          <pc:sldMk cId="1769564583" sldId="783"/>
        </pc:sldMkLst>
      </pc:sldChg>
      <pc:sldChg chg="del">
        <pc:chgData name="Keith" userId="b30416d9-dee6-46a4-b9ce-fb97a80b2e95" providerId="ADAL" clId="{840E16AA-9456-488C-AEB4-F542B2F80963}" dt="2020-03-23T12:58:34.744" v="30" actId="47"/>
        <pc:sldMkLst>
          <pc:docMk/>
          <pc:sldMk cId="3535330311" sldId="784"/>
        </pc:sldMkLst>
      </pc:sldChg>
      <pc:sldChg chg="del">
        <pc:chgData name="Keith" userId="b30416d9-dee6-46a4-b9ce-fb97a80b2e95" providerId="ADAL" clId="{840E16AA-9456-488C-AEB4-F542B2F80963}" dt="2020-03-23T12:58:35.468" v="34" actId="47"/>
        <pc:sldMkLst>
          <pc:docMk/>
          <pc:sldMk cId="706146550" sldId="785"/>
        </pc:sldMkLst>
      </pc:sldChg>
      <pc:sldChg chg="del">
        <pc:chgData name="Keith" userId="b30416d9-dee6-46a4-b9ce-fb97a80b2e95" providerId="ADAL" clId="{840E16AA-9456-488C-AEB4-F542B2F80963}" dt="2020-03-23T12:58:34.923" v="31" actId="47"/>
        <pc:sldMkLst>
          <pc:docMk/>
          <pc:sldMk cId="1674834093" sldId="786"/>
        </pc:sldMkLst>
      </pc:sldChg>
      <pc:sldChg chg="del">
        <pc:chgData name="Keith" userId="b30416d9-dee6-46a4-b9ce-fb97a80b2e95" providerId="ADAL" clId="{840E16AA-9456-488C-AEB4-F542B2F80963}" dt="2020-03-23T12:58:35.094" v="32" actId="47"/>
        <pc:sldMkLst>
          <pc:docMk/>
          <pc:sldMk cId="42072617" sldId="787"/>
        </pc:sldMkLst>
      </pc:sldChg>
      <pc:sldChg chg="del">
        <pc:chgData name="Keith" userId="b30416d9-dee6-46a4-b9ce-fb97a80b2e95" providerId="ADAL" clId="{840E16AA-9456-488C-AEB4-F542B2F80963}" dt="2020-03-23T12:58:35.711" v="35" actId="47"/>
        <pc:sldMkLst>
          <pc:docMk/>
          <pc:sldMk cId="3497255335" sldId="788"/>
        </pc:sldMkLst>
      </pc:sldChg>
      <pc:sldChg chg="del">
        <pc:chgData name="Keith" userId="b30416d9-dee6-46a4-b9ce-fb97a80b2e95" providerId="ADAL" clId="{840E16AA-9456-488C-AEB4-F542B2F80963}" dt="2020-03-23T12:58:35.916" v="36" actId="47"/>
        <pc:sldMkLst>
          <pc:docMk/>
          <pc:sldMk cId="1567844194" sldId="789"/>
        </pc:sldMkLst>
      </pc:sldChg>
      <pc:sldChg chg="del">
        <pc:chgData name="Keith" userId="b30416d9-dee6-46a4-b9ce-fb97a80b2e95" providerId="ADAL" clId="{840E16AA-9456-488C-AEB4-F542B2F80963}" dt="2020-03-23T12:58:36.093" v="37" actId="47"/>
        <pc:sldMkLst>
          <pc:docMk/>
          <pc:sldMk cId="291492188" sldId="790"/>
        </pc:sldMkLst>
      </pc:sldChg>
      <pc:sldChg chg="del">
        <pc:chgData name="Keith" userId="b30416d9-dee6-46a4-b9ce-fb97a80b2e95" providerId="ADAL" clId="{840E16AA-9456-488C-AEB4-F542B2F80963}" dt="2020-03-23T12:58:36.279" v="38" actId="47"/>
        <pc:sldMkLst>
          <pc:docMk/>
          <pc:sldMk cId="1698778641" sldId="791"/>
        </pc:sldMkLst>
      </pc:sldChg>
      <pc:sldChg chg="del">
        <pc:chgData name="Keith" userId="b30416d9-dee6-46a4-b9ce-fb97a80b2e95" providerId="ADAL" clId="{840E16AA-9456-488C-AEB4-F542B2F80963}" dt="2020-03-23T12:58:36.459" v="39" actId="47"/>
        <pc:sldMkLst>
          <pc:docMk/>
          <pc:sldMk cId="1487619238" sldId="792"/>
        </pc:sldMkLst>
      </pc:sldChg>
      <pc:sldChg chg="del">
        <pc:chgData name="Keith" userId="b30416d9-dee6-46a4-b9ce-fb97a80b2e95" providerId="ADAL" clId="{840E16AA-9456-488C-AEB4-F542B2F80963}" dt="2020-03-23T12:58:36.664" v="40" actId="47"/>
        <pc:sldMkLst>
          <pc:docMk/>
          <pc:sldMk cId="997869089" sldId="793"/>
        </pc:sldMkLst>
      </pc:sldChg>
      <pc:sldChg chg="del">
        <pc:chgData name="Keith" userId="b30416d9-dee6-46a4-b9ce-fb97a80b2e95" providerId="ADAL" clId="{840E16AA-9456-488C-AEB4-F542B2F80963}" dt="2020-03-23T12:58:36.870" v="41" actId="47"/>
        <pc:sldMkLst>
          <pc:docMk/>
          <pc:sldMk cId="3486489732" sldId="795"/>
        </pc:sldMkLst>
      </pc:sldChg>
      <pc:sldChg chg="del">
        <pc:chgData name="Keith" userId="b30416d9-dee6-46a4-b9ce-fb97a80b2e95" providerId="ADAL" clId="{840E16AA-9456-488C-AEB4-F542B2F80963}" dt="2020-03-23T12:58:37.085" v="42" actId="47"/>
        <pc:sldMkLst>
          <pc:docMk/>
          <pc:sldMk cId="1264756592" sldId="796"/>
        </pc:sldMkLst>
      </pc:sldChg>
      <pc:sldChg chg="del">
        <pc:chgData name="Keith" userId="b30416d9-dee6-46a4-b9ce-fb97a80b2e95" providerId="ADAL" clId="{840E16AA-9456-488C-AEB4-F542B2F80963}" dt="2020-03-23T12:58:37.260" v="43" actId="47"/>
        <pc:sldMkLst>
          <pc:docMk/>
          <pc:sldMk cId="3293757705" sldId="797"/>
        </pc:sldMkLst>
      </pc:sldChg>
      <pc:sldChg chg="del">
        <pc:chgData name="Keith" userId="b30416d9-dee6-46a4-b9ce-fb97a80b2e95" providerId="ADAL" clId="{840E16AA-9456-488C-AEB4-F542B2F80963}" dt="2020-03-23T12:58:37.454" v="44" actId="47"/>
        <pc:sldMkLst>
          <pc:docMk/>
          <pc:sldMk cId="586764115" sldId="798"/>
        </pc:sldMkLst>
      </pc:sldChg>
      <pc:sldChg chg="del">
        <pc:chgData name="Keith" userId="b30416d9-dee6-46a4-b9ce-fb97a80b2e95" providerId="ADAL" clId="{840E16AA-9456-488C-AEB4-F542B2F80963}" dt="2020-03-23T12:58:37.626" v="45" actId="47"/>
        <pc:sldMkLst>
          <pc:docMk/>
          <pc:sldMk cId="2904271926" sldId="799"/>
        </pc:sldMkLst>
      </pc:sldChg>
      <pc:sldChg chg="del">
        <pc:chgData name="Keith" userId="b30416d9-dee6-46a4-b9ce-fb97a80b2e95" providerId="ADAL" clId="{840E16AA-9456-488C-AEB4-F542B2F80963}" dt="2020-03-23T12:58:37.838" v="46" actId="47"/>
        <pc:sldMkLst>
          <pc:docMk/>
          <pc:sldMk cId="1345926739" sldId="800"/>
        </pc:sldMkLst>
      </pc:sldChg>
      <pc:sldChg chg="del">
        <pc:chgData name="Keith" userId="b30416d9-dee6-46a4-b9ce-fb97a80b2e95" providerId="ADAL" clId="{840E16AA-9456-488C-AEB4-F542B2F80963}" dt="2020-03-23T12:58:37.983" v="47" actId="47"/>
        <pc:sldMkLst>
          <pc:docMk/>
          <pc:sldMk cId="368080897" sldId="801"/>
        </pc:sldMkLst>
      </pc:sldChg>
      <pc:sldChg chg="del">
        <pc:chgData name="Keith" userId="b30416d9-dee6-46a4-b9ce-fb97a80b2e95" providerId="ADAL" clId="{840E16AA-9456-488C-AEB4-F542B2F80963}" dt="2020-03-23T12:58:38.361" v="49" actId="47"/>
        <pc:sldMkLst>
          <pc:docMk/>
          <pc:sldMk cId="673486471" sldId="802"/>
        </pc:sldMkLst>
      </pc:sldChg>
      <pc:sldChg chg="del">
        <pc:chgData name="Keith" userId="b30416d9-dee6-46a4-b9ce-fb97a80b2e95" providerId="ADAL" clId="{840E16AA-9456-488C-AEB4-F542B2F80963}" dt="2020-03-23T12:58:38.565" v="50" actId="47"/>
        <pc:sldMkLst>
          <pc:docMk/>
          <pc:sldMk cId="3091938101" sldId="803"/>
        </pc:sldMkLst>
      </pc:sldChg>
      <pc:sldChg chg="del">
        <pc:chgData name="Keith" userId="b30416d9-dee6-46a4-b9ce-fb97a80b2e95" providerId="ADAL" clId="{840E16AA-9456-488C-AEB4-F542B2F80963}" dt="2020-03-23T12:58:38.758" v="51" actId="47"/>
        <pc:sldMkLst>
          <pc:docMk/>
          <pc:sldMk cId="1176185774" sldId="804"/>
        </pc:sldMkLst>
      </pc:sldChg>
      <pc:sldChg chg="del">
        <pc:chgData name="Keith" userId="b30416d9-dee6-46a4-b9ce-fb97a80b2e95" providerId="ADAL" clId="{840E16AA-9456-488C-AEB4-F542B2F80963}" dt="2020-03-23T12:58:38.942" v="52" actId="47"/>
        <pc:sldMkLst>
          <pc:docMk/>
          <pc:sldMk cId="743875865" sldId="805"/>
        </pc:sldMkLst>
      </pc:sldChg>
      <pc:sldChg chg="del">
        <pc:chgData name="Keith" userId="b30416d9-dee6-46a4-b9ce-fb97a80b2e95" providerId="ADAL" clId="{840E16AA-9456-488C-AEB4-F542B2F80963}" dt="2020-03-23T12:58:39.194" v="53" actId="47"/>
        <pc:sldMkLst>
          <pc:docMk/>
          <pc:sldMk cId="3739920338" sldId="806"/>
        </pc:sldMkLst>
      </pc:sldChg>
      <pc:sldChg chg="del">
        <pc:chgData name="Keith" userId="b30416d9-dee6-46a4-b9ce-fb97a80b2e95" providerId="ADAL" clId="{840E16AA-9456-488C-AEB4-F542B2F80963}" dt="2020-03-23T12:58:40.011" v="54" actId="47"/>
        <pc:sldMkLst>
          <pc:docMk/>
          <pc:sldMk cId="4067904018" sldId="807"/>
        </pc:sldMkLst>
      </pc:sldChg>
      <pc:sldChg chg="delSp modTransition delAnim modAnim">
        <pc:chgData name="Keith" userId="b30416d9-dee6-46a4-b9ce-fb97a80b2e95" providerId="ADAL" clId="{840E16AA-9456-488C-AEB4-F542B2F80963}" dt="2020-03-23T13:11:35.651" v="67"/>
        <pc:sldMkLst>
          <pc:docMk/>
          <pc:sldMk cId="3022970050" sldId="809"/>
        </pc:sldMkLst>
        <pc:picChg chg="del">
          <ac:chgData name="Keith" userId="b30416d9-dee6-46a4-b9ce-fb97a80b2e95" providerId="ADAL" clId="{840E16AA-9456-488C-AEB4-F542B2F80963}" dt="2020-03-23T13:10:27.845" v="62" actId="478"/>
          <ac:picMkLst>
            <pc:docMk/>
            <pc:sldMk cId="3022970050" sldId="809"/>
            <ac:picMk id="4" creationId="{6016D5E1-E3F9-4BAD-A8CD-F28A472B8D99}"/>
          </ac:picMkLst>
        </pc:picChg>
      </pc:sldChg>
      <pc:sldChg chg="modTransition modAnim">
        <pc:chgData name="Keith" userId="b30416d9-dee6-46a4-b9ce-fb97a80b2e95" providerId="ADAL" clId="{840E16AA-9456-488C-AEB4-F542B2F80963}" dt="2020-03-23T13:13:13.362" v="71"/>
        <pc:sldMkLst>
          <pc:docMk/>
          <pc:sldMk cId="2500273420" sldId="810"/>
        </pc:sldMkLst>
      </pc:sldChg>
      <pc:sldChg chg="modTransition modAnim">
        <pc:chgData name="Keith" userId="b30416d9-dee6-46a4-b9ce-fb97a80b2e95" providerId="ADAL" clId="{840E16AA-9456-488C-AEB4-F542B2F80963}" dt="2020-03-23T13:14:33.719" v="76"/>
        <pc:sldMkLst>
          <pc:docMk/>
          <pc:sldMk cId="1887005981" sldId="813"/>
        </pc:sldMkLst>
      </pc:sldChg>
      <pc:sldChg chg="modTransition modAnim">
        <pc:chgData name="Keith" userId="b30416d9-dee6-46a4-b9ce-fb97a80b2e95" providerId="ADAL" clId="{840E16AA-9456-488C-AEB4-F542B2F80963}" dt="2020-03-23T13:17:12.841" v="81"/>
        <pc:sldMkLst>
          <pc:docMk/>
          <pc:sldMk cId="1010503307" sldId="814"/>
        </pc:sldMkLst>
      </pc:sldChg>
      <pc:sldChg chg="modTransition modAnim">
        <pc:chgData name="Keith" userId="b30416d9-dee6-46a4-b9ce-fb97a80b2e95" providerId="ADAL" clId="{840E16AA-9456-488C-AEB4-F542B2F80963}" dt="2020-03-23T13:18:25.276" v="85"/>
        <pc:sldMkLst>
          <pc:docMk/>
          <pc:sldMk cId="593375096" sldId="815"/>
        </pc:sldMkLst>
      </pc:sldChg>
      <pc:sldChg chg="del">
        <pc:chgData name="Keith" userId="b30416d9-dee6-46a4-b9ce-fb97a80b2e95" providerId="ADAL" clId="{840E16AA-9456-488C-AEB4-F542B2F80963}" dt="2020-03-23T12:58:35.285" v="33" actId="47"/>
        <pc:sldMkLst>
          <pc:docMk/>
          <pc:sldMk cId="1576518077" sldId="816"/>
        </pc:sldMkLst>
      </pc:sldChg>
      <pc:sldChg chg="del">
        <pc:chgData name="Keith" userId="b30416d9-dee6-46a4-b9ce-fb97a80b2e95" providerId="ADAL" clId="{840E16AA-9456-488C-AEB4-F542B2F80963}" dt="2020-03-23T12:58:38.171" v="48" actId="47"/>
        <pc:sldMkLst>
          <pc:docMk/>
          <pc:sldMk cId="1070758591" sldId="817"/>
        </pc:sldMkLst>
      </pc:sldChg>
      <pc:sldChg chg="modTransition modAnim">
        <pc:chgData name="Keith" userId="b30416d9-dee6-46a4-b9ce-fb97a80b2e95" providerId="ADAL" clId="{840E16AA-9456-488C-AEB4-F542B2F80963}" dt="2020-03-23T13:24:44.875" v="94"/>
        <pc:sldMkLst>
          <pc:docMk/>
          <pc:sldMk cId="1629302653" sldId="818"/>
        </pc:sldMkLst>
      </pc:sldChg>
      <pc:sldChg chg="modTransition modAnim">
        <pc:chgData name="Keith" userId="b30416d9-dee6-46a4-b9ce-fb97a80b2e95" providerId="ADAL" clId="{840E16AA-9456-488C-AEB4-F542B2F80963}" dt="2020-03-23T13:19:59.004" v="89"/>
        <pc:sldMkLst>
          <pc:docMk/>
          <pc:sldMk cId="506689744" sldId="819"/>
        </pc:sldMkLst>
      </pc:sldChg>
      <pc:sldChg chg="modTransition modAnim">
        <pc:chgData name="Keith" userId="b30416d9-dee6-46a4-b9ce-fb97a80b2e95" providerId="ADAL" clId="{840E16AA-9456-488C-AEB4-F542B2F80963}" dt="2020-03-23T13:28:16.077" v="98"/>
        <pc:sldMkLst>
          <pc:docMk/>
          <pc:sldMk cId="3521603788" sldId="820"/>
        </pc:sldMkLst>
      </pc:sldChg>
      <pc:sldChg chg="modTransition modAnim">
        <pc:chgData name="Keith" userId="b30416d9-dee6-46a4-b9ce-fb97a80b2e95" providerId="ADAL" clId="{840E16AA-9456-488C-AEB4-F542B2F80963}" dt="2020-03-23T13:29:15.995" v="103"/>
        <pc:sldMkLst>
          <pc:docMk/>
          <pc:sldMk cId="1225171038" sldId="821"/>
        </pc:sldMkLst>
      </pc:sldChg>
      <pc:sldChg chg="modTransition modAnim">
        <pc:chgData name="Keith" userId="b30416d9-dee6-46a4-b9ce-fb97a80b2e95" providerId="ADAL" clId="{840E16AA-9456-488C-AEB4-F542B2F80963}" dt="2020-03-23T13:31:14.587" v="108"/>
        <pc:sldMkLst>
          <pc:docMk/>
          <pc:sldMk cId="127277774" sldId="822"/>
        </pc:sldMkLst>
      </pc:sldChg>
      <pc:sldChg chg="modTransition modAnim">
        <pc:chgData name="Keith" userId="b30416d9-dee6-46a4-b9ce-fb97a80b2e95" providerId="ADAL" clId="{840E16AA-9456-488C-AEB4-F542B2F80963}" dt="2020-03-23T13:41:19.020" v="113"/>
        <pc:sldMkLst>
          <pc:docMk/>
          <pc:sldMk cId="3942731527" sldId="823"/>
        </pc:sldMkLst>
      </pc:sldChg>
      <pc:sldChg chg="modTransition modAnim">
        <pc:chgData name="Keith" userId="b30416d9-dee6-46a4-b9ce-fb97a80b2e95" providerId="ADAL" clId="{840E16AA-9456-488C-AEB4-F542B2F80963}" dt="2020-03-23T13:43:35.017" v="118"/>
        <pc:sldMkLst>
          <pc:docMk/>
          <pc:sldMk cId="2610867724" sldId="824"/>
        </pc:sldMkLst>
      </pc:sldChg>
      <pc:sldChg chg="modTransition modAnim">
        <pc:chgData name="Keith" userId="b30416d9-dee6-46a4-b9ce-fb97a80b2e95" providerId="ADAL" clId="{840E16AA-9456-488C-AEB4-F542B2F80963}" dt="2020-03-23T13:46:24.708" v="125"/>
        <pc:sldMkLst>
          <pc:docMk/>
          <pc:sldMk cId="3691821895" sldId="825"/>
        </pc:sldMkLst>
      </pc:sldChg>
      <pc:sldChg chg="modTransition modAnim">
        <pc:chgData name="Keith" userId="b30416d9-dee6-46a4-b9ce-fb97a80b2e95" providerId="ADAL" clId="{840E16AA-9456-488C-AEB4-F542B2F80963}" dt="2020-03-23T13:46:58.779" v="130"/>
        <pc:sldMkLst>
          <pc:docMk/>
          <pc:sldMk cId="3448687763" sldId="826"/>
        </pc:sldMkLst>
      </pc:sldChg>
      <pc:sldChg chg="modTransition modAnim">
        <pc:chgData name="Keith" userId="b30416d9-dee6-46a4-b9ce-fb97a80b2e95" providerId="ADAL" clId="{840E16AA-9456-488C-AEB4-F542B2F80963}" dt="2020-03-23T13:49:47.387" v="135"/>
        <pc:sldMkLst>
          <pc:docMk/>
          <pc:sldMk cId="3061967503" sldId="827"/>
        </pc:sldMkLst>
      </pc:sldChg>
      <pc:sldChg chg="modTransition modAnim">
        <pc:chgData name="Keith" userId="b30416d9-dee6-46a4-b9ce-fb97a80b2e95" providerId="ADAL" clId="{840E16AA-9456-488C-AEB4-F542B2F80963}" dt="2020-03-23T13:51:19.965" v="139"/>
        <pc:sldMkLst>
          <pc:docMk/>
          <pc:sldMk cId="2829037354" sldId="828"/>
        </pc:sldMkLst>
      </pc:sldChg>
      <pc:sldChg chg="del">
        <pc:chgData name="Keith" userId="b30416d9-dee6-46a4-b9ce-fb97a80b2e95" providerId="ADAL" clId="{840E16AA-9456-488C-AEB4-F542B2F80963}" dt="2020-03-23T13:01:02.757" v="56" actId="47"/>
        <pc:sldMkLst>
          <pc:docMk/>
          <pc:sldMk cId="1723887647" sldId="830"/>
        </pc:sldMkLst>
      </pc:sldChg>
      <pc:sldChg chg="del">
        <pc:chgData name="Keith" userId="b30416d9-dee6-46a4-b9ce-fb97a80b2e95" providerId="ADAL" clId="{840E16AA-9456-488C-AEB4-F542B2F80963}" dt="2020-03-23T12:58:41.028" v="55" actId="47"/>
        <pc:sldMkLst>
          <pc:docMk/>
          <pc:sldMk cId="2784762254" sldId="83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E2-4C22-B3D9-92EF08B764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CE2-4C22-B3D9-92EF08B764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DC-47AF-84EF-A3B1F9C299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DC-47AF-84EF-A3B1F9C2995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E2-4C22-B3D9-92EF08B7647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E2-4C22-B3D9-92EF08B764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79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E2-4C22-B3D9-92EF08B76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6AD294-E77C-4150-804E-B438D1B35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89DB-BCE3-4825-8D5B-6CE2522339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75DC5-2F4C-43F5-B9BC-5D2D04DF6429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7738B-AC8E-4635-9D9A-C9BA6A634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508A9-1390-4C2E-A684-733F33888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DF20D-1FB8-4D79-9306-0317EBE9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81DE-2855-421F-B284-A9E7F02C5BB8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4F532-C1B8-427F-AE0F-6DA0EB32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26 to 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06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2CCC-7C0C-482E-9909-ED9C5016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1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6830-2BBE-4ACA-B9EF-66A16FEA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68C3-1BC2-4448-91EB-B0E945F57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407F-406E-47BB-B9DB-97A97C05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EC7B7-300C-4360-82AE-77870E30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DB42-BD98-4008-BFD3-9D599D3D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46DE-A835-41F2-968E-DF7CB473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7FA7-FCDF-4B1D-8953-46ECCB8A3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3941-032C-4A93-9CA5-7E6092C5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19E0-ECFA-4D3A-B200-7EEAA5F4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B2A5A-03C1-4E01-AB61-7EE703FC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818C-FF5B-4C67-8D70-43700AC9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E1DA5-03E8-47EC-83F8-FFC9E9994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C846-64FC-4EA1-A28F-9D9E243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F81F-09ED-4077-825C-99E77F67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A7D5-7263-4E55-8BEB-CCDE620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9070-3954-4B27-9B99-A249261B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7CD8-839A-4F47-AC0C-2B69C0E2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E2031-1C32-4109-97AC-B351F8335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E77D-6105-4F86-AACE-8D8C9FEC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5D046-8677-4886-9FB3-94175F45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69D9-CF56-4003-BFD2-841610A4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51E7-286E-4BBE-97BD-063B464B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85A0F-4B80-42B3-B773-074813CE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FEEA-FBD8-4C46-84AA-93EC37E6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AFABB-CCBC-447B-A3C2-88BA9066A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23FB-0089-4E88-964C-236268F7F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ED218-DF81-4AF8-AF3E-75862B6F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44FDF-D318-4E3B-A62C-1F57748D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1F5E-A08D-4968-86F7-377DD891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1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FD80-66A1-4AFF-A552-0903F4EE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4FDC2-E4C7-4C4B-9AA0-D222E6C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30F49-21FB-4FCB-AC6E-A16D3E46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CE738-913F-473C-B6D6-EDB3C78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7D042-674A-4100-B88D-F20834F0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7D3FD-E12D-4952-A92F-A0039D27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0E48-8523-4508-9CD8-A8B589E0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7039" y="6572079"/>
            <a:ext cx="3942310" cy="365125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en-US"/>
              <a:t>Brazendale | HSC4730 | keith.brazendale@ucf.edu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03E9-4602-4ED7-900B-5E661752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86A0-E342-4377-9579-A99802B28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B96B2-37A5-450C-A627-A40DF9DC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B120-0D14-4159-84B5-DEFC8757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C667-93CC-4F0F-B5E6-CFF3FD2F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F1FCD-DD0A-4A33-93F0-E47FA85A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5AB9-C44F-4F30-8571-D80E598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C9326-C0E7-4334-B9DD-253F1294F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DB17-B7F1-40AD-ACDE-3975A15F2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E6517-E012-4184-A09B-9834675A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2B838-A7B8-409F-9983-06DA9772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40000-620D-4B95-9125-5F25B467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7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E1A7-2B2A-4EBA-8364-65D8559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EA47-5B88-48E9-BF4B-A61143240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7942-2CC3-47FA-AD41-1C36CBD1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E9E-1525-4B47-8C0D-2AEF90C4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F6F9D-78F9-4D61-B44C-40305997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7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482B0-FEBE-4FE8-922E-9F99E1F60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78816-29CF-416B-9AD4-459A18D4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AFAA-5132-4589-A6FC-E55F88D8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8D4E-1C04-44C3-ACA4-54470B8E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EB974-C052-49A7-97EF-78346B9B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0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mailto:keith.brazendale@ucf.edu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99235"/>
            <a:ext cx="337185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F1234C-469D-4C07-9ED4-482036017515}"/>
              </a:ext>
            </a:extLst>
          </p:cNvPr>
          <p:cNvSpPr txBox="1">
            <a:spLocks/>
          </p:cNvSpPr>
          <p:nvPr userDrawn="1"/>
        </p:nvSpPr>
        <p:spPr>
          <a:xfrm>
            <a:off x="1496290" y="6554970"/>
            <a:ext cx="64222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+mj-lt"/>
              </a:rPr>
              <a:t>Keith Brazendale, PhD  |  Applied Health Research Methods: HSC 4730  |  </a:t>
            </a:r>
            <a:r>
              <a:rPr lang="en-US" sz="1100" dirty="0">
                <a:solidFill>
                  <a:srgbClr val="0099FF"/>
                </a:solidFill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keith.brazendale@ucf.edu</a:t>
            </a:r>
            <a:r>
              <a:rPr lang="en-US" sz="1100" dirty="0">
                <a:solidFill>
                  <a:srgbClr val="0099FF"/>
                </a:solidFill>
                <a:latin typeface="+mj-lt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8F07C3-3FB3-470A-BBF9-4C28A76470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14" y="6189406"/>
            <a:ext cx="541100" cy="5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7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C278F-A9C8-4D5D-AB8C-087799DF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F8F8-9FA5-422A-925E-9A2765FF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40DE-4FFC-49B8-841C-E17F426F6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40BA-2B45-4D87-AFB9-A15E1C8C2C72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1DB5-7B93-44B9-84A0-DEF2B5B87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468E-3784-4267-8E43-327B4827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4BCDAB1-B25B-467A-9D2B-E0AC1006B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5" y="1586701"/>
            <a:ext cx="8338689" cy="46140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D0FA7-5130-4131-9E21-BBC9235634D9}"/>
              </a:ext>
            </a:extLst>
          </p:cNvPr>
          <p:cNvCxnSpPr>
            <a:cxnSpLocks/>
          </p:cNvCxnSpPr>
          <p:nvPr/>
        </p:nvCxnSpPr>
        <p:spPr>
          <a:xfrm>
            <a:off x="1066800" y="1385406"/>
            <a:ext cx="381751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88" y="257329"/>
            <a:ext cx="4515303" cy="819150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 – Part 3</a:t>
            </a:r>
            <a:endParaRPr lang="en-US" sz="4000" i="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A5FA4-FB4D-4620-9527-B13A1D062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260933"/>
            <a:ext cx="3484212" cy="233024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CFFBF-3CB9-40BF-ACB7-B4913EE3F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287" y="4583307"/>
            <a:ext cx="3099336" cy="119574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C6AF0E-E66C-4207-838E-90AE736BA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5A91-BB85-4FAB-A2F0-48F8CE8A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870" y="264266"/>
            <a:ext cx="7223760" cy="4952492"/>
          </a:xfrm>
        </p:spPr>
        <p:txBody>
          <a:bodyPr/>
          <a:lstStyle/>
          <a:p>
            <a:pPr algn="ctr"/>
            <a:r>
              <a:rPr lang="en-US" dirty="0"/>
              <a:t>Understanding Statistical Output:</a:t>
            </a:r>
            <a:br>
              <a:rPr lang="en-US" dirty="0"/>
            </a:br>
            <a:r>
              <a:rPr lang="en-US" sz="2400" dirty="0"/>
              <a:t>Is there a linear relationship between </a:t>
            </a:r>
            <a:r>
              <a:rPr lang="en-US" sz="2400" dirty="0">
                <a:solidFill>
                  <a:srgbClr val="FF0000"/>
                </a:solidFill>
              </a:rPr>
              <a:t>years of work experience (IV)</a:t>
            </a:r>
            <a:r>
              <a:rPr lang="en-US" sz="2400" dirty="0"/>
              <a:t> and  </a:t>
            </a:r>
            <a:r>
              <a:rPr lang="en-US" sz="2400" dirty="0">
                <a:solidFill>
                  <a:srgbClr val="FF0000"/>
                </a:solidFill>
              </a:rPr>
              <a:t>salary(DV)</a:t>
            </a:r>
            <a:r>
              <a:rPr lang="en-US" sz="2400" dirty="0"/>
              <a:t>?</a:t>
            </a:r>
            <a:endParaRPr lang="en-US" dirty="0"/>
          </a:p>
        </p:txBody>
      </p:sp>
      <p:pic>
        <p:nvPicPr>
          <p:cNvPr id="4" name="Picture 3" descr="9781284094534_CH29_FIGF02.jpg">
            <a:extLst>
              <a:ext uri="{FF2B5EF4-FFF2-40B4-BE49-F238E27FC236}">
                <a16:creationId xmlns:a16="http://schemas.microsoft.com/office/drawing/2014/main" id="{1DC366CA-E4F1-42EB-89A0-B4F16D0AD7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870" y="2118614"/>
            <a:ext cx="7223760" cy="417032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F90AB-1A0E-446D-A73E-11F39514DE04}"/>
              </a:ext>
            </a:extLst>
          </p:cNvPr>
          <p:cNvSpPr/>
          <p:nvPr/>
        </p:nvSpPr>
        <p:spPr>
          <a:xfrm>
            <a:off x="960119" y="4035912"/>
            <a:ext cx="3488055" cy="21267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11BCFC-8BB0-4998-97E3-574067189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7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29AA-FA71-477E-9899-C2C35C83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559678"/>
            <a:ext cx="3256430" cy="4952492"/>
          </a:xfrm>
        </p:spPr>
        <p:txBody>
          <a:bodyPr/>
          <a:lstStyle/>
          <a:p>
            <a:r>
              <a:rPr lang="en-US" sz="3600" dirty="0"/>
              <a:t>Simple Logistic Regression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72046-5414-4EC9-B207-39D5A0BF2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3776" y="569066"/>
            <a:ext cx="5295900" cy="4279159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Logistic regression models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(sometimes called </a:t>
            </a:r>
            <a:r>
              <a:rPr lang="en-US" i="1" dirty="0"/>
              <a:t>logit regression models</a:t>
            </a:r>
            <a:r>
              <a:rPr lang="en-US" dirty="0"/>
              <a:t>) are used when the outcome variable is a </a:t>
            </a:r>
            <a:r>
              <a:rPr lang="en-US" dirty="0">
                <a:solidFill>
                  <a:srgbClr val="FF0000"/>
                </a:solidFill>
              </a:rPr>
              <a:t>dichotomous variable (binary, 1 or 0)</a:t>
            </a:r>
            <a:r>
              <a:rPr lang="en-US" dirty="0"/>
              <a:t>.</a:t>
            </a:r>
          </a:p>
          <a:p>
            <a:r>
              <a:rPr lang="en-US" dirty="0"/>
              <a:t>Logistic regression models </a:t>
            </a:r>
            <a:r>
              <a:rPr lang="en-US" dirty="0">
                <a:solidFill>
                  <a:srgbClr val="FF0000"/>
                </a:solidFill>
              </a:rPr>
              <a:t>predict the probabilities of the outcome occurring</a:t>
            </a:r>
            <a:r>
              <a:rPr lang="en-US" dirty="0"/>
              <a:t>.</a:t>
            </a:r>
          </a:p>
          <a:p>
            <a:r>
              <a:rPr lang="en-US" dirty="0"/>
              <a:t>Logistic regression is commonly used in case-control studies, for which the outcome variable is usually case status (1) vs. non-case (0).</a:t>
            </a:r>
          </a:p>
          <a:p>
            <a:r>
              <a:rPr lang="en-US" dirty="0"/>
              <a:t>Predictor variables for a logistic regression model can be </a:t>
            </a:r>
            <a:r>
              <a:rPr lang="en-US" dirty="0">
                <a:solidFill>
                  <a:srgbClr val="FF0000"/>
                </a:solidFill>
              </a:rPr>
              <a:t>categorical</a:t>
            </a:r>
            <a:r>
              <a:rPr lang="en-US" dirty="0"/>
              <a:t> (when the categories are coded with numbers) </a:t>
            </a:r>
            <a:r>
              <a:rPr lang="en-US" dirty="0">
                <a:solidFill>
                  <a:srgbClr val="FF0000"/>
                </a:solidFill>
              </a:rPr>
              <a:t>or continuous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24FBD-0FBE-4F86-B633-4A5061CF1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47806"/>
            <a:ext cx="5934075" cy="192872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9901CB-8618-480E-BC3D-9BBF38CF8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4000"/>
    </mc:Choice>
    <mc:Fallback>
      <p:transition spd="slow" advClick="0" advTm="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8FA5-1C06-46E8-BC26-23A158A81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05" y="407278"/>
            <a:ext cx="3894605" cy="4952492"/>
          </a:xfrm>
        </p:spPr>
        <p:txBody>
          <a:bodyPr/>
          <a:lstStyle/>
          <a:p>
            <a:r>
              <a:rPr lang="en-US" sz="3600" dirty="0"/>
              <a:t>Confounding and Effect Modification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19278-2993-4588-BF9C-83FC43DD3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0" y="521441"/>
            <a:ext cx="4972050" cy="44220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FF0000"/>
                </a:solidFill>
              </a:rPr>
              <a:t>confounder</a:t>
            </a:r>
            <a:r>
              <a:rPr lang="en-US" dirty="0"/>
              <a:t> may make the association between an exposure variable (IV) and an outcome variable (DV) appear </a:t>
            </a:r>
            <a:r>
              <a:rPr lang="en-US" dirty="0">
                <a:solidFill>
                  <a:srgbClr val="FF0000"/>
                </a:solidFill>
              </a:rPr>
              <a:t>more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less</a:t>
            </a:r>
            <a:r>
              <a:rPr lang="en-US" dirty="0"/>
              <a:t> significant than it truly is.</a:t>
            </a:r>
          </a:p>
          <a:p>
            <a:r>
              <a:rPr lang="en-US" dirty="0"/>
              <a:t>An </a:t>
            </a:r>
            <a:r>
              <a:rPr lang="en-US" i="1" dirty="0">
                <a:solidFill>
                  <a:srgbClr val="FF0000"/>
                </a:solidFill>
              </a:rPr>
              <a:t>effect modifier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a third variable (IV) that often defines groups of individuals who might experience different biological responses to various exposures.</a:t>
            </a:r>
          </a:p>
          <a:p>
            <a:r>
              <a:rPr lang="en-US" dirty="0"/>
              <a:t>To be a confounder or effect modifier, the third variable must be independently associated (</a:t>
            </a:r>
            <a:r>
              <a:rPr lang="en-US" dirty="0">
                <a:solidFill>
                  <a:srgbClr val="FF0000"/>
                </a:solidFill>
              </a:rPr>
              <a:t>p&lt;0.05</a:t>
            </a:r>
            <a:r>
              <a:rPr lang="en-US" dirty="0"/>
              <a:t>) with both an exposure (IV) variable and an outcome variable (DV).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71563-BA9B-4DD3-8369-2DD72CB0A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9200"/>
            <a:ext cx="7620000" cy="18288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2898A6-53C1-4EDF-8115-39332477F463}"/>
              </a:ext>
            </a:extLst>
          </p:cNvPr>
          <p:cNvSpPr/>
          <p:nvPr/>
        </p:nvSpPr>
        <p:spPr>
          <a:xfrm>
            <a:off x="2828303" y="6481440"/>
            <a:ext cx="750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Salary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44CB2-2E3B-4DB5-B31F-4FFCF5FF080A}"/>
              </a:ext>
            </a:extLst>
          </p:cNvPr>
          <p:cNvSpPr/>
          <p:nvPr/>
        </p:nvSpPr>
        <p:spPr>
          <a:xfrm>
            <a:off x="138672" y="6488822"/>
            <a:ext cx="180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Work experience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0C1CA-54C6-491A-8E36-A11C74D64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0" y="1873874"/>
            <a:ext cx="3252050" cy="25908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FB1680-D230-4F4E-9A38-38AE26B08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3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5000"/>
    </mc:Choice>
    <mc:Fallback>
      <p:transition spd="slow" advClick="0" advTm="1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0A60-3A74-4678-BE96-C2DAA36B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3478"/>
            <a:ext cx="5057774" cy="4952492"/>
          </a:xfrm>
        </p:spPr>
        <p:txBody>
          <a:bodyPr>
            <a:normAutofit/>
          </a:bodyPr>
          <a:lstStyle/>
          <a:p>
            <a:r>
              <a:rPr lang="en-US" sz="3200" dirty="0"/>
              <a:t>Multivariable </a:t>
            </a:r>
            <a:br>
              <a:rPr lang="en-US" sz="3200" dirty="0"/>
            </a:br>
            <a:r>
              <a:rPr lang="en-US" sz="3200" dirty="0"/>
              <a:t>Comparisons of Means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ACA66-E965-4A42-8917-1E78F675D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800" y="569066"/>
            <a:ext cx="3825799" cy="4060084"/>
          </a:xfrm>
        </p:spPr>
        <p:txBody>
          <a:bodyPr>
            <a:normAutofit lnSpcReduction="10000"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One-way ANOVA </a:t>
            </a:r>
            <a:r>
              <a:rPr lang="en-US" sz="1800" dirty="0"/>
              <a:t>(analysis of variance) is used to compare the mean values of a continuous variable among independent groups of people.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Two-way ANOVA </a:t>
            </a:r>
            <a:r>
              <a:rPr lang="en-US" sz="1800" dirty="0"/>
              <a:t>compares the mean values of a continuous variable across two factors (2 IVs).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Analysis of Covariance </a:t>
            </a:r>
            <a:r>
              <a:rPr lang="en-US" sz="1800" i="1" dirty="0"/>
              <a:t>(ANCOVA)</a:t>
            </a:r>
            <a:r>
              <a:rPr lang="en-US" sz="1800" dirty="0"/>
              <a:t> can be used to control for confounding variables when comparing the means of two or more groups.</a:t>
            </a:r>
          </a:p>
          <a:p>
            <a:endParaRPr lang="en-US" sz="1800" dirty="0"/>
          </a:p>
        </p:txBody>
      </p:sp>
      <p:pic>
        <p:nvPicPr>
          <p:cNvPr id="4" name="Picture 3" descr="29-5.jpg">
            <a:extLst>
              <a:ext uri="{FF2B5EF4-FFF2-40B4-BE49-F238E27FC236}">
                <a16:creationId xmlns:a16="http://schemas.microsoft.com/office/drawing/2014/main" id="{C40377A8-92C8-47E1-A365-AE6784B385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24150"/>
            <a:ext cx="5165800" cy="413385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44609C-0B81-49B5-A50F-DEF1CB6AF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6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0"/>
    </mc:Choice>
    <mc:Fallback>
      <p:transition spd="slow" advClick="0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7F0D-4316-45B9-9E59-72F1DE55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559678"/>
            <a:ext cx="3189755" cy="4952492"/>
          </a:xfrm>
        </p:spPr>
        <p:txBody>
          <a:bodyPr/>
          <a:lstStyle/>
          <a:p>
            <a:r>
              <a:rPr lang="en-US" sz="3600" dirty="0"/>
              <a:t>Multiple Regression (more complex analyses)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5F442-7900-4665-AAB7-C33E449F3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variety of analytic approaches can be used to test relationships among three or more variables while adjusting for possible confounders, including both linear and logistic regression models.</a:t>
            </a:r>
          </a:p>
          <a:p>
            <a:r>
              <a:rPr lang="en-US" i="1" dirty="0">
                <a:solidFill>
                  <a:srgbClr val="FF0000"/>
                </a:solidFill>
              </a:rPr>
              <a:t>Multiple linear regression models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examine the effects of </a:t>
            </a:r>
            <a:r>
              <a:rPr lang="en-US" dirty="0">
                <a:solidFill>
                  <a:srgbClr val="FF0000"/>
                </a:solidFill>
              </a:rPr>
              <a:t>several predictor variables </a:t>
            </a:r>
            <a:r>
              <a:rPr lang="en-US" dirty="0"/>
              <a:t>on the value of one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continuous</a:t>
            </a:r>
            <a:r>
              <a:rPr lang="en-US" dirty="0"/>
              <a:t> outcome variable.</a:t>
            </a:r>
          </a:p>
          <a:p>
            <a:r>
              <a:rPr lang="en-US" i="1" dirty="0">
                <a:solidFill>
                  <a:srgbClr val="FF0000"/>
                </a:solidFill>
              </a:rPr>
              <a:t>Multiple logistic regression models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examine the effects of </a:t>
            </a:r>
            <a:r>
              <a:rPr lang="en-US" dirty="0">
                <a:solidFill>
                  <a:srgbClr val="FF0000"/>
                </a:solidFill>
              </a:rPr>
              <a:t>several predictor variables </a:t>
            </a:r>
            <a:r>
              <a:rPr lang="en-US" dirty="0"/>
              <a:t>on the value of one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dichotomous</a:t>
            </a:r>
            <a:r>
              <a:rPr lang="en-US" dirty="0"/>
              <a:t> outcome variable.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EB49-6B86-4696-B4DA-24405E86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3050780"/>
            <a:ext cx="3605212" cy="246139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E46156-9D13-417E-9D36-A247F3823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2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1000"/>
    </mc:Choice>
    <mc:Fallback>
      <p:transition spd="slow" advClick="0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A4D-2CA5-4C57-886E-AE3AF260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740653"/>
            <a:ext cx="6629400" cy="4952492"/>
          </a:xfrm>
        </p:spPr>
        <p:txBody>
          <a:bodyPr/>
          <a:lstStyle/>
          <a:p>
            <a:r>
              <a:rPr lang="en-US" sz="4000" dirty="0"/>
              <a:t>Multiple Regression Models</a:t>
            </a:r>
            <a:endParaRPr lang="en-US" dirty="0"/>
          </a:p>
        </p:txBody>
      </p:sp>
      <p:pic>
        <p:nvPicPr>
          <p:cNvPr id="4" name="Picture 3" descr="29-7.jpg">
            <a:extLst>
              <a:ext uri="{FF2B5EF4-FFF2-40B4-BE49-F238E27FC236}">
                <a16:creationId xmlns:a16="http://schemas.microsoft.com/office/drawing/2014/main" id="{9167BEF6-623C-4295-B1B2-6B8F5EC1F8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612189"/>
            <a:ext cx="8229600" cy="408095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A0916E-1A9F-41F8-B7A4-606047120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8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A1DC-DC54-43A0-8120-A7CF817D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4814" y="438150"/>
            <a:ext cx="9953625" cy="495249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Example of a Multiple Linear Regression Model </a:t>
            </a:r>
            <a:br>
              <a:rPr lang="en-US" sz="3200" dirty="0"/>
            </a:br>
            <a:r>
              <a:rPr lang="en-US" sz="3200" dirty="0"/>
              <a:t>with Two Continuous Variables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 descr="9781284094534_CH29_FIGF08.jpg">
            <a:extLst>
              <a:ext uri="{FF2B5EF4-FFF2-40B4-BE49-F238E27FC236}">
                <a16:creationId xmlns:a16="http://schemas.microsoft.com/office/drawing/2014/main" id="{C6354281-27D9-4FB3-BAAE-3435A9EB5A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287" y="1672443"/>
            <a:ext cx="6789421" cy="426335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431631-4BE4-49AC-88F3-F56661501B75}"/>
              </a:ext>
            </a:extLst>
          </p:cNvPr>
          <p:cNvSpPr/>
          <p:nvPr/>
        </p:nvSpPr>
        <p:spPr>
          <a:xfrm>
            <a:off x="5107779" y="1851015"/>
            <a:ext cx="2436021" cy="1577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0AA4BD-632A-40B5-98B4-6CDB214C769C}"/>
              </a:ext>
            </a:extLst>
          </p:cNvPr>
          <p:cNvSpPr/>
          <p:nvPr/>
        </p:nvSpPr>
        <p:spPr>
          <a:xfrm>
            <a:off x="1707354" y="2470140"/>
            <a:ext cx="2967990" cy="8731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97160-EA03-4B9A-87C2-C2953D2FB172}"/>
              </a:ext>
            </a:extLst>
          </p:cNvPr>
          <p:cNvSpPr/>
          <p:nvPr/>
        </p:nvSpPr>
        <p:spPr>
          <a:xfrm>
            <a:off x="1373555" y="4051086"/>
            <a:ext cx="750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Salary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F9CDC-840F-49AC-84C2-1DF3009F99D4}"/>
              </a:ext>
            </a:extLst>
          </p:cNvPr>
          <p:cNvSpPr/>
          <p:nvPr/>
        </p:nvSpPr>
        <p:spPr>
          <a:xfrm>
            <a:off x="2221764" y="4051086"/>
            <a:ext cx="180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Work experience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471A8B-D3F8-4EC1-9464-8D32E13F9461}"/>
              </a:ext>
            </a:extLst>
          </p:cNvPr>
          <p:cNvSpPr/>
          <p:nvPr/>
        </p:nvSpPr>
        <p:spPr>
          <a:xfrm>
            <a:off x="4120121" y="4061429"/>
            <a:ext cx="180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Hours per week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40AA8A-4348-4F9A-8C90-62ED50A6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6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A62D-34A9-460E-AFA6-2A5DBDC7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559678"/>
            <a:ext cx="3342155" cy="4952492"/>
          </a:xfrm>
        </p:spPr>
        <p:txBody>
          <a:bodyPr/>
          <a:lstStyle/>
          <a:p>
            <a:r>
              <a:rPr lang="en-US" dirty="0"/>
              <a:t>Causal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B86CA-14F4-47E7-8A0D-96862030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Although multiple regression models cannot prove that an exposure </a:t>
            </a:r>
            <a:r>
              <a:rPr lang="en-US" dirty="0">
                <a:solidFill>
                  <a:srgbClr val="FF0000"/>
                </a:solidFill>
              </a:rPr>
              <a:t>caused</a:t>
            </a:r>
            <a:r>
              <a:rPr lang="en-US" dirty="0"/>
              <a:t> an outcome, they can provide </a:t>
            </a:r>
            <a:r>
              <a:rPr lang="en-US" dirty="0">
                <a:solidFill>
                  <a:srgbClr val="FF0000"/>
                </a:solidFill>
              </a:rPr>
              <a:t>insights</a:t>
            </a:r>
            <a:r>
              <a:rPr lang="en-US" dirty="0"/>
              <a:t> into ‘causality’.</a:t>
            </a:r>
          </a:p>
          <a:p>
            <a:endParaRPr lang="en-US" dirty="0"/>
          </a:p>
          <a:p>
            <a:r>
              <a:rPr lang="en-US" dirty="0"/>
              <a:t>“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659DC-A95A-47BC-BB17-2F91EEC27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1" y="2267442"/>
            <a:ext cx="4057651" cy="190456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FF7030-10BC-49BC-B20A-3FE330F5DD7D}"/>
              </a:ext>
            </a:extLst>
          </p:cNvPr>
          <p:cNvSpPr/>
          <p:nvPr/>
        </p:nvSpPr>
        <p:spPr>
          <a:xfrm>
            <a:off x="4749399" y="2019393"/>
            <a:ext cx="3576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“the relationship between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cause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and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effect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”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BD5302-F23E-42CF-BB92-514BD1F122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01" y="3734266"/>
            <a:ext cx="4567355" cy="238644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F0CA9F-BB4E-476B-907D-3FCFEB7B2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3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000"/>
    </mc:Choice>
    <mc:Fallback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6E84-6F7A-4E23-A078-965D74097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0" y="2826628"/>
            <a:ext cx="2875430" cy="4952492"/>
          </a:xfrm>
        </p:spPr>
        <p:txBody>
          <a:bodyPr/>
          <a:lstStyle/>
          <a:p>
            <a:r>
              <a:rPr lang="en-US" dirty="0"/>
              <a:t>- END -</a:t>
            </a:r>
          </a:p>
        </p:txBody>
      </p:sp>
    </p:spTree>
    <p:extLst>
      <p:ext uri="{BB962C8B-B14F-4D97-AF65-F5344CB8AC3E}">
        <p14:creationId xmlns:p14="http://schemas.microsoft.com/office/powerpoint/2010/main" val="1094409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752C-5B66-49CE-8D38-99FB5DE3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Comparing Independent Populations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CC8E2-55D9-40BB-B576-A229C6D96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Independent populations </a:t>
            </a:r>
            <a:r>
              <a:rPr lang="en-US" dirty="0"/>
              <a:t>are populations in which each individual can be a member of only </a:t>
            </a:r>
            <a:r>
              <a:rPr lang="en-US" dirty="0">
                <a:solidFill>
                  <a:srgbClr val="FF0000"/>
                </a:solidFill>
              </a:rPr>
              <a:t>one of the population </a:t>
            </a:r>
            <a:r>
              <a:rPr lang="en-US" dirty="0"/>
              <a:t>groups being compared.</a:t>
            </a:r>
          </a:p>
          <a:p>
            <a:r>
              <a:rPr lang="en-US" dirty="0"/>
              <a:t>A variety of statistical tests can be used to compare independent populations, including </a:t>
            </a:r>
            <a:r>
              <a:rPr lang="en-US" i="1" dirty="0"/>
              <a:t>independent-samples t-tests </a:t>
            </a:r>
            <a:r>
              <a:rPr lang="en-US" dirty="0"/>
              <a:t>and </a:t>
            </a:r>
            <a:r>
              <a:rPr lang="en-US" i="1" dirty="0"/>
              <a:t>Chi-square tests</a:t>
            </a:r>
            <a:r>
              <a:rPr lang="en-US" dirty="0"/>
              <a:t>.</a:t>
            </a:r>
            <a:endParaRPr lang="en-US" i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28C01-7E2D-4FB4-BC92-756DC29A0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520983"/>
            <a:ext cx="3721100" cy="257819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6C5566-5A61-42F9-894F-D137C095C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7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DEA7-A776-4942-BF70-B50874BB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026" y="235828"/>
            <a:ext cx="4238625" cy="4952492"/>
          </a:xfrm>
        </p:spPr>
        <p:txBody>
          <a:bodyPr/>
          <a:lstStyle/>
          <a:p>
            <a:r>
              <a:rPr lang="en-US" dirty="0"/>
              <a:t>Choosing a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547BA-7C94-40D0-984C-51E7205F0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8-11.jpg">
            <a:extLst>
              <a:ext uri="{FF2B5EF4-FFF2-40B4-BE49-F238E27FC236}">
                <a16:creationId xmlns:a16="http://schemas.microsoft.com/office/drawing/2014/main" id="{42DF0F9F-80A5-4B8B-9107-0AF8B49DCFB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7825" y="1043510"/>
            <a:ext cx="5486400" cy="491906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0BD16E-E7AB-4B1E-BA1E-6E8F35855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000"/>
    </mc:Choice>
    <mc:Fallback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D7E9-A42E-4E12-84EF-5E7C909C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4903"/>
            <a:ext cx="3324224" cy="4952492"/>
          </a:xfrm>
        </p:spPr>
        <p:txBody>
          <a:bodyPr/>
          <a:lstStyle/>
          <a:p>
            <a:r>
              <a:rPr lang="en-US" sz="3600" dirty="0"/>
              <a:t>Comparing Paired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678E4-514A-4EC2-AEB2-715AC3FAC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224" y="569066"/>
            <a:ext cx="4952999" cy="1697884"/>
          </a:xfrm>
        </p:spPr>
        <p:txBody>
          <a:bodyPr/>
          <a:lstStyle/>
          <a:p>
            <a:r>
              <a:rPr lang="en-US" dirty="0"/>
              <a:t>A different set of tests (like </a:t>
            </a:r>
            <a:r>
              <a:rPr lang="en-US" i="1" dirty="0"/>
              <a:t>matched-pairs t-tests</a:t>
            </a:r>
            <a:r>
              <a:rPr lang="en-US" dirty="0"/>
              <a:t>) is used when the goal is to compare </a:t>
            </a:r>
            <a:r>
              <a:rPr lang="en-US" dirty="0">
                <a:solidFill>
                  <a:srgbClr val="FF0000"/>
                </a:solidFill>
              </a:rPr>
              <a:t>before-and-after </a:t>
            </a:r>
            <a:r>
              <a:rPr lang="en-US" dirty="0"/>
              <a:t>results in the same individuals.</a:t>
            </a:r>
          </a:p>
          <a:p>
            <a:endParaRPr lang="en-US" dirty="0"/>
          </a:p>
        </p:txBody>
      </p:sp>
      <p:pic>
        <p:nvPicPr>
          <p:cNvPr id="4" name="Picture 3" descr="28-14.jpg">
            <a:extLst>
              <a:ext uri="{FF2B5EF4-FFF2-40B4-BE49-F238E27FC236}">
                <a16:creationId xmlns:a16="http://schemas.microsoft.com/office/drawing/2014/main" id="{811CBE82-C498-4C3B-9842-DFE72C1E66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4040" y="2042126"/>
            <a:ext cx="5156835" cy="424680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84FEBD-27A8-41F1-87E8-C0F1DF121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965E75-240F-4431-94D1-6E8639FE9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CCA70-169B-4CDC-B644-E408E2517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28-15.jpg">
            <a:extLst>
              <a:ext uri="{FF2B5EF4-FFF2-40B4-BE49-F238E27FC236}">
                <a16:creationId xmlns:a16="http://schemas.microsoft.com/office/drawing/2014/main" id="{C522123A-C64E-40F2-BBA9-3ABB57E8A5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103120" y="-883418"/>
            <a:ext cx="4937760" cy="828684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F263D1-CBBC-421E-BDA9-EED90433C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0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00"/>
    </mc:Choice>
    <mc:Fallback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3AA77-4CCA-4E69-AABE-C6AE0A6C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86118"/>
            <a:ext cx="2875430" cy="4952492"/>
          </a:xfrm>
        </p:spPr>
        <p:txBody>
          <a:bodyPr/>
          <a:lstStyle/>
          <a:p>
            <a:r>
              <a:rPr lang="en-US" dirty="0"/>
              <a:t>Regression</a:t>
            </a:r>
            <a:br>
              <a:rPr lang="en-US" dirty="0"/>
            </a:br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7F54F-5DAD-4AA3-9AE5-36934D4B1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Linear Regression</a:t>
            </a:r>
          </a:p>
          <a:p>
            <a:r>
              <a:rPr lang="en-US" dirty="0"/>
              <a:t>Simple Logistic Regression</a:t>
            </a:r>
          </a:p>
          <a:p>
            <a:r>
              <a:rPr lang="en-US" dirty="0"/>
              <a:t>Confounding and Effect Modifiers</a:t>
            </a:r>
          </a:p>
          <a:p>
            <a:r>
              <a:rPr lang="en-US" dirty="0"/>
              <a:t>Multivariable Comparisons</a:t>
            </a:r>
          </a:p>
          <a:p>
            <a:r>
              <a:rPr lang="en-US" dirty="0"/>
              <a:t>‘Dummy’ Variables</a:t>
            </a:r>
          </a:p>
          <a:p>
            <a:r>
              <a:rPr lang="en-US" dirty="0"/>
              <a:t>Multiple Regression</a:t>
            </a:r>
          </a:p>
          <a:p>
            <a:r>
              <a:rPr lang="en-US" dirty="0"/>
              <a:t>Causal Analysis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963D0-E847-40A3-ADA8-10CCAB03651D}"/>
              </a:ext>
            </a:extLst>
          </p:cNvPr>
          <p:cNvSpPr/>
          <p:nvPr/>
        </p:nvSpPr>
        <p:spPr>
          <a:xfrm>
            <a:off x="136994" y="1762035"/>
            <a:ext cx="3309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FFC000"/>
                </a:solidFill>
              </a:rPr>
              <a:t>“seeks to understand the relationship between one or more independent variables (or predictor variable) and one dependent variable (or outcome variable).”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2547C-2C09-496B-848D-53EA983B2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6" y="4071654"/>
            <a:ext cx="4977931" cy="193825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41AB1-657F-4C36-B371-7F6B880E3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08" y="3309572"/>
            <a:ext cx="2237423" cy="248602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A51C63-027F-4EEA-BB2D-016E7AFB2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7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9-1.jpg">
            <a:extLst>
              <a:ext uri="{FF2B5EF4-FFF2-40B4-BE49-F238E27FC236}">
                <a16:creationId xmlns:a16="http://schemas.microsoft.com/office/drawing/2014/main" id="{57560AFF-6473-4447-B10C-913A7610ED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7629" y="814498"/>
            <a:ext cx="6005241" cy="522900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A4FE35-DCC0-42B8-8741-3A4F9A54BC64}"/>
              </a:ext>
            </a:extLst>
          </p:cNvPr>
          <p:cNvCxnSpPr>
            <a:cxnSpLocks/>
          </p:cNvCxnSpPr>
          <p:nvPr/>
        </p:nvCxnSpPr>
        <p:spPr>
          <a:xfrm>
            <a:off x="5114925" y="1985852"/>
            <a:ext cx="8096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E6102F-B066-4B7F-BEAD-2694648EC23D}"/>
              </a:ext>
            </a:extLst>
          </p:cNvPr>
          <p:cNvCxnSpPr>
            <a:cxnSpLocks/>
          </p:cNvCxnSpPr>
          <p:nvPr/>
        </p:nvCxnSpPr>
        <p:spPr>
          <a:xfrm>
            <a:off x="5334000" y="2204927"/>
            <a:ext cx="1295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3625F4-02DB-4915-9C3F-F6CBFD7527C1}"/>
              </a:ext>
            </a:extLst>
          </p:cNvPr>
          <p:cNvCxnSpPr>
            <a:cxnSpLocks/>
          </p:cNvCxnSpPr>
          <p:nvPr/>
        </p:nvCxnSpPr>
        <p:spPr>
          <a:xfrm>
            <a:off x="5724525" y="2633552"/>
            <a:ext cx="9715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0C57976-1647-42BF-9375-D5BB0AA39AD6}"/>
              </a:ext>
            </a:extLst>
          </p:cNvPr>
          <p:cNvSpPr/>
          <p:nvPr/>
        </p:nvSpPr>
        <p:spPr>
          <a:xfrm>
            <a:off x="265577" y="1985852"/>
            <a:ext cx="23907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variables </a:t>
            </a:r>
          </a:p>
          <a:p>
            <a:pPr algn="ctr"/>
            <a:r>
              <a:rPr lang="en-US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 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predictor</a:t>
            </a:r>
            <a:r>
              <a:rPr lang="en-US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variable</a:t>
            </a:r>
          </a:p>
          <a:p>
            <a:pPr algn="ctr"/>
            <a:endParaRPr lang="en-US" b="1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b="1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 variable aka 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</a:t>
            </a:r>
            <a:r>
              <a:rPr lang="en-US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variable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5D89A1-C6C0-4DC9-A53A-85F2AA53A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8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000"/>
    </mc:Choice>
    <mc:Fallback>
      <p:transition spd="slow" advClick="0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EA622-4FA4-4892-960B-4B2D051B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9066"/>
            <a:ext cx="4343400" cy="4952492"/>
          </a:xfrm>
        </p:spPr>
        <p:txBody>
          <a:bodyPr/>
          <a:lstStyle/>
          <a:p>
            <a:r>
              <a:rPr lang="en-US" sz="3600" dirty="0"/>
              <a:t>Simple Linear Regression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B4A02-D928-4B57-9F25-E7709C5C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06" y="569066"/>
            <a:ext cx="3738093" cy="5655156"/>
          </a:xfrm>
        </p:spPr>
        <p:txBody>
          <a:bodyPr/>
          <a:lstStyle/>
          <a:p>
            <a:r>
              <a:rPr lang="en-US" dirty="0"/>
              <a:t>A linear regression model is used when the outcome variable (DV) is a </a:t>
            </a:r>
            <a:r>
              <a:rPr lang="en-US" dirty="0">
                <a:solidFill>
                  <a:srgbClr val="FF0000"/>
                </a:solidFill>
              </a:rPr>
              <a:t>ratio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interval</a:t>
            </a:r>
            <a:r>
              <a:rPr lang="en-US" dirty="0"/>
              <a:t> variable.</a:t>
            </a:r>
          </a:p>
          <a:p>
            <a:r>
              <a:rPr lang="en-US" i="1" dirty="0"/>
              <a:t>Simple linear regression</a:t>
            </a:r>
            <a:r>
              <a:rPr lang="en-US" dirty="0"/>
              <a:t> models examine whether there is a linear relationship between </a:t>
            </a:r>
            <a:r>
              <a:rPr lang="en-US" dirty="0">
                <a:solidFill>
                  <a:srgbClr val="FF0000"/>
                </a:solidFill>
              </a:rPr>
              <a:t>one predictor variable</a:t>
            </a:r>
            <a:r>
              <a:rPr lang="en-US" dirty="0"/>
              <a:t> and the outcome variable.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AC0CC-B7F3-4D52-90C4-259391FE1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2497360"/>
            <a:ext cx="4958232" cy="329613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D22B85-4441-45C2-AD83-0A73F0FEB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0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5A91-BB85-4FAB-A2F0-48F8CE8A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95" y="692891"/>
            <a:ext cx="7223760" cy="4952492"/>
          </a:xfrm>
        </p:spPr>
        <p:txBody>
          <a:bodyPr/>
          <a:lstStyle/>
          <a:p>
            <a:pPr algn="ctr"/>
            <a:r>
              <a:rPr lang="en-US" dirty="0"/>
              <a:t>Understanding Statistical Output: Linear Regression</a:t>
            </a:r>
          </a:p>
        </p:txBody>
      </p:sp>
      <p:pic>
        <p:nvPicPr>
          <p:cNvPr id="4" name="Picture 3" descr="9781284094534_CH29_FIGF02.jpg">
            <a:extLst>
              <a:ext uri="{FF2B5EF4-FFF2-40B4-BE49-F238E27FC236}">
                <a16:creationId xmlns:a16="http://schemas.microsoft.com/office/drawing/2014/main" id="{1DC366CA-E4F1-42EB-89A0-B4F16D0AD7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870" y="2118614"/>
            <a:ext cx="7223760" cy="417032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F90AB-1A0E-446D-A73E-11F39514DE04}"/>
              </a:ext>
            </a:extLst>
          </p:cNvPr>
          <p:cNvSpPr/>
          <p:nvPr/>
        </p:nvSpPr>
        <p:spPr>
          <a:xfrm>
            <a:off x="1083945" y="3169137"/>
            <a:ext cx="3230880" cy="647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EA047-7126-4D73-BE17-8EEBEC868985}"/>
              </a:ext>
            </a:extLst>
          </p:cNvPr>
          <p:cNvSpPr/>
          <p:nvPr/>
        </p:nvSpPr>
        <p:spPr>
          <a:xfrm>
            <a:off x="4629150" y="2229327"/>
            <a:ext cx="3324225" cy="1675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899D42C-BBDB-4807-9B4F-5607929A8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113738"/>
              </p:ext>
            </p:extLst>
          </p:nvPr>
        </p:nvGraphicFramePr>
        <p:xfrm>
          <a:off x="6820853" y="1524976"/>
          <a:ext cx="2371725" cy="1644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C5BFB0-478B-431F-949E-02DE78037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0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6000"/>
    </mc:Choice>
    <mc:Fallback>
      <p:transition spd="slow" advClick="0" advTm="1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st1">
  <a:themeElements>
    <a:clrScheme name="Custom 2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EAD394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7230</TotalTime>
  <Words>611</Words>
  <Application>Microsoft Office PowerPoint</Application>
  <PresentationFormat>Overhead</PresentationFormat>
  <Paragraphs>62</Paragraphs>
  <Slides>18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Corbel</vt:lpstr>
      <vt:lpstr>Test1</vt:lpstr>
      <vt:lpstr>Custom Design</vt:lpstr>
      <vt:lpstr>Data Analysis – Part 3</vt:lpstr>
      <vt:lpstr>Comparing Independent Populations</vt:lpstr>
      <vt:lpstr>Choosing a test</vt:lpstr>
      <vt:lpstr>Comparing Paired Data</vt:lpstr>
      <vt:lpstr>PowerPoint Presentation</vt:lpstr>
      <vt:lpstr>Regression Analysis</vt:lpstr>
      <vt:lpstr>PowerPoint Presentation</vt:lpstr>
      <vt:lpstr>Simple Linear Regression</vt:lpstr>
      <vt:lpstr>Understanding Statistical Output: Linear Regression</vt:lpstr>
      <vt:lpstr>Understanding Statistical Output: Is there a linear relationship between years of work experience (IV) and  salary(DV)?</vt:lpstr>
      <vt:lpstr>Simple Logistic Regression</vt:lpstr>
      <vt:lpstr>Confounding and Effect Modification</vt:lpstr>
      <vt:lpstr>Multivariable  Comparisons of Means</vt:lpstr>
      <vt:lpstr>Multiple Regression (more complex analyses)</vt:lpstr>
      <vt:lpstr>Multiple Regression Models</vt:lpstr>
      <vt:lpstr>Example of a Multiple Linear Regression Model  with Two Continuous Variables </vt:lpstr>
      <vt:lpstr>Causal Analysis</vt:lpstr>
      <vt:lpstr>- END -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Health Research Methods</dc:title>
  <dc:creator>Kathryn H. Jacobsen</dc:creator>
  <cp:lastModifiedBy>Keith Brazendale</cp:lastModifiedBy>
  <cp:revision>206</cp:revision>
  <dcterms:created xsi:type="dcterms:W3CDTF">2016-03-03T15:13:19Z</dcterms:created>
  <dcterms:modified xsi:type="dcterms:W3CDTF">2020-03-23T13:51:27Z</dcterms:modified>
</cp:coreProperties>
</file>