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33"/>
  </p:notesMasterIdLst>
  <p:handoutMasterIdLst>
    <p:handoutMasterId r:id="rId34"/>
  </p:handoutMasterIdLst>
  <p:sldIdLst>
    <p:sldId id="729" r:id="rId6"/>
    <p:sldId id="873" r:id="rId7"/>
    <p:sldId id="289" r:id="rId8"/>
    <p:sldId id="316" r:id="rId9"/>
    <p:sldId id="290" r:id="rId10"/>
    <p:sldId id="292" r:id="rId11"/>
    <p:sldId id="293" r:id="rId12"/>
    <p:sldId id="856" r:id="rId13"/>
    <p:sldId id="857" r:id="rId14"/>
    <p:sldId id="858" r:id="rId15"/>
    <p:sldId id="859" r:id="rId16"/>
    <p:sldId id="863" r:id="rId17"/>
    <p:sldId id="860" r:id="rId18"/>
    <p:sldId id="861" r:id="rId19"/>
    <p:sldId id="862" r:id="rId20"/>
    <p:sldId id="864" r:id="rId21"/>
    <p:sldId id="865" r:id="rId22"/>
    <p:sldId id="866" r:id="rId23"/>
    <p:sldId id="879" r:id="rId24"/>
    <p:sldId id="867" r:id="rId25"/>
    <p:sldId id="868" r:id="rId26"/>
    <p:sldId id="871" r:id="rId27"/>
    <p:sldId id="875" r:id="rId28"/>
    <p:sldId id="876" r:id="rId29"/>
    <p:sldId id="877" r:id="rId30"/>
    <p:sldId id="284" r:id="rId31"/>
    <p:sldId id="878" r:id="rId32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9CE6FF-7EE5-4BDB-AC68-B9B185AF2567}" v="154" dt="2020-05-27T15:10:21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7897" autoAdjust="0"/>
  </p:normalViewPr>
  <p:slideViewPr>
    <p:cSldViewPr snapToGrid="0">
      <p:cViewPr varScale="1">
        <p:scale>
          <a:sx n="79" d="100"/>
          <a:sy n="79" d="100"/>
        </p:scale>
        <p:origin x="13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" userId="b30416d9-dee6-46a4-b9ce-fb97a80b2e95" providerId="ADAL" clId="{A79CE6FF-7EE5-4BDB-AC68-B9B185AF2567}"/>
    <pc:docChg chg="undo custSel mod addSld delSld modSld">
      <pc:chgData name="Keith" userId="b30416d9-dee6-46a4-b9ce-fb97a80b2e95" providerId="ADAL" clId="{A79CE6FF-7EE5-4BDB-AC68-B9B185AF2567}" dt="2020-05-27T15:10:21.618" v="598"/>
      <pc:docMkLst>
        <pc:docMk/>
      </pc:docMkLst>
      <pc:sldChg chg="modTransition modAnim">
        <pc:chgData name="Keith" userId="b30416d9-dee6-46a4-b9ce-fb97a80b2e95" providerId="ADAL" clId="{A79CE6FF-7EE5-4BDB-AC68-B9B185AF2567}" dt="2020-05-27T15:10:21.618" v="598"/>
        <pc:sldMkLst>
          <pc:docMk/>
          <pc:sldMk cId="3836210702" sldId="284"/>
        </pc:sldMkLst>
      </pc:sldChg>
      <pc:sldChg chg="modTransition modAnim">
        <pc:chgData name="Keith" userId="b30416d9-dee6-46a4-b9ce-fb97a80b2e95" providerId="ADAL" clId="{A79CE6FF-7EE5-4BDB-AC68-B9B185AF2567}" dt="2020-05-27T13:57:50.045" v="9"/>
        <pc:sldMkLst>
          <pc:docMk/>
          <pc:sldMk cId="1880785092" sldId="289"/>
        </pc:sldMkLst>
      </pc:sldChg>
      <pc:sldChg chg="modTransition modAnim">
        <pc:chgData name="Keith" userId="b30416d9-dee6-46a4-b9ce-fb97a80b2e95" providerId="ADAL" clId="{A79CE6FF-7EE5-4BDB-AC68-B9B185AF2567}" dt="2020-05-27T13:59:36.055" v="19"/>
        <pc:sldMkLst>
          <pc:docMk/>
          <pc:sldMk cId="1897271307" sldId="290"/>
        </pc:sldMkLst>
      </pc:sldChg>
      <pc:sldChg chg="delSp mod modTransition modAnim">
        <pc:chgData name="Keith" userId="b30416d9-dee6-46a4-b9ce-fb97a80b2e95" providerId="ADAL" clId="{A79CE6FF-7EE5-4BDB-AC68-B9B185AF2567}" dt="2020-05-27T14:01:08.781" v="25"/>
        <pc:sldMkLst>
          <pc:docMk/>
          <pc:sldMk cId="1468225531" sldId="292"/>
        </pc:sldMkLst>
        <pc:spChg chg="del">
          <ac:chgData name="Keith" userId="b30416d9-dee6-46a4-b9ce-fb97a80b2e95" providerId="ADAL" clId="{A79CE6FF-7EE5-4BDB-AC68-B9B185AF2567}" dt="2020-05-27T14:00:09.269" v="20" actId="478"/>
          <ac:spMkLst>
            <pc:docMk/>
            <pc:sldMk cId="1468225531" sldId="292"/>
            <ac:spMk id="10" creationId="{00000000-0000-0000-0000-000000000000}"/>
          </ac:spMkLst>
        </pc:spChg>
      </pc:sldChg>
      <pc:sldChg chg="modTransition modAnim">
        <pc:chgData name="Keith" userId="b30416d9-dee6-46a4-b9ce-fb97a80b2e95" providerId="ADAL" clId="{A79CE6FF-7EE5-4BDB-AC68-B9B185AF2567}" dt="2020-05-27T14:02:05.325" v="30"/>
        <pc:sldMkLst>
          <pc:docMk/>
          <pc:sldMk cId="635448932" sldId="293"/>
        </pc:sldMkLst>
      </pc:sldChg>
      <pc:sldChg chg="modTransition modAnim modNotesTx">
        <pc:chgData name="Keith" userId="b30416d9-dee6-46a4-b9ce-fb97a80b2e95" providerId="ADAL" clId="{A79CE6FF-7EE5-4BDB-AC68-B9B185AF2567}" dt="2020-05-27T14:57:58.174" v="568" actId="20577"/>
        <pc:sldMkLst>
          <pc:docMk/>
          <pc:sldMk cId="3230919463" sldId="316"/>
        </pc:sldMkLst>
      </pc:sldChg>
      <pc:sldChg chg="modSp mod modTransition modAnim">
        <pc:chgData name="Keith" userId="b30416d9-dee6-46a4-b9ce-fb97a80b2e95" providerId="ADAL" clId="{A79CE6FF-7EE5-4BDB-AC68-B9B185AF2567}" dt="2020-05-27T14:03:39.654" v="38"/>
        <pc:sldMkLst>
          <pc:docMk/>
          <pc:sldMk cId="1034542310" sldId="856"/>
        </pc:sldMkLst>
        <pc:picChg chg="mod">
          <ac:chgData name="Keith" userId="b30416d9-dee6-46a4-b9ce-fb97a80b2e95" providerId="ADAL" clId="{A79CE6FF-7EE5-4BDB-AC68-B9B185AF2567}" dt="2020-05-27T14:02:15.949" v="33" actId="1076"/>
          <ac:picMkLst>
            <pc:docMk/>
            <pc:sldMk cId="1034542310" sldId="856"/>
            <ac:picMk id="4" creationId="{DA20C721-8BDE-4042-96BC-D9FDAB28A671}"/>
          </ac:picMkLst>
        </pc:picChg>
      </pc:sldChg>
      <pc:sldChg chg="modTransition modAnim">
        <pc:chgData name="Keith" userId="b30416d9-dee6-46a4-b9ce-fb97a80b2e95" providerId="ADAL" clId="{A79CE6FF-7EE5-4BDB-AC68-B9B185AF2567}" dt="2020-05-27T14:04:55.334" v="43"/>
        <pc:sldMkLst>
          <pc:docMk/>
          <pc:sldMk cId="2625118992" sldId="857"/>
        </pc:sldMkLst>
      </pc:sldChg>
      <pc:sldChg chg="modTransition modAnim">
        <pc:chgData name="Keith" userId="b30416d9-dee6-46a4-b9ce-fb97a80b2e95" providerId="ADAL" clId="{A79CE6FF-7EE5-4BDB-AC68-B9B185AF2567}" dt="2020-05-27T14:07:08.518" v="48"/>
        <pc:sldMkLst>
          <pc:docMk/>
          <pc:sldMk cId="1012106103" sldId="858"/>
        </pc:sldMkLst>
      </pc:sldChg>
      <pc:sldChg chg="modTransition modAnim">
        <pc:chgData name="Keith" userId="b30416d9-dee6-46a4-b9ce-fb97a80b2e95" providerId="ADAL" clId="{A79CE6FF-7EE5-4BDB-AC68-B9B185AF2567}" dt="2020-05-27T14:08:20.718" v="53"/>
        <pc:sldMkLst>
          <pc:docMk/>
          <pc:sldMk cId="2660736944" sldId="859"/>
        </pc:sldMkLst>
      </pc:sldChg>
      <pc:sldChg chg="modSp mod modTransition modAnim">
        <pc:chgData name="Keith" userId="b30416d9-dee6-46a4-b9ce-fb97a80b2e95" providerId="ADAL" clId="{A79CE6FF-7EE5-4BDB-AC68-B9B185AF2567}" dt="2020-05-27T14:26:26.443" v="524"/>
        <pc:sldMkLst>
          <pc:docMk/>
          <pc:sldMk cId="2086595302" sldId="860"/>
        </pc:sldMkLst>
        <pc:spChg chg="mod">
          <ac:chgData name="Keith" userId="b30416d9-dee6-46a4-b9ce-fb97a80b2e95" providerId="ADAL" clId="{A79CE6FF-7EE5-4BDB-AC68-B9B185AF2567}" dt="2020-05-27T14:09:27.005" v="65" actId="1076"/>
          <ac:spMkLst>
            <pc:docMk/>
            <pc:sldMk cId="2086595302" sldId="860"/>
            <ac:spMk id="2" creationId="{5F381CE3-089C-4061-B54C-2019F0CB17CF}"/>
          </ac:spMkLst>
        </pc:spChg>
        <pc:spChg chg="mod">
          <ac:chgData name="Keith" userId="b30416d9-dee6-46a4-b9ce-fb97a80b2e95" providerId="ADAL" clId="{A79CE6FF-7EE5-4BDB-AC68-B9B185AF2567}" dt="2020-05-27T14:09:36.028" v="68" actId="14100"/>
          <ac:spMkLst>
            <pc:docMk/>
            <pc:sldMk cId="2086595302" sldId="860"/>
            <ac:spMk id="3" creationId="{376531EB-832E-4C73-A7E2-70879E63FFAA}"/>
          </ac:spMkLst>
        </pc:spChg>
        <pc:picChg chg="mod">
          <ac:chgData name="Keith" userId="b30416d9-dee6-46a4-b9ce-fb97a80b2e95" providerId="ADAL" clId="{A79CE6FF-7EE5-4BDB-AC68-B9B185AF2567}" dt="2020-05-27T14:09:22.536" v="64" actId="1076"/>
          <ac:picMkLst>
            <pc:docMk/>
            <pc:sldMk cId="2086595302" sldId="860"/>
            <ac:picMk id="4" creationId="{2DBB611F-540F-4206-9391-326E2AE3364F}"/>
          </ac:picMkLst>
        </pc:picChg>
      </pc:sldChg>
      <pc:sldChg chg="modSp mod modTransition modAnim">
        <pc:chgData name="Keith" userId="b30416d9-dee6-46a4-b9ce-fb97a80b2e95" providerId="ADAL" clId="{A79CE6FF-7EE5-4BDB-AC68-B9B185AF2567}" dt="2020-05-27T14:27:36.687" v="529"/>
        <pc:sldMkLst>
          <pc:docMk/>
          <pc:sldMk cId="4284177002" sldId="861"/>
        </pc:sldMkLst>
        <pc:spChg chg="mod">
          <ac:chgData name="Keith" userId="b30416d9-dee6-46a4-b9ce-fb97a80b2e95" providerId="ADAL" clId="{A79CE6FF-7EE5-4BDB-AC68-B9B185AF2567}" dt="2020-05-27T14:10:40.213" v="69" actId="120"/>
          <ac:spMkLst>
            <pc:docMk/>
            <pc:sldMk cId="4284177002" sldId="861"/>
            <ac:spMk id="2" creationId="{5ABA7792-EAAF-4E9B-A7FE-8DEB6AB04B47}"/>
          </ac:spMkLst>
        </pc:spChg>
        <pc:spChg chg="mod">
          <ac:chgData name="Keith" userId="b30416d9-dee6-46a4-b9ce-fb97a80b2e95" providerId="ADAL" clId="{A79CE6FF-7EE5-4BDB-AC68-B9B185AF2567}" dt="2020-05-27T14:10:43.924" v="71" actId="1076"/>
          <ac:spMkLst>
            <pc:docMk/>
            <pc:sldMk cId="4284177002" sldId="861"/>
            <ac:spMk id="3" creationId="{BDF46F45-0C9C-4CFF-A3EB-34334D971471}"/>
          </ac:spMkLst>
        </pc:spChg>
        <pc:picChg chg="mod">
          <ac:chgData name="Keith" userId="b30416d9-dee6-46a4-b9ce-fb97a80b2e95" providerId="ADAL" clId="{A79CE6FF-7EE5-4BDB-AC68-B9B185AF2567}" dt="2020-05-27T14:10:47.924" v="73" actId="14100"/>
          <ac:picMkLst>
            <pc:docMk/>
            <pc:sldMk cId="4284177002" sldId="861"/>
            <ac:picMk id="4" creationId="{D34070A7-23B7-4020-A598-82AD9EAC7D60}"/>
          </ac:picMkLst>
        </pc:picChg>
      </pc:sldChg>
      <pc:sldChg chg="modSp mod modTransition modAnim">
        <pc:chgData name="Keith" userId="b30416d9-dee6-46a4-b9ce-fb97a80b2e95" providerId="ADAL" clId="{A79CE6FF-7EE5-4BDB-AC68-B9B185AF2567}" dt="2020-05-27T14:29:11.808" v="535"/>
        <pc:sldMkLst>
          <pc:docMk/>
          <pc:sldMk cId="3467034990" sldId="862"/>
        </pc:sldMkLst>
        <pc:spChg chg="mod">
          <ac:chgData name="Keith" userId="b30416d9-dee6-46a4-b9ce-fb97a80b2e95" providerId="ADAL" clId="{A79CE6FF-7EE5-4BDB-AC68-B9B185AF2567}" dt="2020-05-27T14:27:41.751" v="530" actId="1076"/>
          <ac:spMkLst>
            <pc:docMk/>
            <pc:sldMk cId="3467034990" sldId="862"/>
            <ac:spMk id="2" creationId="{C5DCAA5D-EA68-4A3B-91CF-227305F0D22C}"/>
          </ac:spMkLst>
        </pc:spChg>
        <pc:spChg chg="mod">
          <ac:chgData name="Keith" userId="b30416d9-dee6-46a4-b9ce-fb97a80b2e95" providerId="ADAL" clId="{A79CE6FF-7EE5-4BDB-AC68-B9B185AF2567}" dt="2020-05-27T14:11:27.197" v="85" actId="14100"/>
          <ac:spMkLst>
            <pc:docMk/>
            <pc:sldMk cId="3467034990" sldId="862"/>
            <ac:spMk id="3" creationId="{7532A5EB-37FC-45BA-A3DA-CFB3AD7A8873}"/>
          </ac:spMkLst>
        </pc:spChg>
        <pc:picChg chg="mod">
          <ac:chgData name="Keith" userId="b30416d9-dee6-46a4-b9ce-fb97a80b2e95" providerId="ADAL" clId="{A79CE6FF-7EE5-4BDB-AC68-B9B185AF2567}" dt="2020-05-27T14:11:32.342" v="87" actId="14100"/>
          <ac:picMkLst>
            <pc:docMk/>
            <pc:sldMk cId="3467034990" sldId="862"/>
            <ac:picMk id="4" creationId="{EC07D452-0865-4970-8361-08DD5BB5F3CC}"/>
          </ac:picMkLst>
        </pc:picChg>
      </pc:sldChg>
      <pc:sldChg chg="modTransition modAnim">
        <pc:chgData name="Keith" userId="b30416d9-dee6-46a4-b9ce-fb97a80b2e95" providerId="ADAL" clId="{A79CE6FF-7EE5-4BDB-AC68-B9B185AF2567}" dt="2020-05-27T14:08:48.334" v="58"/>
        <pc:sldMkLst>
          <pc:docMk/>
          <pc:sldMk cId="4282825448" sldId="863"/>
        </pc:sldMkLst>
      </pc:sldChg>
      <pc:sldChg chg="modSp mod modTransition modAnim">
        <pc:chgData name="Keith" userId="b30416d9-dee6-46a4-b9ce-fb97a80b2e95" providerId="ADAL" clId="{A79CE6FF-7EE5-4BDB-AC68-B9B185AF2567}" dt="2020-05-27T14:31:15.223" v="540"/>
        <pc:sldMkLst>
          <pc:docMk/>
          <pc:sldMk cId="3154860831" sldId="864"/>
        </pc:sldMkLst>
        <pc:spChg chg="mod">
          <ac:chgData name="Keith" userId="b30416d9-dee6-46a4-b9ce-fb97a80b2e95" providerId="ADAL" clId="{A79CE6FF-7EE5-4BDB-AC68-B9B185AF2567}" dt="2020-05-27T14:11:43.184" v="88" actId="1076"/>
          <ac:spMkLst>
            <pc:docMk/>
            <pc:sldMk cId="3154860831" sldId="864"/>
            <ac:spMk id="2" creationId="{62F69EDE-C8A4-4779-94C7-E20C6469A958}"/>
          </ac:spMkLst>
        </pc:spChg>
        <pc:spChg chg="mod">
          <ac:chgData name="Keith" userId="b30416d9-dee6-46a4-b9ce-fb97a80b2e95" providerId="ADAL" clId="{A79CE6FF-7EE5-4BDB-AC68-B9B185AF2567}" dt="2020-05-27T14:11:48.628" v="91" actId="1076"/>
          <ac:spMkLst>
            <pc:docMk/>
            <pc:sldMk cId="3154860831" sldId="864"/>
            <ac:spMk id="3" creationId="{97EE8299-08F3-450B-B052-0684362F9844}"/>
          </ac:spMkLst>
        </pc:spChg>
        <pc:picChg chg="mod">
          <ac:chgData name="Keith" userId="b30416d9-dee6-46a4-b9ce-fb97a80b2e95" providerId="ADAL" clId="{A79CE6FF-7EE5-4BDB-AC68-B9B185AF2567}" dt="2020-05-27T14:11:57.898" v="94" actId="1076"/>
          <ac:picMkLst>
            <pc:docMk/>
            <pc:sldMk cId="3154860831" sldId="864"/>
            <ac:picMk id="4" creationId="{E1BAE030-2813-4BD9-9113-488445B77346}"/>
          </ac:picMkLst>
        </pc:picChg>
      </pc:sldChg>
      <pc:sldChg chg="addSp modSp modTransition modAnim">
        <pc:chgData name="Keith" userId="b30416d9-dee6-46a4-b9ce-fb97a80b2e95" providerId="ADAL" clId="{A79CE6FF-7EE5-4BDB-AC68-B9B185AF2567}" dt="2020-05-27T14:32:53.983" v="547"/>
        <pc:sldMkLst>
          <pc:docMk/>
          <pc:sldMk cId="3518060001" sldId="865"/>
        </pc:sldMkLst>
        <pc:picChg chg="add mod">
          <ac:chgData name="Keith" userId="b30416d9-dee6-46a4-b9ce-fb97a80b2e95" providerId="ADAL" clId="{A79CE6FF-7EE5-4BDB-AC68-B9B185AF2567}" dt="2020-05-27T14:32:42.247" v="542"/>
          <ac:picMkLst>
            <pc:docMk/>
            <pc:sldMk cId="3518060001" sldId="865"/>
            <ac:picMk id="6" creationId="{9ACDF17D-ABAE-451F-9C24-F65FBD27CA87}"/>
          </ac:picMkLst>
        </pc:picChg>
      </pc:sldChg>
      <pc:sldChg chg="delSp modSp mod modTransition delAnim modAnim">
        <pc:chgData name="Keith" userId="b30416d9-dee6-46a4-b9ce-fb97a80b2e95" providerId="ADAL" clId="{A79CE6FF-7EE5-4BDB-AC68-B9B185AF2567}" dt="2020-05-27T14:36:34.400" v="552"/>
        <pc:sldMkLst>
          <pc:docMk/>
          <pc:sldMk cId="1835778719" sldId="866"/>
        </pc:sldMkLst>
        <pc:spChg chg="mod">
          <ac:chgData name="Keith" userId="b30416d9-dee6-46a4-b9ce-fb97a80b2e95" providerId="ADAL" clId="{A79CE6FF-7EE5-4BDB-AC68-B9B185AF2567}" dt="2020-05-27T14:12:12.027" v="96" actId="14100"/>
          <ac:spMkLst>
            <pc:docMk/>
            <pc:sldMk cId="1835778719" sldId="866"/>
            <ac:spMk id="2" creationId="{A30EE76E-4BB9-4427-8AF8-3DF6A93913A9}"/>
          </ac:spMkLst>
        </pc:spChg>
        <pc:picChg chg="del">
          <ac:chgData name="Keith" userId="b30416d9-dee6-46a4-b9ce-fb97a80b2e95" providerId="ADAL" clId="{A79CE6FF-7EE5-4BDB-AC68-B9B185AF2567}" dt="2020-05-27T14:32:40.083" v="541" actId="21"/>
          <ac:picMkLst>
            <pc:docMk/>
            <pc:sldMk cId="1835778719" sldId="866"/>
            <ac:picMk id="4" creationId="{5705CE31-367F-4BC9-86CE-7E43682FA8B1}"/>
          </ac:picMkLst>
        </pc:picChg>
      </pc:sldChg>
      <pc:sldChg chg="modSp mod modTransition modAnim">
        <pc:chgData name="Keith" userId="b30416d9-dee6-46a4-b9ce-fb97a80b2e95" providerId="ADAL" clId="{A79CE6FF-7EE5-4BDB-AC68-B9B185AF2567}" dt="2020-05-27T14:53:16.926" v="562"/>
        <pc:sldMkLst>
          <pc:docMk/>
          <pc:sldMk cId="3594454159" sldId="867"/>
        </pc:sldMkLst>
        <pc:spChg chg="mod">
          <ac:chgData name="Keith" userId="b30416d9-dee6-46a4-b9ce-fb97a80b2e95" providerId="ADAL" clId="{A79CE6FF-7EE5-4BDB-AC68-B9B185AF2567}" dt="2020-05-27T14:12:20.271" v="97" actId="114"/>
          <ac:spMkLst>
            <pc:docMk/>
            <pc:sldMk cId="3594454159" sldId="867"/>
            <ac:spMk id="3" creationId="{9B73AB34-5092-4851-83C6-26AB83C57B67}"/>
          </ac:spMkLst>
        </pc:spChg>
      </pc:sldChg>
      <pc:sldChg chg="modTransition modAnim">
        <pc:chgData name="Keith" userId="b30416d9-dee6-46a4-b9ce-fb97a80b2e95" providerId="ADAL" clId="{A79CE6FF-7EE5-4BDB-AC68-B9B185AF2567}" dt="2020-05-27T14:56:33.809" v="567"/>
        <pc:sldMkLst>
          <pc:docMk/>
          <pc:sldMk cId="3620490234" sldId="868"/>
        </pc:sldMkLst>
      </pc:sldChg>
      <pc:sldChg chg="modSp mod modTransition modAnim modNotesTx">
        <pc:chgData name="Keith" userId="b30416d9-dee6-46a4-b9ce-fb97a80b2e95" providerId="ADAL" clId="{A79CE6FF-7EE5-4BDB-AC68-B9B185AF2567}" dt="2020-05-27T15:06:04.242" v="588" actId="20577"/>
        <pc:sldMkLst>
          <pc:docMk/>
          <pc:sldMk cId="3591258611" sldId="871"/>
        </pc:sldMkLst>
        <pc:spChg chg="mod">
          <ac:chgData name="Keith" userId="b30416d9-dee6-46a4-b9ce-fb97a80b2e95" providerId="ADAL" clId="{A79CE6FF-7EE5-4BDB-AC68-B9B185AF2567}" dt="2020-05-27T14:58:59.593" v="572" actId="20577"/>
          <ac:spMkLst>
            <pc:docMk/>
            <pc:sldMk cId="3591258611" sldId="871"/>
            <ac:spMk id="3" creationId="{223B3D0A-E573-4B74-BCF2-DE7725B461C8}"/>
          </ac:spMkLst>
        </pc:spChg>
      </pc:sldChg>
      <pc:sldChg chg="modTransition modAnim">
        <pc:chgData name="Keith" userId="b30416d9-dee6-46a4-b9ce-fb97a80b2e95" providerId="ADAL" clId="{A79CE6FF-7EE5-4BDB-AC68-B9B185AF2567}" dt="2020-05-27T13:56:54.710" v="4"/>
        <pc:sldMkLst>
          <pc:docMk/>
          <pc:sldMk cId="1018541760" sldId="873"/>
        </pc:sldMkLst>
      </pc:sldChg>
      <pc:sldChg chg="addSp delSp modSp mod modTransition modAnim">
        <pc:chgData name="Keith" userId="b30416d9-dee6-46a4-b9ce-fb97a80b2e95" providerId="ADAL" clId="{A79CE6FF-7EE5-4BDB-AC68-B9B185AF2567}" dt="2020-05-27T15:04:05.434" v="582"/>
        <pc:sldMkLst>
          <pc:docMk/>
          <pc:sldMk cId="2897030244" sldId="875"/>
        </pc:sldMkLst>
        <pc:spChg chg="mod">
          <ac:chgData name="Keith" userId="b30416d9-dee6-46a4-b9ce-fb97a80b2e95" providerId="ADAL" clId="{A79CE6FF-7EE5-4BDB-AC68-B9B185AF2567}" dt="2020-05-27T14:13:35.532" v="150" actId="1076"/>
          <ac:spMkLst>
            <pc:docMk/>
            <pc:sldMk cId="2897030244" sldId="875"/>
            <ac:spMk id="2" creationId="{7E09B027-A270-4470-A7DE-9A5F3C07D7E2}"/>
          </ac:spMkLst>
        </pc:spChg>
        <pc:spChg chg="mod">
          <ac:chgData name="Keith" userId="b30416d9-dee6-46a4-b9ce-fb97a80b2e95" providerId="ADAL" clId="{A79CE6FF-7EE5-4BDB-AC68-B9B185AF2567}" dt="2020-05-27T14:14:50.743" v="170" actId="1076"/>
          <ac:spMkLst>
            <pc:docMk/>
            <pc:sldMk cId="2897030244" sldId="875"/>
            <ac:spMk id="4" creationId="{88167707-C8CD-48AC-8323-EEAC270DAE8A}"/>
          </ac:spMkLst>
        </pc:spChg>
        <pc:spChg chg="add del mod">
          <ac:chgData name="Keith" userId="b30416d9-dee6-46a4-b9ce-fb97a80b2e95" providerId="ADAL" clId="{A79CE6FF-7EE5-4BDB-AC68-B9B185AF2567}" dt="2020-05-27T14:14:42.739" v="164" actId="478"/>
          <ac:spMkLst>
            <pc:docMk/>
            <pc:sldMk cId="2897030244" sldId="875"/>
            <ac:spMk id="5" creationId="{BE24B30B-6C6B-4DD9-9616-138C552C7693}"/>
          </ac:spMkLst>
        </pc:spChg>
        <pc:spChg chg="add del">
          <ac:chgData name="Keith" userId="b30416d9-dee6-46a4-b9ce-fb97a80b2e95" providerId="ADAL" clId="{A79CE6FF-7EE5-4BDB-AC68-B9B185AF2567}" dt="2020-05-27T14:14:40.262" v="161" actId="478"/>
          <ac:spMkLst>
            <pc:docMk/>
            <pc:sldMk cId="2897030244" sldId="875"/>
            <ac:spMk id="6" creationId="{BC44784C-E390-4399-92FA-1CC2D7BF8E02}"/>
          </ac:spMkLst>
        </pc:spChg>
        <pc:spChg chg="add del">
          <ac:chgData name="Keith" userId="b30416d9-dee6-46a4-b9ce-fb97a80b2e95" providerId="ADAL" clId="{A79CE6FF-7EE5-4BDB-AC68-B9B185AF2567}" dt="2020-05-27T14:14:47.110" v="167" actId="478"/>
          <ac:spMkLst>
            <pc:docMk/>
            <pc:sldMk cId="2897030244" sldId="875"/>
            <ac:spMk id="8" creationId="{731D1EC7-88E6-4536-BA89-7B780A8A402B}"/>
          </ac:spMkLst>
        </pc:spChg>
        <pc:spChg chg="del">
          <ac:chgData name="Keith" userId="b30416d9-dee6-46a4-b9ce-fb97a80b2e95" providerId="ADAL" clId="{A79CE6FF-7EE5-4BDB-AC68-B9B185AF2567}" dt="2020-05-27T14:14:41.185" v="162" actId="478"/>
          <ac:spMkLst>
            <pc:docMk/>
            <pc:sldMk cId="2897030244" sldId="875"/>
            <ac:spMk id="9" creationId="{A5F06A7C-87CD-4640-A2A5-D69FD18F3086}"/>
          </ac:spMkLst>
        </pc:spChg>
        <pc:spChg chg="add del">
          <ac:chgData name="Keith" userId="b30416d9-dee6-46a4-b9ce-fb97a80b2e95" providerId="ADAL" clId="{A79CE6FF-7EE5-4BDB-AC68-B9B185AF2567}" dt="2020-05-27T14:14:47.741" v="168" actId="478"/>
          <ac:spMkLst>
            <pc:docMk/>
            <pc:sldMk cId="2897030244" sldId="875"/>
            <ac:spMk id="10" creationId="{62FF5BBF-19FA-458A-815A-70972A32B7DE}"/>
          </ac:spMkLst>
        </pc:spChg>
      </pc:sldChg>
      <pc:sldChg chg="modSp mod modTransition modAnim">
        <pc:chgData name="Keith" userId="b30416d9-dee6-46a4-b9ce-fb97a80b2e95" providerId="ADAL" clId="{A79CE6FF-7EE5-4BDB-AC68-B9B185AF2567}" dt="2020-05-27T15:05:54.834" v="587"/>
        <pc:sldMkLst>
          <pc:docMk/>
          <pc:sldMk cId="1776257207" sldId="876"/>
        </pc:sldMkLst>
        <pc:spChg chg="mod">
          <ac:chgData name="Keith" userId="b30416d9-dee6-46a4-b9ce-fb97a80b2e95" providerId="ADAL" clId="{A79CE6FF-7EE5-4BDB-AC68-B9B185AF2567}" dt="2020-05-27T14:17:03.868" v="461" actId="20577"/>
          <ac:spMkLst>
            <pc:docMk/>
            <pc:sldMk cId="1776257207" sldId="876"/>
            <ac:spMk id="3" creationId="{07AA7708-24B2-41F3-AF44-1E05E54B22E4}"/>
          </ac:spMkLst>
        </pc:spChg>
      </pc:sldChg>
      <pc:sldChg chg="modTransition modAnim">
        <pc:chgData name="Keith" userId="b30416d9-dee6-46a4-b9ce-fb97a80b2e95" providerId="ADAL" clId="{A79CE6FF-7EE5-4BDB-AC68-B9B185AF2567}" dt="2020-05-27T15:08:15.297" v="593"/>
        <pc:sldMkLst>
          <pc:docMk/>
          <pc:sldMk cId="494294877" sldId="877"/>
        </pc:sldMkLst>
      </pc:sldChg>
      <pc:sldChg chg="addSp delSp add del mod setBg delDesignElem">
        <pc:chgData name="Keith" userId="b30416d9-dee6-46a4-b9ce-fb97a80b2e95" providerId="ADAL" clId="{A79CE6FF-7EE5-4BDB-AC68-B9B185AF2567}" dt="2020-05-27T14:22:33.116" v="466"/>
        <pc:sldMkLst>
          <pc:docMk/>
          <pc:sldMk cId="516116422" sldId="879"/>
        </pc:sldMkLst>
        <pc:spChg chg="add del">
          <ac:chgData name="Keith" userId="b30416d9-dee6-46a4-b9ce-fb97a80b2e95" providerId="ADAL" clId="{A79CE6FF-7EE5-4BDB-AC68-B9B185AF2567}" dt="2020-05-27T14:22:33.116" v="466"/>
          <ac:spMkLst>
            <pc:docMk/>
            <pc:sldMk cId="516116422" sldId="879"/>
            <ac:spMk id="9" creationId="{49EC5C96-A5B7-48AF-865B-32EA92606F85}"/>
          </ac:spMkLst>
        </pc:spChg>
        <pc:spChg chg="add del">
          <ac:chgData name="Keith" userId="b30416d9-dee6-46a4-b9ce-fb97a80b2e95" providerId="ADAL" clId="{A79CE6FF-7EE5-4BDB-AC68-B9B185AF2567}" dt="2020-05-27T14:22:33.116" v="466"/>
          <ac:spMkLst>
            <pc:docMk/>
            <pc:sldMk cId="516116422" sldId="879"/>
            <ac:spMk id="13" creationId="{9F8CD012-29F5-45B8-83DF-393C0A213BB2}"/>
          </ac:spMkLst>
        </pc:spChg>
        <pc:spChg chg="add del">
          <ac:chgData name="Keith" userId="b30416d9-dee6-46a4-b9ce-fb97a80b2e95" providerId="ADAL" clId="{A79CE6FF-7EE5-4BDB-AC68-B9B185AF2567}" dt="2020-05-27T14:22:33.116" v="466"/>
          <ac:spMkLst>
            <pc:docMk/>
            <pc:sldMk cId="516116422" sldId="879"/>
            <ac:spMk id="15" creationId="{D5807261-5AA8-4462-847C-7789D26717C1}"/>
          </ac:spMkLst>
        </pc:spChg>
        <pc:spChg chg="add del">
          <ac:chgData name="Keith" userId="b30416d9-dee6-46a4-b9ce-fb97a80b2e95" providerId="ADAL" clId="{A79CE6FF-7EE5-4BDB-AC68-B9B185AF2567}" dt="2020-05-27T14:22:33.116" v="466"/>
          <ac:spMkLst>
            <pc:docMk/>
            <pc:sldMk cId="516116422" sldId="879"/>
            <ac:spMk id="17" creationId="{5C9F31C1-4E46-4A89-877A-24BBC6D3F47D}"/>
          </ac:spMkLst>
        </pc:spChg>
        <pc:picChg chg="add del">
          <ac:chgData name="Keith" userId="b30416d9-dee6-46a4-b9ce-fb97a80b2e95" providerId="ADAL" clId="{A79CE6FF-7EE5-4BDB-AC68-B9B185AF2567}" dt="2020-05-27T14:22:32.678" v="465" actId="478"/>
          <ac:picMkLst>
            <pc:docMk/>
            <pc:sldMk cId="516116422" sldId="879"/>
            <ac:picMk id="4" creationId="{5441198D-B79B-4954-B8A6-C254A04151AA}"/>
          </ac:picMkLst>
        </pc:picChg>
        <pc:cxnChg chg="add del">
          <ac:chgData name="Keith" userId="b30416d9-dee6-46a4-b9ce-fb97a80b2e95" providerId="ADAL" clId="{A79CE6FF-7EE5-4BDB-AC68-B9B185AF2567}" dt="2020-05-27T14:22:33.116" v="466"/>
          <ac:cxnSpMkLst>
            <pc:docMk/>
            <pc:sldMk cId="516116422" sldId="879"/>
            <ac:cxnSpMk id="11" creationId="{87D3361C-8AD4-4C09-8E01-4332488617AB}"/>
          </ac:cxnSpMkLst>
        </pc:cxnChg>
        <pc:cxnChg chg="add del">
          <ac:chgData name="Keith" userId="b30416d9-dee6-46a4-b9ce-fb97a80b2e95" providerId="ADAL" clId="{A79CE6FF-7EE5-4BDB-AC68-B9B185AF2567}" dt="2020-05-27T14:22:33.116" v="466"/>
          <ac:cxnSpMkLst>
            <pc:docMk/>
            <pc:sldMk cId="516116422" sldId="879"/>
            <ac:cxnSpMk id="19" creationId="{99B864D8-020F-455C-951E-BECB1D7E9E86}"/>
          </ac:cxnSpMkLst>
        </pc:cxnChg>
      </pc:sldChg>
      <pc:sldChg chg="addSp delSp modSp new mod modTransition setBg modAnim">
        <pc:chgData name="Keith" userId="b30416d9-dee6-46a4-b9ce-fb97a80b2e95" providerId="ADAL" clId="{A79CE6FF-7EE5-4BDB-AC68-B9B185AF2567}" dt="2020-05-27T14:37:53.080" v="557"/>
        <pc:sldMkLst>
          <pc:docMk/>
          <pc:sldMk cId="1394472993" sldId="879"/>
        </pc:sldMkLst>
        <pc:spChg chg="mod">
          <ac:chgData name="Keith" userId="b30416d9-dee6-46a4-b9ce-fb97a80b2e95" providerId="ADAL" clId="{A79CE6FF-7EE5-4BDB-AC68-B9B185AF2567}" dt="2020-05-27T14:24:46.672" v="519" actId="20577"/>
          <ac:spMkLst>
            <pc:docMk/>
            <pc:sldMk cId="1394472993" sldId="879"/>
            <ac:spMk id="2" creationId="{25CC57B3-B3C1-4A43-82ED-36FD7E28CE85}"/>
          </ac:spMkLst>
        </pc:spChg>
        <pc:spChg chg="del">
          <ac:chgData name="Keith" userId="b30416d9-dee6-46a4-b9ce-fb97a80b2e95" providerId="ADAL" clId="{A79CE6FF-7EE5-4BDB-AC68-B9B185AF2567}" dt="2020-05-27T14:23:44.397" v="468"/>
          <ac:spMkLst>
            <pc:docMk/>
            <pc:sldMk cId="1394472993" sldId="879"/>
            <ac:spMk id="3" creationId="{B34E3EE2-530E-46EA-9A5E-119FD3FB81C0}"/>
          </ac:spMkLst>
        </pc:spChg>
        <pc:spChg chg="add del">
          <ac:chgData name="Keith" userId="b30416d9-dee6-46a4-b9ce-fb97a80b2e95" providerId="ADAL" clId="{A79CE6FF-7EE5-4BDB-AC68-B9B185AF2567}" dt="2020-05-27T14:24:21.328" v="512" actId="478"/>
          <ac:spMkLst>
            <pc:docMk/>
            <pc:sldMk cId="1394472993" sldId="879"/>
            <ac:spMk id="9" creationId="{68C701A0-FCA8-4140-A0E5-FCD81C745C90}"/>
          </ac:spMkLst>
        </pc:spChg>
        <pc:spChg chg="add del">
          <ac:chgData name="Keith" userId="b30416d9-dee6-46a4-b9ce-fb97a80b2e95" providerId="ADAL" clId="{A79CE6FF-7EE5-4BDB-AC68-B9B185AF2567}" dt="2020-05-27T14:24:36.819" v="518" actId="26606"/>
          <ac:spMkLst>
            <pc:docMk/>
            <pc:sldMk cId="1394472993" sldId="879"/>
            <ac:spMk id="12" creationId="{B33DBEF2-0A54-4CCF-952F-ABFA981C6472}"/>
          </ac:spMkLst>
        </pc:spChg>
        <pc:spChg chg="add">
          <ac:chgData name="Keith" userId="b30416d9-dee6-46a4-b9ce-fb97a80b2e95" providerId="ADAL" clId="{A79CE6FF-7EE5-4BDB-AC68-B9B185AF2567}" dt="2020-05-27T14:24:36.819" v="518" actId="26606"/>
          <ac:spMkLst>
            <pc:docMk/>
            <pc:sldMk cId="1394472993" sldId="879"/>
            <ac:spMk id="17" creationId="{CEA861C5-3CE8-4AD0-925C-836509B24AF6}"/>
          </ac:spMkLst>
        </pc:spChg>
        <pc:spChg chg="add">
          <ac:chgData name="Keith" userId="b30416d9-dee6-46a4-b9ce-fb97a80b2e95" providerId="ADAL" clId="{A79CE6FF-7EE5-4BDB-AC68-B9B185AF2567}" dt="2020-05-27T14:24:36.819" v="518" actId="26606"/>
          <ac:spMkLst>
            <pc:docMk/>
            <pc:sldMk cId="1394472993" sldId="879"/>
            <ac:spMk id="21" creationId="{40D2F2B3-169C-4971-B11F-452C0E0A4EF8}"/>
          </ac:spMkLst>
        </pc:spChg>
        <pc:picChg chg="add mod">
          <ac:chgData name="Keith" userId="b30416d9-dee6-46a4-b9ce-fb97a80b2e95" providerId="ADAL" clId="{A79CE6FF-7EE5-4BDB-AC68-B9B185AF2567}" dt="2020-05-27T14:24:36.819" v="518" actId="26606"/>
          <ac:picMkLst>
            <pc:docMk/>
            <pc:sldMk cId="1394472993" sldId="879"/>
            <ac:picMk id="5" creationId="{3E57BBC4-8F29-44B5-91E1-DAB45637833C}"/>
          </ac:picMkLst>
        </pc:picChg>
        <pc:cxnChg chg="add">
          <ac:chgData name="Keith" userId="b30416d9-dee6-46a4-b9ce-fb97a80b2e95" providerId="ADAL" clId="{A79CE6FF-7EE5-4BDB-AC68-B9B185AF2567}" dt="2020-05-27T14:24:36.819" v="518" actId="26606"/>
          <ac:cxnSpMkLst>
            <pc:docMk/>
            <pc:sldMk cId="1394472993" sldId="879"/>
            <ac:cxnSpMk id="19" creationId="{EDB3FAAF-5FDF-4576-8E8B-8BE25DB82ABA}"/>
          </ac:cxnSpMkLst>
        </pc:cxnChg>
        <pc:cxnChg chg="add">
          <ac:chgData name="Keith" userId="b30416d9-dee6-46a4-b9ce-fb97a80b2e95" providerId="ADAL" clId="{A79CE6FF-7EE5-4BDB-AC68-B9B185AF2567}" dt="2020-05-27T14:24:36.819" v="518" actId="26606"/>
          <ac:cxnSpMkLst>
            <pc:docMk/>
            <pc:sldMk cId="1394472993" sldId="879"/>
            <ac:cxnSpMk id="23" creationId="{72FB39BF-4949-4117-AA41-066968DE9E2B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6AD294-E77C-4150-804E-B438D1B35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89DB-BCE3-4825-8D5B-6CE252233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75DC5-2F4C-43F5-B9BC-5D2D04DF642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738B-AC8E-4635-9D9A-C9BA6A634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08A9-1390-4C2E-A684-733F33888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F20D-1FB8-4D79-9306-0317EBE9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81DE-2855-421F-B284-A9E7F02C5BB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4F532-C1B8-427F-AE0F-6DA0EB32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Chapter 16 and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9EE7E-DF0E-46C5-B335-4E8B7558B2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3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9EE7E-DF0E-46C5-B335-4E8B7558B2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71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 is the probability of a type I error, also identified as the statistical significance value (p&lt;0.05). If the alpha is 5% (0.05) that means there is a 1 in 20 statistical tests will result in a difference found in sample/ no difference in population (TYPE I error).</a:t>
            </a:r>
          </a:p>
          <a:p>
            <a:endParaRPr lang="en-US" dirty="0"/>
          </a:p>
          <a:p>
            <a:r>
              <a:rPr lang="en-US" dirty="0"/>
              <a:t>Beta is the probability of a type II error. Usually set at around 80% (0.8), you have a 1 in 5 chance of not finding a difference in sample/ difference in population (Type II error).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55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7ABC-B89D-4BEA-9AF6-2466C42939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6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2CCC-7C0C-482E-9909-ED9C501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1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6830-2BBE-4ACA-B9EF-66A16FEA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68C3-1BC2-4448-91EB-B0E945F57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407F-406E-47BB-B9DB-97A97C0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EC7B7-300C-4360-82AE-77870E3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DB42-BD98-4008-BFD3-9D599D3D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46DE-A835-41F2-968E-DF7CB47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7FA7-FCDF-4B1D-8953-46ECCB8A3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3941-032C-4A93-9CA5-7E6092C5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19E0-ECFA-4D3A-B200-7EEAA5F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A5A-03C1-4E01-AB61-7EE703FC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8C-FF5B-4C67-8D70-43700AC9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1DA5-03E8-47EC-83F8-FFC9E9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C846-64FC-4EA1-A28F-9D9E243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F81F-09ED-4077-825C-99E77F67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A7D5-7263-4E55-8BEB-CCDE620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9070-3954-4B27-9B99-A249261B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7CD8-839A-4F47-AC0C-2B69C0E2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E2031-1C32-4109-97AC-B351F8335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E77D-6105-4F86-AACE-8D8C9FEC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5D046-8677-4886-9FB3-94175F45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69D9-CF56-4003-BFD2-841610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51E7-286E-4BBE-97BD-063B464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5A0F-4B80-42B3-B773-074813CE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FEEA-FBD8-4C46-84AA-93EC37E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AFABB-CCBC-447B-A3C2-88BA9066A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23FB-0089-4E88-964C-236268F7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ED218-DF81-4AF8-AF3E-75862B6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4FDF-D318-4E3B-A62C-1F57748D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1F5E-A08D-4968-86F7-377DD891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1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FD80-66A1-4AFF-A552-0903F4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FDC2-E4C7-4C4B-9AA0-D222E6C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30F49-21FB-4FCB-AC6E-A16D3E46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E738-913F-473C-B6D6-EDB3C78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D042-674A-4100-B88D-F20834F0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7D3FD-E12D-4952-A92F-A0039D27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0E48-8523-4508-9CD8-A8B589E0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7039" y="6572079"/>
            <a:ext cx="3942310" cy="365125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/>
              <a:t>Brazendale | HSC4730 | keith.brazendale@ucf.edu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03E9-4602-4ED7-900B-5E66175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6A0-E342-4377-9579-A99802B28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B96B2-37A5-450C-A627-A40DF9DC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B120-0D14-4159-84B5-DEFC875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C667-93CC-4F0F-B5E6-CFF3FD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F1FCD-DD0A-4A33-93F0-E47FA85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5AB9-C44F-4F30-8571-D80E598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C9326-C0E7-4334-B9DD-253F1294F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B17-B7F1-40AD-ACDE-3975A15F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E6517-E012-4184-A09B-9834675A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B838-A7B8-409F-9983-06DA9772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40000-620D-4B95-9125-5F25B46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7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1A7-2B2A-4EBA-8364-65D8559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A47-5B88-48E9-BF4B-A61143240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7942-2CC3-47FA-AD41-1C36CBD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E9E-1525-4B47-8C0D-2AEF90C4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F6F9D-78F9-4D61-B44C-40305997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482B0-FEBE-4FE8-922E-9F99E1F60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8816-29CF-416B-9AD4-459A18D4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FAA-5132-4589-A6FC-E55F88D8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8D4E-1C04-44C3-ACA4-54470B8E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EB974-C052-49A7-97EF-78346B9B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0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keith.brazendale@ucf.edu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99235"/>
            <a:ext cx="337185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F1234C-469D-4C07-9ED4-482036017515}"/>
              </a:ext>
            </a:extLst>
          </p:cNvPr>
          <p:cNvSpPr txBox="1">
            <a:spLocks/>
          </p:cNvSpPr>
          <p:nvPr userDrawn="1"/>
        </p:nvSpPr>
        <p:spPr>
          <a:xfrm>
            <a:off x="1496290" y="6554970"/>
            <a:ext cx="64222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+mj-lt"/>
              </a:rPr>
              <a:t>Keith Brazendale, PhD  |  Applied Health Research Methods: HSC 4730  |  </a:t>
            </a:r>
            <a:r>
              <a:rPr lang="en-US" sz="1100" dirty="0">
                <a:solidFill>
                  <a:srgbClr val="0099FF"/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keith.brazendale@ucf.edu</a:t>
            </a:r>
            <a:r>
              <a:rPr lang="en-US" sz="1100" dirty="0">
                <a:solidFill>
                  <a:srgbClr val="0099FF"/>
                </a:solidFill>
                <a:latin typeface="+mj-lt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F07C3-3FB3-470A-BBF9-4C28A76470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4" y="6189406"/>
            <a:ext cx="541100" cy="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C278F-A9C8-4D5D-AB8C-087799DF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F8F8-9FA5-422A-925E-9A2765FF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40DE-4FFC-49B8-841C-E17F426F6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40BA-2B45-4D87-AFB9-A15E1C8C2C7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1DB5-7B93-44B9-84A0-DEF2B5B87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468E-3784-4267-8E43-327B4827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2.m4a"/><Relationship Id="rId7" Type="http://schemas.openxmlformats.org/officeDocument/2006/relationships/image" Target="../media/image27.wmf"/><Relationship Id="rId2" Type="http://schemas.microsoft.com/office/2007/relationships/media" Target="../media/media2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D0FA7-5130-4131-9E21-BBC9235634D9}"/>
              </a:ext>
            </a:extLst>
          </p:cNvPr>
          <p:cNvCxnSpPr>
            <a:cxnSpLocks/>
          </p:cNvCxnSpPr>
          <p:nvPr/>
        </p:nvCxnSpPr>
        <p:spPr>
          <a:xfrm>
            <a:off x="2352675" y="2725811"/>
            <a:ext cx="3946407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3BE7726-73FB-44EE-8D0E-668CA599D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4" y="1792450"/>
            <a:ext cx="3525222" cy="3395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888C71-FCF3-4416-845F-FDD083589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796" y="2913832"/>
            <a:ext cx="4706572" cy="3412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510" y="1792450"/>
            <a:ext cx="4706572" cy="81915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Sampling</a:t>
            </a:r>
            <a:endParaRPr lang="en-US" sz="6000" i="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57E6C8-7C36-46EB-BD4E-6CC5B6111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81284094534_CH16_FIGF02.jpg">
            <a:extLst>
              <a:ext uri="{FF2B5EF4-FFF2-40B4-BE49-F238E27FC236}">
                <a16:creationId xmlns:a16="http://schemas.microsoft.com/office/drawing/2014/main" id="{DB487FB5-D63B-4801-8A10-FF65B2BD16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6324" y="581025"/>
            <a:ext cx="6851352" cy="23241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813AC-6ACE-473D-BBC4-589D68E7E682}"/>
              </a:ext>
            </a:extLst>
          </p:cNvPr>
          <p:cNvSpPr txBox="1">
            <a:spLocks/>
          </p:cNvSpPr>
          <p:nvPr/>
        </p:nvSpPr>
        <p:spPr>
          <a:xfrm>
            <a:off x="748272" y="3233738"/>
            <a:ext cx="8561856" cy="143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FFFF00"/>
                </a:solidFill>
              </a:rPr>
              <a:t>Cluster  Sampling</a:t>
            </a:r>
          </a:p>
          <a:p>
            <a:pPr lvl="1"/>
            <a:r>
              <a:rPr lang="en-US" dirty="0"/>
              <a:t>Sample is divided into groups of cases (naturally occurring clusters)</a:t>
            </a:r>
          </a:p>
          <a:p>
            <a:pPr lvl="2"/>
            <a:r>
              <a:rPr lang="en-US" dirty="0"/>
              <a:t>States, counties, cities, blocks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DF63A-F983-4A6F-AB69-DD4E79726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4238053"/>
            <a:ext cx="3108818" cy="22537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3FA0B3-7AC3-4737-B115-DE118799F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0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5000"/>
    </mc:Choice>
    <mc:Fallback>
      <p:transition spd="slow" advClick="0" advTm="10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9D04-B014-470A-BF00-A65E9F4A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Study</a:t>
            </a:r>
            <a:r>
              <a:rPr lang="en-US" b="1" dirty="0"/>
              <a:t> population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3D801-EB25-45FD-9733-987670F01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people who actually </a:t>
            </a:r>
            <a:r>
              <a:rPr lang="en-US" dirty="0">
                <a:solidFill>
                  <a:srgbClr val="FF0000"/>
                </a:solidFill>
              </a:rPr>
              <a:t>participate</a:t>
            </a:r>
            <a:r>
              <a:rPr lang="en-US" dirty="0"/>
              <a:t> in a study</a:t>
            </a:r>
          </a:p>
          <a:p>
            <a:r>
              <a:rPr lang="en-US" dirty="0"/>
              <a:t>Few studies achieve a 100% participation rate among those who </a:t>
            </a:r>
            <a:r>
              <a:rPr lang="en-US" u="sng" dirty="0"/>
              <a:t>are invited </a:t>
            </a:r>
            <a:r>
              <a:rPr lang="en-US" dirty="0"/>
              <a:t>to participate, but researchers should aim for a high participation rate</a:t>
            </a:r>
          </a:p>
          <a:p>
            <a:pPr lvl="1"/>
            <a:r>
              <a:rPr lang="en-US" dirty="0"/>
              <a:t>Consent forms returned…</a:t>
            </a:r>
          </a:p>
          <a:p>
            <a:pPr lvl="1"/>
            <a:r>
              <a:rPr lang="en-US" dirty="0"/>
              <a:t>Complete all measures…</a:t>
            </a:r>
          </a:p>
          <a:p>
            <a:pPr lvl="1"/>
            <a:r>
              <a:rPr lang="en-US" dirty="0"/>
              <a:t>Final sample for data analysis…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28650-38AB-4DDC-9965-F61FA3AB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5" y="2320271"/>
            <a:ext cx="3053310" cy="294135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F2C0544-4DE2-4758-A231-6A4C9FCEE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6" y="4576938"/>
            <a:ext cx="1423226" cy="1423226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2D59FBE-E09B-49D8-8A79-3271283D6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236" y="4756931"/>
            <a:ext cx="1127952" cy="1127952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B35BCB5-2800-44D5-BD02-B7B35CA673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90" y="4916856"/>
            <a:ext cx="808102" cy="808102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09A1F-987E-428E-98F0-771113615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000"/>
    </mc:Choice>
    <mc:Fallback>
      <p:transition spd="slow" advClick="0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49EC5C96-A5B7-48AF-865B-32EA92606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1189204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D3361C-8AD4-4C09-8E01-433248861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8CD012-29F5-45B8-83DF-393C0A21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3999" cy="4562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5807261-5AA8-4462-847C-7789D2671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1263417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9F31C1-4E46-4A89-877A-24BBC6D3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3146"/>
            <a:ext cx="9144000" cy="2304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F561C-6AF4-44D6-80E8-C90687E3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8" y="5202087"/>
            <a:ext cx="7200647" cy="894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85000"/>
              </a:lnSpc>
            </a:pPr>
            <a:r>
              <a:rPr lang="en-US" sz="4200" cap="all">
                <a:solidFill>
                  <a:schemeClr val="bg2"/>
                </a:solidFill>
              </a:rPr>
              <a:t>Examples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41198D-B79B-4954-B8A6-C254A041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31" y="610826"/>
            <a:ext cx="4849614" cy="363721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B864D8-020F-455C-951E-BECB1D7E9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178167"/>
            <a:ext cx="7683245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41EBBA-0A52-45FD-A303-601C91B94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5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81CE3-089C-4061-B54C-2019F0CB1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313034"/>
            <a:ext cx="3523130" cy="4952492"/>
          </a:xfrm>
        </p:spPr>
        <p:txBody>
          <a:bodyPr/>
          <a:lstStyle/>
          <a:p>
            <a:pPr algn="l"/>
            <a:r>
              <a:rPr lang="en-US" sz="3600" dirty="0"/>
              <a:t>Cross-Sectional Surveys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31EB-832E-4C73-A7E2-70879E63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4" y="1440003"/>
            <a:ext cx="3192581" cy="5655156"/>
          </a:xfrm>
        </p:spPr>
        <p:txBody>
          <a:bodyPr/>
          <a:lstStyle/>
          <a:p>
            <a:r>
              <a:rPr lang="en-US" dirty="0"/>
              <a:t>Avoid </a:t>
            </a:r>
            <a:r>
              <a:rPr lang="en-US" b="1" i="1" dirty="0"/>
              <a:t>convenience samples </a:t>
            </a:r>
            <a:r>
              <a:rPr lang="en-US" dirty="0"/>
              <a:t>that </a:t>
            </a:r>
            <a:r>
              <a:rPr lang="en-US" dirty="0">
                <a:solidFill>
                  <a:srgbClr val="FF0000"/>
                </a:solidFill>
              </a:rPr>
              <a:t>are not representative</a:t>
            </a:r>
            <a:r>
              <a:rPr lang="en-US" dirty="0"/>
              <a:t> of the target population.</a:t>
            </a:r>
          </a:p>
          <a:p>
            <a:endParaRPr lang="en-US" dirty="0"/>
          </a:p>
        </p:txBody>
      </p:sp>
      <p:pic>
        <p:nvPicPr>
          <p:cNvPr id="4" name="Picture 3" descr="16-3.jpg">
            <a:extLst>
              <a:ext uri="{FF2B5EF4-FFF2-40B4-BE49-F238E27FC236}">
                <a16:creationId xmlns:a16="http://schemas.microsoft.com/office/drawing/2014/main" id="{2DBB611F-540F-4206-9391-326E2AE336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3556" y="401964"/>
            <a:ext cx="5589469" cy="565515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4E6AB8-07B7-4F67-9C59-23C06C020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9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000"/>
    </mc:Choice>
    <mc:Fallback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A7792-EAAF-4E9B-A7FE-8DEB6AB0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59678"/>
            <a:ext cx="3294530" cy="4952492"/>
          </a:xfrm>
        </p:spPr>
        <p:txBody>
          <a:bodyPr/>
          <a:lstStyle/>
          <a:p>
            <a:pPr algn="l"/>
            <a:r>
              <a:rPr lang="en-US" sz="3600" dirty="0"/>
              <a:t>Populations for Case-Control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46F45-0C9C-4CFF-A3EB-34334D97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74219"/>
            <a:ext cx="2789705" cy="5655156"/>
          </a:xfrm>
        </p:spPr>
        <p:txBody>
          <a:bodyPr/>
          <a:lstStyle/>
          <a:p>
            <a:r>
              <a:rPr lang="en-US" dirty="0"/>
              <a:t>Find the </a:t>
            </a:r>
            <a:r>
              <a:rPr lang="en-US" dirty="0">
                <a:solidFill>
                  <a:srgbClr val="FF0000"/>
                </a:solidFill>
              </a:rPr>
              <a:t>cases first</a:t>
            </a:r>
            <a:r>
              <a:rPr lang="en-US" dirty="0"/>
              <a:t>, and then identify an </a:t>
            </a:r>
            <a:r>
              <a:rPr lang="en-US" dirty="0">
                <a:solidFill>
                  <a:srgbClr val="FF0000"/>
                </a:solidFill>
              </a:rPr>
              <a:t>appropriate source of controls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 descr="16-4.jpg">
            <a:extLst>
              <a:ext uri="{FF2B5EF4-FFF2-40B4-BE49-F238E27FC236}">
                <a16:creationId xmlns:a16="http://schemas.microsoft.com/office/drawing/2014/main" id="{D34070A7-23B7-4020-A598-82AD9EAC7D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6930" y="212003"/>
            <a:ext cx="4758286" cy="648806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67B1F4-C841-4D84-AA71-AC74176A8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7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000"/>
    </mc:Choice>
    <mc:Fallback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AA5D-EA68-4A3B-91CF-227305F0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241" y="128191"/>
            <a:ext cx="718185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Populations for Cohort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2A5EB-37FC-45BA-A3DA-CFB3AD7A8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921" y="940541"/>
            <a:ext cx="4089170" cy="5655156"/>
          </a:xfrm>
        </p:spPr>
        <p:txBody>
          <a:bodyPr>
            <a:normAutofit/>
          </a:bodyPr>
          <a:lstStyle/>
          <a:p>
            <a:pPr algn="r"/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longitudinal cohort study </a:t>
            </a:r>
            <a:r>
              <a:rPr lang="en-US" sz="2400" dirty="0"/>
              <a:t>needs a representative population </a:t>
            </a:r>
          </a:p>
          <a:p>
            <a:pPr lvl="1" algn="r"/>
            <a:r>
              <a:rPr lang="en-US" sz="2000" i="1" dirty="0"/>
              <a:t>like</a:t>
            </a:r>
            <a:r>
              <a:rPr lang="en-US" sz="2000" dirty="0"/>
              <a:t> a cross-sectional study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Prospective and retrospective cohort </a:t>
            </a:r>
            <a:r>
              <a:rPr lang="en-US" sz="2400" dirty="0"/>
              <a:t>studies start by identifying an appropriate exposed population</a:t>
            </a:r>
          </a:p>
          <a:p>
            <a:pPr lvl="1" algn="r"/>
            <a:r>
              <a:rPr lang="en-US" sz="2000" i="1" dirty="0"/>
              <a:t>like</a:t>
            </a:r>
            <a:r>
              <a:rPr lang="en-US" sz="2000" dirty="0"/>
              <a:t> case-control studies start by identifying a </a:t>
            </a:r>
            <a:r>
              <a:rPr lang="en-US" sz="2000" b="1" dirty="0"/>
              <a:t>source of cases</a:t>
            </a:r>
          </a:p>
          <a:p>
            <a:pPr algn="r"/>
            <a:endParaRPr lang="en-US" sz="2400" dirty="0"/>
          </a:p>
        </p:txBody>
      </p:sp>
      <p:pic>
        <p:nvPicPr>
          <p:cNvPr id="4" name="Picture 3" descr="16-5.jpg">
            <a:extLst>
              <a:ext uri="{FF2B5EF4-FFF2-40B4-BE49-F238E27FC236}">
                <a16:creationId xmlns:a16="http://schemas.microsoft.com/office/drawing/2014/main" id="{EC07D452-0865-4970-8361-08DD5BB5F3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799" y="940541"/>
            <a:ext cx="4506122" cy="523155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A6F091-2938-4511-8990-FAA940941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5000"/>
    </mc:Choice>
    <mc:Fallback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9EDE-C8A4-4779-94C7-E20C6469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699" y="201538"/>
            <a:ext cx="7562850" cy="4952492"/>
          </a:xfrm>
        </p:spPr>
        <p:txBody>
          <a:bodyPr/>
          <a:lstStyle/>
          <a:p>
            <a:r>
              <a:rPr lang="en-US" sz="3600" dirty="0"/>
              <a:t>Populations for Experimental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8299-08F3-450B-B052-0684362F9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896" y="909376"/>
            <a:ext cx="3209925" cy="5655156"/>
          </a:xfrm>
        </p:spPr>
        <p:txBody>
          <a:bodyPr>
            <a:normAutofit/>
          </a:bodyPr>
          <a:lstStyle/>
          <a:p>
            <a:pPr algn="r"/>
            <a:r>
              <a:rPr lang="en-US" sz="2400" dirty="0"/>
              <a:t>Be aware of </a:t>
            </a:r>
            <a:r>
              <a:rPr lang="en-US" sz="2400" dirty="0">
                <a:solidFill>
                  <a:srgbClr val="FF0000"/>
                </a:solidFill>
              </a:rPr>
              <a:t>special ethical requirements </a:t>
            </a:r>
            <a:r>
              <a:rPr lang="en-US" sz="2400" dirty="0"/>
              <a:t>associated with interventional studies.</a:t>
            </a:r>
          </a:p>
          <a:p>
            <a:pPr algn="r"/>
            <a:r>
              <a:rPr lang="en-US" sz="2400" dirty="0"/>
              <a:t>Safety must be the #1 priority.</a:t>
            </a:r>
          </a:p>
          <a:p>
            <a:pPr algn="r"/>
            <a:endParaRPr lang="en-US" sz="2400" dirty="0"/>
          </a:p>
        </p:txBody>
      </p:sp>
      <p:pic>
        <p:nvPicPr>
          <p:cNvPr id="4" name="Picture 3" descr="16-6.jpg">
            <a:extLst>
              <a:ext uri="{FF2B5EF4-FFF2-40B4-BE49-F238E27FC236}">
                <a16:creationId xmlns:a16="http://schemas.microsoft.com/office/drawing/2014/main" id="{E1BAE030-2813-4BD9-9113-488445B773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451" y="808907"/>
            <a:ext cx="5172837" cy="584755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435F30-C492-400C-85F8-479949923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6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4000"/>
    </mc:Choice>
    <mc:Fallback>
      <p:transition spd="slow" advClick="0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DB71-EE2F-4CD2-905E-335F16E3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559678"/>
            <a:ext cx="3343274" cy="4952492"/>
          </a:xfrm>
        </p:spPr>
        <p:txBody>
          <a:bodyPr/>
          <a:lstStyle/>
          <a:p>
            <a:r>
              <a:rPr lang="en-US" dirty="0"/>
              <a:t>Other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1AF61-7847-4C13-B8FE-1900E67C3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Vulnerable</a:t>
            </a:r>
            <a:r>
              <a:rPr lang="en-US" dirty="0"/>
              <a:t> Populations</a:t>
            </a:r>
          </a:p>
          <a:p>
            <a:r>
              <a:rPr lang="en-US" dirty="0">
                <a:solidFill>
                  <a:schemeClr val="tx1"/>
                </a:solidFill>
              </a:rPr>
              <a:t>Young children, people </a:t>
            </a:r>
            <a:r>
              <a:rPr lang="en-US" dirty="0"/>
              <a:t>in prison, and some other groups of people may have </a:t>
            </a:r>
            <a:r>
              <a:rPr lang="en-US" dirty="0">
                <a:solidFill>
                  <a:srgbClr val="FF0000"/>
                </a:solidFill>
              </a:rPr>
              <a:t>limited ability to make an informed autonomous decision</a:t>
            </a:r>
            <a:r>
              <a:rPr lang="en-US" dirty="0"/>
              <a:t> about participation.</a:t>
            </a:r>
          </a:p>
          <a:p>
            <a:r>
              <a:rPr lang="en-US" dirty="0"/>
              <a:t>Pay close attention to the ethics of research with vulnerable groups.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5E064-3093-4D46-99E2-51697C333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188999"/>
            <a:ext cx="3238500" cy="241528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978AF-2DAA-406F-B631-59DE253D9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8" y="4033626"/>
            <a:ext cx="4805362" cy="195616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CDF17D-ABAE-451F-9C24-F65FBD27C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9000"/>
    </mc:Choice>
    <mc:Fallback>
      <p:transition spd="slow" advClick="0"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E76E-4BB9-4427-8AF8-3DF6A939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90" y="569066"/>
            <a:ext cx="3486150" cy="4952492"/>
          </a:xfrm>
        </p:spPr>
        <p:txBody>
          <a:bodyPr/>
          <a:lstStyle/>
          <a:p>
            <a:r>
              <a:rPr lang="en-US" sz="3600" dirty="0"/>
              <a:t>Community Involvement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05FE-E10C-44E7-8CD2-C9F4748F7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69066"/>
            <a:ext cx="4000499" cy="5655156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Community-based participatory research (CBPR)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is based on </a:t>
            </a:r>
            <a:r>
              <a:rPr lang="en-US" dirty="0">
                <a:solidFill>
                  <a:srgbClr val="00B050"/>
                </a:solidFill>
              </a:rPr>
              <a:t>partnerships in which community members identify research priorities </a:t>
            </a:r>
            <a:r>
              <a:rPr lang="en-US" dirty="0"/>
              <a:t>and are involved in every stage of the research process.</a:t>
            </a:r>
          </a:p>
          <a:p>
            <a:pPr lvl="1"/>
            <a:r>
              <a:rPr lang="en-US" dirty="0"/>
              <a:t>Key stakeholders</a:t>
            </a:r>
          </a:p>
          <a:p>
            <a:pPr lvl="1"/>
            <a:r>
              <a:rPr lang="en-US" dirty="0"/>
              <a:t>YMCA ‘HEPA Standards’ example</a:t>
            </a:r>
          </a:p>
          <a:p>
            <a:pPr lvl="1"/>
            <a:r>
              <a:rPr lang="en-US" dirty="0"/>
              <a:t>Statewide Rollout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5665D-FB38-4E14-BEFB-E2C01B4C2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10837"/>
            <a:ext cx="4409880" cy="331072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0FDCA-AE20-497D-A9EC-7304EAA22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6000"/>
    </mc:Choice>
    <mc:Fallback>
      <p:transition spd="slow" advClick="0" advTm="19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CEA861C5-3CE8-4AD0-925C-836509B2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1189204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B3FAAF-5FDF-4576-8E8B-8BE25DB82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CC57B3-B3C1-4A43-82ED-36FD7E28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539" y="1143293"/>
            <a:ext cx="2272266" cy="42689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85000"/>
              </a:lnSpc>
            </a:pPr>
            <a:r>
              <a:rPr lang="en-US" sz="3100" cap="all" dirty="0">
                <a:solidFill>
                  <a:schemeClr val="tx2"/>
                </a:solidFill>
              </a:rPr>
              <a:t>Sample Size, Effect Size, and Power</a:t>
            </a:r>
          </a:p>
        </p:txBody>
      </p:sp>
      <p:pic>
        <p:nvPicPr>
          <p:cNvPr id="5" name="Content Placeholder 4" descr="A picture containing device&#10;&#10;Description automatically generated">
            <a:extLst>
              <a:ext uri="{FF2B5EF4-FFF2-40B4-BE49-F238E27FC236}">
                <a16:creationId xmlns:a16="http://schemas.microsoft.com/office/drawing/2014/main" id="{3E57BBC4-8F29-44B5-91E1-DAB456378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r="26733"/>
          <a:stretch/>
        </p:blipFill>
        <p:spPr>
          <a:xfrm>
            <a:off x="20" y="10"/>
            <a:ext cx="5664413" cy="6857990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40D2F2B3-169C-4971-B11F-452C0E0A4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1189204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FB39BF-4949-4117-AA41-066968DE9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07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21F7E8-9EF2-4CD0-97DA-8AA3D3E61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7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000"/>
    </mc:Choice>
    <mc:Fallback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1262-EAC3-4EC5-8A38-EAFA7253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Sample?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AC0D4-44D6-4397-816C-126F2F72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Seek to establish the broadest possible generalizations, applicable to an infinitely large class of events/objects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FFFF00"/>
                </a:solidFill>
              </a:rPr>
              <a:t>Impossible</a:t>
            </a:r>
            <a:r>
              <a:rPr lang="en-US" sz="2000" dirty="0"/>
              <a:t> to observe all relevant events/objects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Basic Idea: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We seek knowledge/information about a whole </a:t>
            </a:r>
            <a:r>
              <a:rPr lang="en-US" sz="2000" i="1" dirty="0"/>
              <a:t>class</a:t>
            </a:r>
            <a:r>
              <a:rPr lang="en-US" sz="2000" dirty="0"/>
              <a:t> of similar objects/events (population)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We observe some of these (sample)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We extend our findings to the entire </a:t>
            </a:r>
            <a:r>
              <a:rPr lang="en-US" sz="2000" i="1" dirty="0">
                <a:solidFill>
                  <a:srgbClr val="FF0000"/>
                </a:solidFill>
              </a:rPr>
              <a:t>class</a:t>
            </a:r>
          </a:p>
          <a:p>
            <a:endParaRPr lang="en-US" dirty="0"/>
          </a:p>
        </p:txBody>
      </p:sp>
      <p:pic>
        <p:nvPicPr>
          <p:cNvPr id="1026" name="Picture 2" descr="Image result for research">
            <a:extLst>
              <a:ext uri="{FF2B5EF4-FFF2-40B4-BE49-F238E27FC236}">
                <a16:creationId xmlns:a16="http://schemas.microsoft.com/office/drawing/2014/main" id="{A0FDAA81-5EEC-4186-9B5F-71857E16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5" y="1345831"/>
            <a:ext cx="2647913" cy="1930770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57DEA5-87E3-4871-9B2C-CA12E707B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4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4000"/>
    </mc:Choice>
    <mc:Fallback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29EC7-42E3-4230-9AC6-1E6115A6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Sample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3AB34-5092-4851-83C6-26AB83C5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Recruiting </a:t>
            </a:r>
            <a:r>
              <a:rPr lang="en-US" dirty="0">
                <a:solidFill>
                  <a:srgbClr val="FF0000"/>
                </a:solidFill>
              </a:rPr>
              <a:t>too many </a:t>
            </a:r>
            <a:r>
              <a:rPr lang="en-US" dirty="0"/>
              <a:t>participants </a:t>
            </a:r>
            <a:r>
              <a:rPr lang="en-US" dirty="0">
                <a:solidFill>
                  <a:srgbClr val="FF0000"/>
                </a:solidFill>
              </a:rPr>
              <a:t>wastes resources</a:t>
            </a:r>
            <a:r>
              <a:rPr lang="en-US" dirty="0"/>
              <a:t>.</a:t>
            </a:r>
          </a:p>
          <a:p>
            <a:r>
              <a:rPr lang="en-US" dirty="0"/>
              <a:t>Recruiting </a:t>
            </a:r>
            <a:r>
              <a:rPr lang="en-US" dirty="0">
                <a:solidFill>
                  <a:srgbClr val="FF0000"/>
                </a:solidFill>
              </a:rPr>
              <a:t>too few </a:t>
            </a:r>
            <a:r>
              <a:rPr lang="en-US" dirty="0"/>
              <a:t>participants makes the </a:t>
            </a:r>
            <a:r>
              <a:rPr lang="en-US" dirty="0">
                <a:solidFill>
                  <a:srgbClr val="FF0000"/>
                </a:solidFill>
              </a:rPr>
              <a:t>study </a:t>
            </a:r>
            <a:r>
              <a:rPr lang="en-US" i="1" dirty="0">
                <a:solidFill>
                  <a:srgbClr val="FF0000"/>
                </a:solidFill>
              </a:rPr>
              <a:t>invalid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787E4-D1F8-4E76-874A-3A2787D2C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600325"/>
            <a:ext cx="3124200" cy="31242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FB40D-DC8F-443D-B14A-B828431F1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4138247"/>
            <a:ext cx="2857500" cy="208597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A1FF6-99A8-4C4E-A9A7-B347A12FF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2600325"/>
            <a:ext cx="3910012" cy="187504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DE25DA-E531-442B-9F5D-187A60DA3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00"/>
    </mc:Choice>
    <mc:Fallback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52D0-8A03-44BF-8D0B-C7FFF282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Sample Size and Certainty Levels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10C5-626A-42F5-B2DF-1E4BE59EC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Larger sample sizes </a:t>
            </a:r>
            <a:r>
              <a:rPr lang="en-US" dirty="0">
                <a:solidFill>
                  <a:schemeClr val="tx1"/>
                </a:solidFill>
              </a:rPr>
              <a:t>produce </a:t>
            </a:r>
            <a:r>
              <a:rPr lang="en-US" dirty="0"/>
              <a:t>narrower confidence intervals for statistical measures.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Larger sample sizes </a:t>
            </a:r>
            <a:r>
              <a:rPr lang="en-US" dirty="0"/>
              <a:t>yield more statistically significant results.</a:t>
            </a:r>
          </a:p>
          <a:p>
            <a:endParaRPr lang="en-US" dirty="0"/>
          </a:p>
        </p:txBody>
      </p:sp>
      <p:pic>
        <p:nvPicPr>
          <p:cNvPr id="5" name="Picture 4" descr="9781284094534_CH17_FIGF01.jpg">
            <a:extLst>
              <a:ext uri="{FF2B5EF4-FFF2-40B4-BE49-F238E27FC236}">
                <a16:creationId xmlns:a16="http://schemas.microsoft.com/office/drawing/2014/main" id="{689E28C3-7089-41DA-9658-257731251F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1733" y="2571749"/>
            <a:ext cx="5510084" cy="356715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A7D77-CA83-4FE7-9193-F329DB119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2314575"/>
            <a:ext cx="1400175" cy="93345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9C2DF-156B-4DB7-AFC2-5BD41A6BC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87" y="5272131"/>
            <a:ext cx="1498600" cy="112395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9DD4B3-5736-4EA3-AC7F-7EFCEA9D9CBE}"/>
              </a:ext>
            </a:extLst>
          </p:cNvPr>
          <p:cNvSpPr/>
          <p:nvPr/>
        </p:nvSpPr>
        <p:spPr>
          <a:xfrm>
            <a:off x="3381112" y="2667000"/>
            <a:ext cx="2524388" cy="371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8594B7-4042-435E-BD1B-56CACCE9F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9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2000"/>
    </mc:Choice>
    <mc:Fallback>
      <p:transition spd="slow" advClick="0" advTm="1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B027-A270-4470-A7DE-9A5F3C07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Size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B3D0A-E573-4B74-BCF2-DE7725B46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Sample size calculators </a:t>
            </a:r>
            <a:r>
              <a:rPr lang="en-US" i="1" dirty="0">
                <a:solidFill>
                  <a:srgbClr val="FF0000"/>
                </a:solidFill>
              </a:rPr>
              <a:t>estimate</a:t>
            </a:r>
            <a:r>
              <a:rPr lang="en-US" dirty="0"/>
              <a:t> the number of participants necessary for a study based on </a:t>
            </a:r>
            <a:r>
              <a:rPr lang="en-US" i="1" dirty="0">
                <a:solidFill>
                  <a:srgbClr val="FF0000"/>
                </a:solidFill>
              </a:rPr>
              <a:t>guesses</a:t>
            </a:r>
            <a:r>
              <a:rPr lang="en-US" dirty="0"/>
              <a:t> about the likely results of the study.</a:t>
            </a:r>
          </a:p>
          <a:p>
            <a:r>
              <a:rPr lang="en-US" dirty="0"/>
              <a:t>When the </a:t>
            </a:r>
            <a:r>
              <a:rPr lang="en-US" dirty="0">
                <a:solidFill>
                  <a:srgbClr val="FF0000"/>
                </a:solidFill>
              </a:rPr>
              <a:t>level of certainty </a:t>
            </a:r>
            <a:r>
              <a:rPr lang="en-US" dirty="0"/>
              <a:t>about inputs is low, it is better to aim for a </a:t>
            </a:r>
            <a:r>
              <a:rPr lang="en-US" dirty="0">
                <a:solidFill>
                  <a:srgbClr val="FF0000"/>
                </a:solidFill>
              </a:rPr>
              <a:t>larger sample size</a:t>
            </a:r>
            <a:r>
              <a:rPr lang="en-US" dirty="0"/>
              <a:t>.</a:t>
            </a:r>
          </a:p>
          <a:p>
            <a:r>
              <a:rPr lang="en-US" dirty="0"/>
              <a:t>Sample size calculator examples:</a:t>
            </a:r>
          </a:p>
          <a:p>
            <a:pPr lvl="1"/>
            <a:r>
              <a:rPr lang="en-US" i="1" dirty="0" err="1"/>
              <a:t>Gpower</a:t>
            </a:r>
            <a:r>
              <a:rPr lang="en-US" i="1" dirty="0"/>
              <a:t>, Optimal Design Software, </a:t>
            </a:r>
            <a:r>
              <a:rPr lang="en-US" i="1" dirty="0" err="1"/>
              <a:t>Glimmpse</a:t>
            </a:r>
            <a:endParaRPr lang="en-US" i="1" dirty="0"/>
          </a:p>
          <a:p>
            <a:r>
              <a:rPr lang="en-US" dirty="0"/>
              <a:t>What you need for a sample size calculation:</a:t>
            </a:r>
          </a:p>
          <a:p>
            <a:pPr lvl="1"/>
            <a:r>
              <a:rPr lang="en-US" dirty="0"/>
              <a:t>Alpha (usually 0.05)</a:t>
            </a:r>
          </a:p>
          <a:p>
            <a:pPr lvl="1"/>
            <a:r>
              <a:rPr lang="en-US" dirty="0"/>
              <a:t>Beta or ‘Power’ (usually 0.8)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Effect Size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0A14F2-EFAD-407D-AEDE-4DFB3E433608}"/>
              </a:ext>
            </a:extLst>
          </p:cNvPr>
          <p:cNvSpPr/>
          <p:nvPr/>
        </p:nvSpPr>
        <p:spPr>
          <a:xfrm>
            <a:off x="276225" y="3143250"/>
            <a:ext cx="3294530" cy="1352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F56F63D4-4E0E-4103-BA21-DD950F3869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501720"/>
              </p:ext>
            </p:extLst>
          </p:nvPr>
        </p:nvGraphicFramePr>
        <p:xfrm>
          <a:off x="581025" y="3295650"/>
          <a:ext cx="2721217" cy="1076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091880" imgH="431640" progId="Equation.3">
                  <p:embed/>
                </p:oleObj>
              </mc:Choice>
              <mc:Fallback>
                <p:oleObj name="Equation" r:id="rId6" imgW="1091880" imgH="431640" progId="Equation.3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F56F63D4-4E0E-4103-BA21-DD950F3869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3295650"/>
                        <a:ext cx="2721217" cy="1076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6202A34-08F9-41D8-BDBF-A824444C7C27}"/>
              </a:ext>
            </a:extLst>
          </p:cNvPr>
          <p:cNvSpPr/>
          <p:nvPr/>
        </p:nvSpPr>
        <p:spPr>
          <a:xfrm>
            <a:off x="-222340" y="2773918"/>
            <a:ext cx="2694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Effect Size (Cohen’s 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AA7179-C5CC-4D17-93DD-581B90A86B1C}"/>
              </a:ext>
            </a:extLst>
          </p:cNvPr>
          <p:cNvSpPr/>
          <p:nvPr/>
        </p:nvSpPr>
        <p:spPr>
          <a:xfrm>
            <a:off x="247650" y="4486275"/>
            <a:ext cx="1476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0.20 small</a:t>
            </a:r>
          </a:p>
          <a:p>
            <a:r>
              <a:rPr lang="en-US" i="1" dirty="0"/>
              <a:t>0.50 medium</a:t>
            </a:r>
          </a:p>
          <a:p>
            <a:r>
              <a:rPr lang="en-US" i="1" dirty="0"/>
              <a:t>0.80 large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F4CD8F-B838-40DD-8E47-B39E552641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1000"/>
    </mc:Choice>
    <mc:Fallback>
      <p:transition spd="slow" advClick="0" advTm="1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B027-A270-4470-A7DE-9A5F3C07D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74173"/>
            <a:ext cx="2875430" cy="4952492"/>
          </a:xfrm>
        </p:spPr>
        <p:txBody>
          <a:bodyPr/>
          <a:lstStyle/>
          <a:p>
            <a:r>
              <a:rPr lang="en-US" dirty="0"/>
              <a:t>Effect Size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B3D0A-E573-4B74-BCF2-DE7725B46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569066"/>
            <a:ext cx="4686299" cy="49524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 enough sample </a:t>
            </a:r>
            <a:r>
              <a:rPr lang="en-US" dirty="0">
                <a:solidFill>
                  <a:srgbClr val="FF0000"/>
                </a:solidFill>
              </a:rPr>
              <a:t>to detect the “smallest” meaningful effect </a:t>
            </a:r>
            <a:r>
              <a:rPr lang="en-US" dirty="0"/>
              <a:t>or difference</a:t>
            </a:r>
          </a:p>
          <a:p>
            <a:pPr lvl="1"/>
            <a:r>
              <a:rPr lang="en-US" dirty="0"/>
              <a:t>How large of a difference is meaningful/important?</a:t>
            </a:r>
          </a:p>
          <a:p>
            <a:pPr lvl="1"/>
            <a:r>
              <a:rPr lang="en-US" dirty="0"/>
              <a:t>What is a </a:t>
            </a:r>
            <a:r>
              <a:rPr lang="en-US" i="1" dirty="0"/>
              <a:t>typical</a:t>
            </a:r>
            <a:r>
              <a:rPr lang="en-US" dirty="0"/>
              <a:t> difference?</a:t>
            </a:r>
          </a:p>
          <a:p>
            <a:endParaRPr lang="en-US" dirty="0"/>
          </a:p>
          <a:p>
            <a:r>
              <a:rPr lang="en-US" dirty="0"/>
              <a:t>Where can Effect Size estimates come from?</a:t>
            </a:r>
          </a:p>
          <a:p>
            <a:pPr lvl="1"/>
            <a:r>
              <a:rPr lang="en-US" dirty="0"/>
              <a:t>Published literature</a:t>
            </a:r>
          </a:p>
          <a:p>
            <a:pPr lvl="1"/>
            <a:r>
              <a:rPr lang="en-US" dirty="0"/>
              <a:t>Pilot studies</a:t>
            </a:r>
          </a:p>
          <a:p>
            <a:pPr lvl="1"/>
            <a:r>
              <a:rPr lang="en-US" dirty="0"/>
              <a:t>Meta-analyses</a:t>
            </a:r>
          </a:p>
          <a:p>
            <a:pPr lvl="1"/>
            <a:r>
              <a:rPr lang="en-US" dirty="0"/>
              <a:t>Best guesses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67707-C8CD-48AC-8323-EEAC270DAE8A}"/>
              </a:ext>
            </a:extLst>
          </p:cNvPr>
          <p:cNvSpPr/>
          <p:nvPr/>
        </p:nvSpPr>
        <p:spPr>
          <a:xfrm>
            <a:off x="775728" y="2767280"/>
            <a:ext cx="2466975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Bigger effects need smaller samples</a:t>
            </a:r>
          </a:p>
          <a:p>
            <a:pPr algn="ctr"/>
            <a:r>
              <a:rPr lang="en-US" sz="2000" dirty="0"/>
              <a:t>Smaller effects need larger samples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63ADE7-F971-48B7-B74B-E05BFEA75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3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5000"/>
    </mc:Choice>
    <mc:Fallback>
      <p:transition spd="slow" advClick="0" advTm="1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C8DC-40AF-4031-93C6-E8B147EBD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Power Estimation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7708-24B2-41F3-AF44-1E05E54B2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1" y="527121"/>
            <a:ext cx="4904231" cy="5655156"/>
          </a:xfrm>
        </p:spPr>
        <p:txBody>
          <a:bodyPr/>
          <a:lstStyle/>
          <a:p>
            <a:r>
              <a:rPr lang="en-US" b="1" i="1" dirty="0"/>
              <a:t>Power</a:t>
            </a:r>
            <a:r>
              <a:rPr lang="en-US" b="1" dirty="0"/>
              <a:t> </a:t>
            </a:r>
            <a:r>
              <a:rPr lang="en-US" dirty="0"/>
              <a:t>is the ability of a statistical test to </a:t>
            </a:r>
            <a:r>
              <a:rPr lang="en-US" dirty="0">
                <a:solidFill>
                  <a:srgbClr val="FF0000"/>
                </a:solidFill>
              </a:rPr>
              <a:t>detect </a:t>
            </a:r>
            <a:r>
              <a:rPr lang="en-US" i="1" dirty="0">
                <a:solidFill>
                  <a:srgbClr val="FF0000"/>
                </a:solidFill>
              </a:rPr>
              <a:t>significant</a:t>
            </a:r>
            <a:r>
              <a:rPr lang="en-US" dirty="0">
                <a:solidFill>
                  <a:srgbClr val="FF0000"/>
                </a:solidFill>
              </a:rPr>
              <a:t> differences </a:t>
            </a:r>
            <a:r>
              <a:rPr lang="en-US" dirty="0"/>
              <a:t>between subgroups of a population </a:t>
            </a:r>
            <a:r>
              <a:rPr lang="en-US" dirty="0">
                <a:solidFill>
                  <a:srgbClr val="FF0000"/>
                </a:solidFill>
              </a:rPr>
              <a:t>when differences really do exist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Is the study adequately powered?”</a:t>
            </a:r>
          </a:p>
          <a:p>
            <a:pPr lvl="1"/>
            <a:r>
              <a:rPr lang="en-US" dirty="0"/>
              <a:t>…basically, are there enough participants to uncover a statistically significant difference (should one exist)</a:t>
            </a:r>
          </a:p>
          <a:p>
            <a:r>
              <a:rPr lang="en-US" dirty="0"/>
              <a:t>Power analysis is normally conducted before </a:t>
            </a:r>
            <a:r>
              <a:rPr lang="en-US" b="1" u="sng" dirty="0"/>
              <a:t>data</a:t>
            </a:r>
            <a:r>
              <a:rPr lang="en-US" dirty="0"/>
              <a:t> collection. </a:t>
            </a:r>
          </a:p>
          <a:p>
            <a:r>
              <a:rPr lang="en-US" dirty="0"/>
              <a:t>Helps researcher determine the </a:t>
            </a:r>
            <a:r>
              <a:rPr lang="en-US" dirty="0">
                <a:solidFill>
                  <a:srgbClr val="FF0000"/>
                </a:solidFill>
              </a:rPr>
              <a:t>smallest sample size </a:t>
            </a:r>
            <a:r>
              <a:rPr lang="en-US" dirty="0"/>
              <a:t>that is suitable to </a:t>
            </a:r>
            <a:r>
              <a:rPr lang="en-US" dirty="0">
                <a:solidFill>
                  <a:srgbClr val="FF0000"/>
                </a:solidFill>
              </a:rPr>
              <a:t>detect</a:t>
            </a:r>
            <a:r>
              <a:rPr lang="en-US" dirty="0"/>
              <a:t> the effect of a given test</a:t>
            </a:r>
          </a:p>
          <a:p>
            <a:pPr lvl="1"/>
            <a:r>
              <a:rPr lang="en-US" dirty="0"/>
              <a:t>This is the minimum amount of individuals needed in your study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193ED-D045-44B8-AD80-77630F188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8" y="2054478"/>
            <a:ext cx="3451487" cy="211747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476F8-774C-4316-8113-927891516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33" y="3920090"/>
            <a:ext cx="1547297" cy="226218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11A482-F265-4460-9B28-EAA8185E9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5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0"/>
    </mc:Choice>
    <mc:Fallback>
      <p:transition spd="slow" advClick="0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C8DC-40AF-4031-93C6-E8B147EBD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Error rates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7708-24B2-41F3-AF44-1E05E54B2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569066"/>
            <a:ext cx="4829175" cy="5655156"/>
          </a:xfrm>
        </p:spPr>
        <p:txBody>
          <a:bodyPr/>
          <a:lstStyle/>
          <a:p>
            <a:pPr lvl="1"/>
            <a:r>
              <a:rPr lang="en-US" sz="2400" dirty="0"/>
              <a:t>Type I Error </a:t>
            </a:r>
          </a:p>
          <a:p>
            <a:pPr lvl="2"/>
            <a:r>
              <a:rPr lang="en-US" sz="2000" dirty="0"/>
              <a:t>Difference found in </a:t>
            </a:r>
            <a:r>
              <a:rPr lang="en-US" sz="2000" dirty="0">
                <a:solidFill>
                  <a:srgbClr val="FF0000"/>
                </a:solidFill>
              </a:rPr>
              <a:t>sample</a:t>
            </a:r>
            <a:r>
              <a:rPr lang="en-US" sz="2000" dirty="0"/>
              <a:t>/ no difference in </a:t>
            </a:r>
            <a:r>
              <a:rPr lang="en-US" sz="2000" dirty="0">
                <a:solidFill>
                  <a:srgbClr val="FF0000"/>
                </a:solidFill>
              </a:rPr>
              <a:t>population</a:t>
            </a:r>
          </a:p>
          <a:p>
            <a:pPr lvl="2"/>
            <a:r>
              <a:rPr lang="en-US" sz="2000" i="1" dirty="0">
                <a:cs typeface="Arial"/>
              </a:rPr>
              <a:t>“Rate of false alarms”</a:t>
            </a:r>
            <a:endParaRPr lang="en-US" sz="2000" dirty="0">
              <a:solidFill>
                <a:srgbClr val="FF0000"/>
              </a:solidFill>
            </a:endParaRPr>
          </a:p>
          <a:p>
            <a:pPr lvl="2"/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Type II Error</a:t>
            </a:r>
          </a:p>
          <a:p>
            <a:pPr lvl="2"/>
            <a:r>
              <a:rPr lang="en-US" sz="2000" dirty="0"/>
              <a:t>No difference found in </a:t>
            </a:r>
            <a:r>
              <a:rPr lang="en-US" sz="2000" dirty="0">
                <a:solidFill>
                  <a:srgbClr val="FF0000"/>
                </a:solidFill>
              </a:rPr>
              <a:t>sample</a:t>
            </a:r>
            <a:r>
              <a:rPr lang="en-US" sz="2000" dirty="0"/>
              <a:t>/ difference in </a:t>
            </a:r>
            <a:r>
              <a:rPr lang="en-US" sz="2000" dirty="0">
                <a:solidFill>
                  <a:srgbClr val="FF0000"/>
                </a:solidFill>
              </a:rPr>
              <a:t>population</a:t>
            </a:r>
          </a:p>
          <a:p>
            <a:pPr lvl="2"/>
            <a:r>
              <a:rPr lang="en-US" sz="2000" i="1" dirty="0"/>
              <a:t>“Rate of failed alarms” </a:t>
            </a:r>
          </a:p>
          <a:p>
            <a:pPr lvl="2"/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9781284094534_CH17_FIGF05.jpg">
            <a:extLst>
              <a:ext uri="{FF2B5EF4-FFF2-40B4-BE49-F238E27FC236}">
                <a16:creationId xmlns:a16="http://schemas.microsoft.com/office/drawing/2014/main" id="{82D21D3A-12AC-490D-BC18-7F7C13C287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" y="1831789"/>
            <a:ext cx="3289300" cy="312971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4CDE01-4269-456A-976B-369FB1D56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9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3000"/>
    </mc:Choice>
    <mc:Fallback>
      <p:transition spd="slow" advClick="0" advTm="8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364524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EXAMPLE***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34200" y="481767"/>
            <a:ext cx="1876425" cy="127467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171450" y="925778"/>
            <a:ext cx="5105400" cy="3354765"/>
          </a:xfrm>
          <a:prstGeom prst="rect">
            <a:avLst/>
          </a:prstGeom>
          <a:solidFill>
            <a:schemeClr val="bg1"/>
          </a:solidFill>
          <a:ln>
            <a:solidFill>
              <a:srgbClr val="9C5BC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Statistical Power and Effect Sizes </a:t>
            </a:r>
          </a:p>
          <a:p>
            <a:endParaRPr lang="en-US" dirty="0"/>
          </a:p>
          <a:p>
            <a:r>
              <a:rPr lang="en-US" sz="1600" b="1" dirty="0"/>
              <a:t>G*Power 3.1.7</a:t>
            </a:r>
            <a:endParaRPr lang="en-US" sz="1600" b="1" u="sng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Repeated-measures ANOVA (within-factor)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Sample size of 50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2 measurements (</a:t>
            </a:r>
            <a:r>
              <a:rPr lang="en-US" sz="1600" b="1" dirty="0"/>
              <a:t>school</a:t>
            </a:r>
            <a:r>
              <a:rPr lang="en-US" sz="1600" dirty="0"/>
              <a:t> &amp; </a:t>
            </a:r>
            <a:r>
              <a:rPr lang="en-US" sz="1600" b="1" dirty="0"/>
              <a:t>summer</a:t>
            </a:r>
            <a:r>
              <a:rPr lang="en-US" sz="1600" dirty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1600" dirty="0">
                <a:latin typeface="Calibri"/>
              </a:rPr>
              <a:t>Β</a:t>
            </a:r>
            <a:r>
              <a:rPr lang="en-US" sz="1600" dirty="0">
                <a:latin typeface="Calibri"/>
              </a:rPr>
              <a:t> (Beta) </a:t>
            </a:r>
            <a:r>
              <a:rPr lang="en-US" sz="1600" dirty="0"/>
              <a:t>= 0.80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1600" dirty="0"/>
              <a:t>α</a:t>
            </a:r>
            <a:r>
              <a:rPr lang="en-US" sz="1600" dirty="0"/>
              <a:t> (Alpha) = 0.05</a:t>
            </a:r>
          </a:p>
          <a:p>
            <a:endParaRPr lang="en-US" sz="1600" dirty="0"/>
          </a:p>
          <a:p>
            <a:r>
              <a:rPr lang="en-US" sz="1600" b="1" dirty="0"/>
              <a:t>Effect size 0.20 </a:t>
            </a:r>
            <a:r>
              <a:rPr lang="en-US" sz="1600" dirty="0"/>
              <a:t>or a </a:t>
            </a:r>
            <a:r>
              <a:rPr lang="en-US" sz="1600" b="1" dirty="0">
                <a:solidFill>
                  <a:srgbClr val="FF0000"/>
                </a:solidFill>
              </a:rPr>
              <a:t>15% change </a:t>
            </a:r>
            <a:r>
              <a:rPr lang="en-US" sz="1600" dirty="0"/>
              <a:t>(increase/decrease) comparing school vs. summer obesogenic behaviors</a:t>
            </a:r>
          </a:p>
          <a:p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School vs. Summer </a:t>
            </a:r>
            <a:r>
              <a:rPr lang="en-US" sz="1600" dirty="0"/>
              <a:t>and </a:t>
            </a:r>
            <a:r>
              <a:rPr lang="en-US" sz="1600" b="1" dirty="0"/>
              <a:t>WE vs. WD </a:t>
            </a:r>
            <a:r>
              <a:rPr lang="en-US" sz="1600" dirty="0"/>
              <a:t>studies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966" y="364524"/>
            <a:ext cx="3082770" cy="3708406"/>
          </a:xfrm>
          <a:prstGeom prst="rect">
            <a:avLst/>
          </a:prstGeom>
          <a:noFill/>
          <a:ln w="9525">
            <a:solidFill>
              <a:srgbClr val="9C5B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1961"/>
              </p:ext>
            </p:extLst>
          </p:nvPr>
        </p:nvGraphicFramePr>
        <p:xfrm>
          <a:off x="695325" y="4488157"/>
          <a:ext cx="7705725" cy="1854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01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Obesogenic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 Behavior (outcome)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% Change Across Studies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Physical Activity </a:t>
                      </a:r>
                      <a:r>
                        <a:rPr lang="en-US" sz="1600" dirty="0"/>
                        <a:t>(mins/day)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~15 to 31%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Sedentary</a:t>
                      </a:r>
                      <a:r>
                        <a:rPr lang="en-US" sz="1600" b="1" baseline="0" dirty="0"/>
                        <a:t>/Screen Time </a:t>
                      </a:r>
                      <a:r>
                        <a:rPr lang="en-US" sz="1600" baseline="0" dirty="0"/>
                        <a:t>(hours/day)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~16 to 39%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Sleep</a:t>
                      </a:r>
                      <a:r>
                        <a:rPr lang="en-US" sz="1600" dirty="0"/>
                        <a:t> (hours/night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~7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</a:rPr>
                        <a:t> to 12%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Diet</a:t>
                      </a:r>
                      <a:r>
                        <a:rPr lang="en-US" sz="1600" dirty="0"/>
                        <a:t> (meal frequency/day)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~10 to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</a:rPr>
                        <a:t> 32%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71E1173B-8E3C-44E8-8454-8D13854818B1}"/>
              </a:ext>
            </a:extLst>
          </p:cNvPr>
          <p:cNvSpPr/>
          <p:nvPr/>
        </p:nvSpPr>
        <p:spPr>
          <a:xfrm>
            <a:off x="1695451" y="3086100"/>
            <a:ext cx="1419224" cy="47625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BD52A8-6F45-4D5F-BDA9-8C05D4CA0EED}"/>
              </a:ext>
            </a:extLst>
          </p:cNvPr>
          <p:cNvSpPr/>
          <p:nvPr/>
        </p:nvSpPr>
        <p:spPr>
          <a:xfrm rot="5400000">
            <a:off x="5939711" y="3984515"/>
            <a:ext cx="2303302" cy="271462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D80F9B-D994-4876-8659-F894CAB55B94}"/>
              </a:ext>
            </a:extLst>
          </p:cNvPr>
          <p:cNvCxnSpPr>
            <a:cxnSpLocks/>
            <a:stCxn id="4" idx="5"/>
            <a:endCxn id="9" idx="3"/>
          </p:cNvCxnSpPr>
          <p:nvPr/>
        </p:nvCxnSpPr>
        <p:spPr>
          <a:xfrm>
            <a:off x="2906834" y="3492605"/>
            <a:ext cx="3224764" cy="1034883"/>
          </a:xfrm>
          <a:prstGeom prst="straightConnector1">
            <a:avLst/>
          </a:prstGeom>
          <a:ln w="28575">
            <a:solidFill>
              <a:srgbClr val="FFFF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BA204A-15A0-49BC-A7D1-7B065632B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000"/>
    </mc:Choice>
    <mc:Fallback>
      <p:transition spd="slow" advClick="0" advTm="10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389-4812-41AA-919A-15B911BC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175" y="2721853"/>
            <a:ext cx="2875430" cy="4952492"/>
          </a:xfrm>
        </p:spPr>
        <p:txBody>
          <a:bodyPr/>
          <a:lstStyle/>
          <a:p>
            <a:r>
              <a:rPr lang="en-US" dirty="0"/>
              <a:t>- END -</a:t>
            </a:r>
          </a:p>
        </p:txBody>
      </p:sp>
    </p:spTree>
    <p:extLst>
      <p:ext uri="{BB962C8B-B14F-4D97-AF65-F5344CB8AC3E}">
        <p14:creationId xmlns:p14="http://schemas.microsoft.com/office/powerpoint/2010/main" val="16153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49" t="4566" r="5152" b="66163"/>
          <a:stretch/>
        </p:blipFill>
        <p:spPr>
          <a:xfrm>
            <a:off x="935831" y="2243138"/>
            <a:ext cx="7687997" cy="2621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3152" y="5608335"/>
            <a:ext cx="1324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(Troiano et al., 2008)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0D8494-D7D7-4449-92AA-C7A8943AE85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Number of Breakdowns Planned</a:t>
            </a:r>
          </a:p>
        </p:txBody>
      </p:sp>
      <p:sp>
        <p:nvSpPr>
          <p:cNvPr id="6" name="Explosion 2 8">
            <a:extLst>
              <a:ext uri="{FF2B5EF4-FFF2-40B4-BE49-F238E27FC236}">
                <a16:creationId xmlns:a16="http://schemas.microsoft.com/office/drawing/2014/main" id="{E61C4A65-A6B1-4558-A8FA-B41941BF72AD}"/>
              </a:ext>
            </a:extLst>
          </p:cNvPr>
          <p:cNvSpPr/>
          <p:nvPr/>
        </p:nvSpPr>
        <p:spPr>
          <a:xfrm>
            <a:off x="1447800" y="1417639"/>
            <a:ext cx="5334000" cy="4190696"/>
          </a:xfrm>
          <a:prstGeom prst="irregularSeal2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27000" dist="241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7176 individuals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0CFEBE-0D73-43B6-9575-E72054BB893B}"/>
              </a:ext>
            </a:extLst>
          </p:cNvPr>
          <p:cNvSpPr txBox="1">
            <a:spLocks/>
          </p:cNvSpPr>
          <p:nvPr/>
        </p:nvSpPr>
        <p:spPr>
          <a:xfrm>
            <a:off x="628650" y="94297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/>
              <a:t>National Health and Nutrition </a:t>
            </a:r>
          </a:p>
          <a:p>
            <a:r>
              <a:rPr lang="en-US" sz="3000" dirty="0"/>
              <a:t>Examination Survey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79E4A3-EAE0-44D8-8245-FA804E587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000"/>
    </mc:Choice>
    <mc:Fallback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94297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/>
              <a:t>National Health and Nutrition </a:t>
            </a:r>
          </a:p>
          <a:p>
            <a:r>
              <a:rPr lang="en-US" sz="3000" dirty="0"/>
              <a:t>Examination Survey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49" t="4566" r="5152" b="66163"/>
          <a:stretch/>
        </p:blipFill>
        <p:spPr>
          <a:xfrm>
            <a:off x="935831" y="2243138"/>
            <a:ext cx="7687997" cy="26217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1532" y="3078957"/>
            <a:ext cx="7036594" cy="1571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Explosion 2 8"/>
          <p:cNvSpPr/>
          <p:nvPr/>
        </p:nvSpPr>
        <p:spPr>
          <a:xfrm>
            <a:off x="1907381" y="2455069"/>
            <a:ext cx="1854993" cy="1247775"/>
          </a:xfrm>
          <a:prstGeom prst="irregularSeal2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27000" dist="241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597 children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3152" y="5608335"/>
            <a:ext cx="1324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(Troiano et al., 2008)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9599" y="5193047"/>
            <a:ext cx="494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20,570,805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5-9 year old children in the U.S.*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3152" y="5839168"/>
            <a:ext cx="22862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050" dirty="0">
                <a:solidFill>
                  <a:schemeClr val="bg1"/>
                </a:solidFill>
              </a:rPr>
              <a:t>*Estimated from 2010 US Census Data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F1E23B-5CE6-4A8B-A8F6-B7F996A5651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Number of Breakdowns Planned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C809C4-7FF6-4239-9EAE-0BF106498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1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000"/>
    </mc:Choice>
    <mc:Fallback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94297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/>
              <a:t>National Health and Nutrition </a:t>
            </a:r>
          </a:p>
          <a:p>
            <a:r>
              <a:rPr lang="en-US" sz="3000" dirty="0"/>
              <a:t>Examination Survey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49" t="4566" r="5152" b="66163"/>
          <a:stretch/>
        </p:blipFill>
        <p:spPr>
          <a:xfrm>
            <a:off x="935831" y="2243138"/>
            <a:ext cx="7687997" cy="2621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2969" y="4464845"/>
            <a:ext cx="7036594" cy="1428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Explosion 2 5"/>
          <p:cNvSpPr/>
          <p:nvPr/>
        </p:nvSpPr>
        <p:spPr>
          <a:xfrm>
            <a:off x="2564607" y="3765680"/>
            <a:ext cx="1788318" cy="1200626"/>
          </a:xfrm>
          <a:prstGeom prst="irregularSeal2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27000" dist="241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364 children</a:t>
            </a:r>
          </a:p>
        </p:txBody>
      </p:sp>
      <p:sp>
        <p:nvSpPr>
          <p:cNvPr id="9" name="Rectangle 8"/>
          <p:cNvSpPr/>
          <p:nvPr/>
        </p:nvSpPr>
        <p:spPr>
          <a:xfrm>
            <a:off x="1689600" y="5193047"/>
            <a:ext cx="587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15,183,787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Non-Hispanic white children in the U.S.*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3152" y="5608335"/>
            <a:ext cx="1324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(Troiano et al., 2008)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3152" y="5789120"/>
            <a:ext cx="22862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050" dirty="0">
                <a:solidFill>
                  <a:schemeClr val="bg1"/>
                </a:solidFill>
              </a:rPr>
              <a:t>*Estimated from 2010 US Census Data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56B8A4-6313-4F64-8E4C-BB9FB71DB61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Number of Breakdowns Planned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C7FBBF-600D-4C7C-B16A-0EF3F8690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7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94297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/>
              <a:t>National Health and Nutrition </a:t>
            </a:r>
          </a:p>
          <a:p>
            <a:r>
              <a:rPr lang="en-US" sz="3000" dirty="0"/>
              <a:t>Examination Survey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49" t="4566" r="5152" b="66163"/>
          <a:stretch/>
        </p:blipFill>
        <p:spPr>
          <a:xfrm>
            <a:off x="935831" y="2243138"/>
            <a:ext cx="7687997" cy="2621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5826" y="4593432"/>
            <a:ext cx="7036594" cy="1428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Explosion 2 5"/>
          <p:cNvSpPr/>
          <p:nvPr/>
        </p:nvSpPr>
        <p:spPr>
          <a:xfrm>
            <a:off x="2564606" y="3765680"/>
            <a:ext cx="1816893" cy="1200626"/>
          </a:xfrm>
          <a:prstGeom prst="irregularSeal2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27000" dist="241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</a:p>
          <a:p>
            <a:pPr algn="ctr"/>
            <a:r>
              <a:rPr lang="en-US" sz="10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children</a:t>
            </a:r>
          </a:p>
        </p:txBody>
      </p:sp>
      <p:sp>
        <p:nvSpPr>
          <p:cNvPr id="9" name="Rectangle 8"/>
          <p:cNvSpPr/>
          <p:nvPr/>
        </p:nvSpPr>
        <p:spPr>
          <a:xfrm>
            <a:off x="1419607" y="5193047"/>
            <a:ext cx="6695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2,591,089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Non-Hispanic black children in the U.S.*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3152" y="5789120"/>
            <a:ext cx="22862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050" dirty="0">
                <a:solidFill>
                  <a:schemeClr val="bg1"/>
                </a:solidFill>
              </a:rPr>
              <a:t>*Estimated from 2010 US Census Data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100DF9-5242-4D4F-81F0-DF2BF2570D8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Number of Breakdowns Planned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34598F-EB72-4EEE-B14A-28C76C7D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2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94297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/>
              <a:t>National Health and Nutrition </a:t>
            </a:r>
          </a:p>
          <a:p>
            <a:r>
              <a:rPr lang="en-US" sz="3000" dirty="0"/>
              <a:t>Examination Survey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49" t="4566" r="5152" b="66163"/>
          <a:stretch/>
        </p:blipFill>
        <p:spPr>
          <a:xfrm>
            <a:off x="935831" y="2243138"/>
            <a:ext cx="7687997" cy="2621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5826" y="4722019"/>
            <a:ext cx="7036594" cy="1428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Explosion 2 5"/>
          <p:cNvSpPr/>
          <p:nvPr/>
        </p:nvSpPr>
        <p:spPr>
          <a:xfrm>
            <a:off x="2564606" y="3765680"/>
            <a:ext cx="1797843" cy="1200626"/>
          </a:xfrm>
          <a:prstGeom prst="irregularSeal2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27000" dist="241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</a:t>
            </a:r>
          </a:p>
          <a:p>
            <a:pPr algn="ctr"/>
            <a:r>
              <a:rPr lang="en-US" sz="10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children</a:t>
            </a:r>
          </a:p>
        </p:txBody>
      </p:sp>
      <p:sp>
        <p:nvSpPr>
          <p:cNvPr id="9" name="Rectangle 8"/>
          <p:cNvSpPr/>
          <p:nvPr/>
        </p:nvSpPr>
        <p:spPr>
          <a:xfrm>
            <a:off x="1419607" y="5193047"/>
            <a:ext cx="6695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2,230,186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Mexican American children in the U.S.*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3152" y="5608335"/>
            <a:ext cx="1324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(Troiano et al., 2008)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3152" y="5789120"/>
            <a:ext cx="22862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050" dirty="0">
                <a:solidFill>
                  <a:schemeClr val="bg1"/>
                </a:solidFill>
              </a:rPr>
              <a:t>*Estimated from 2010 US Census Data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DC0E50-774C-4AAE-B45F-1BE0D4B04E3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Number of Breakdowns Planned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57ECB2-9B12-46E4-A953-B2D741717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4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000"/>
    </mc:Choice>
    <mc:Fallback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4B26-CF2B-4F89-BC4A-74E7A883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C8284-3D5F-4B30-A4E0-89DC19687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781284094534_CH16_FIGF01.jpg">
            <a:extLst>
              <a:ext uri="{FF2B5EF4-FFF2-40B4-BE49-F238E27FC236}">
                <a16:creationId xmlns:a16="http://schemas.microsoft.com/office/drawing/2014/main" id="{DA20C721-8BDE-4042-96BC-D9FDAB28A6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591" y="1197534"/>
            <a:ext cx="8754817" cy="381337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957757-FAA0-458C-8597-ADA2340A3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4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0"/>
    </mc:Choice>
    <mc:Fallback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FFF3B6-939C-430E-8846-46F0FDD1E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5" y="2230627"/>
            <a:ext cx="2875431" cy="2769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574EF-3D6D-4D57-B260-63BB1980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your study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A8F40-7530-4D05-974F-EB32FAF0C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Target population</a:t>
            </a:r>
            <a:r>
              <a:rPr lang="en-US" dirty="0"/>
              <a:t>: the population to which the results of the study are intended to apply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Source population </a:t>
            </a:r>
            <a:r>
              <a:rPr lang="en-US" b="1" i="1" dirty="0"/>
              <a:t>(“sampling frame”)</a:t>
            </a:r>
            <a:r>
              <a:rPr lang="en-US" dirty="0"/>
              <a:t>: a list of particular people from whom a sample population can be drawn</a:t>
            </a:r>
            <a:endParaRPr lang="en-US" b="1" i="1" dirty="0"/>
          </a:p>
          <a:p>
            <a:r>
              <a:rPr lang="en-US" b="1" i="1" dirty="0">
                <a:solidFill>
                  <a:srgbClr val="FF0000"/>
                </a:solidFill>
              </a:rPr>
              <a:t>Sample population</a:t>
            </a:r>
            <a:r>
              <a:rPr lang="en-US" dirty="0"/>
              <a:t>: the members of the source population who are invited to participate in the study</a:t>
            </a:r>
          </a:p>
          <a:p>
            <a:r>
              <a:rPr lang="en-US" b="1" dirty="0"/>
              <a:t>Probability-based sampling </a:t>
            </a:r>
            <a:r>
              <a:rPr lang="en-US" dirty="0"/>
              <a:t>is used to ensure that the sample population is representative of the source population.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D9ED4-C310-451A-9B93-00F777809C4B}"/>
              </a:ext>
            </a:extLst>
          </p:cNvPr>
          <p:cNvSpPr/>
          <p:nvPr/>
        </p:nvSpPr>
        <p:spPr>
          <a:xfrm>
            <a:off x="126630" y="5000624"/>
            <a:ext cx="2638985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 algn="ctr"/>
            <a:r>
              <a:rPr lang="en-US" i="1" dirty="0"/>
              <a:t>“</a:t>
            </a:r>
            <a:r>
              <a:rPr lang="en-US" i="1" dirty="0">
                <a:solidFill>
                  <a:srgbClr val="FF0000"/>
                </a:solidFill>
              </a:rPr>
              <a:t>removes bias </a:t>
            </a:r>
            <a:r>
              <a:rPr lang="en-US" i="1" dirty="0"/>
              <a:t>– every case has equal probability of inclusion”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C3FE48AA-8A57-47DD-A415-6FCF61A7C58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65617" y="4706143"/>
            <a:ext cx="4692458" cy="580232"/>
          </a:xfrm>
          <a:prstGeom prst="bentConnector3">
            <a:avLst>
              <a:gd name="adj1" fmla="val 70705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3DC3C5-1DCB-4F76-8171-3A7C21F084DB}"/>
              </a:ext>
            </a:extLst>
          </p:cNvPr>
          <p:cNvSpPr/>
          <p:nvPr/>
        </p:nvSpPr>
        <p:spPr>
          <a:xfrm>
            <a:off x="588465" y="4661452"/>
            <a:ext cx="2447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highlight>
                  <a:srgbClr val="FFFF00"/>
                </a:highlight>
              </a:rPr>
              <a:t>Probability Sampling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6C164E-B098-4E43-AFFC-45396438E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1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000"/>
    </mc:Choice>
    <mc:Fallback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Custom 2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EAD394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D1864467576C4AA9B63507903F71AD" ma:contentTypeVersion="15" ma:contentTypeDescription="Create a new document." ma:contentTypeScope="" ma:versionID="a9647ed33487483b5c222eb808fef27c">
  <xsd:schema xmlns:xsd="http://www.w3.org/2001/XMLSchema" xmlns:xs="http://www.w3.org/2001/XMLSchema" xmlns:p="http://schemas.microsoft.com/office/2006/metadata/properties" xmlns:ns1="http://schemas.microsoft.com/sharepoint/v3" xmlns:ns3="3ef32782-034a-479d-9ca6-4f28a8eb115b" xmlns:ns4="52c61c1f-3de4-4799-9425-327adacd172d" targetNamespace="http://schemas.microsoft.com/office/2006/metadata/properties" ma:root="true" ma:fieldsID="5a8314f76270f0f10c5dc9ca14a12619" ns1:_="" ns3:_="" ns4:_="">
    <xsd:import namespace="http://schemas.microsoft.com/sharepoint/v3"/>
    <xsd:import namespace="3ef32782-034a-479d-9ca6-4f28a8eb115b"/>
    <xsd:import namespace="52c61c1f-3de4-4799-9425-327adacd172d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f32782-034a-479d-9ca6-4f28a8eb1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61c1f-3de4-4799-9425-327adacd172d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1A02C9-9D9C-4215-9198-B1D7F7612F7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AB608B9-E7FE-4C4A-8860-9552394095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6B19B0-02ED-45C4-8A4D-1583CAE20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f32782-034a-479d-9ca6-4f28a8eb115b"/>
    <ds:schemaRef ds:uri="52c61c1f-3de4-4799-9425-327adacd17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1133</Words>
  <Application>Microsoft Office PowerPoint</Application>
  <PresentationFormat>Overhead</PresentationFormat>
  <Paragraphs>163</Paragraphs>
  <Slides>27</Slides>
  <Notes>6</Notes>
  <HiddenSlides>0</HiddenSlides>
  <MMClips>26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Corbel</vt:lpstr>
      <vt:lpstr>Tahoma</vt:lpstr>
      <vt:lpstr>Wingdings</vt:lpstr>
      <vt:lpstr>Test1</vt:lpstr>
      <vt:lpstr>Custom Design</vt:lpstr>
      <vt:lpstr>Equation</vt:lpstr>
      <vt:lpstr>Sampling</vt:lpstr>
      <vt:lpstr>Why Sample?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Defining your study population</vt:lpstr>
      <vt:lpstr>PowerPoint Presentation</vt:lpstr>
      <vt:lpstr>Study population:</vt:lpstr>
      <vt:lpstr>Examples</vt:lpstr>
      <vt:lpstr>Cross-Sectional Surveys</vt:lpstr>
      <vt:lpstr>Populations for Case-Control Studies</vt:lpstr>
      <vt:lpstr>Populations for Cohort Studies</vt:lpstr>
      <vt:lpstr>Populations for Experimental Studies</vt:lpstr>
      <vt:lpstr>Other considerations </vt:lpstr>
      <vt:lpstr>Community Involvement</vt:lpstr>
      <vt:lpstr>Sample Size, Effect Size, and Power</vt:lpstr>
      <vt:lpstr>Importance of Sample Sizes</vt:lpstr>
      <vt:lpstr>Sample Size and Certainty Levels</vt:lpstr>
      <vt:lpstr>Sample Size Estimation</vt:lpstr>
      <vt:lpstr>Effect Size Estimation</vt:lpstr>
      <vt:lpstr>Power Estimation</vt:lpstr>
      <vt:lpstr>Error rates</vt:lpstr>
      <vt:lpstr>EXAMPLE***</vt:lpstr>
      <vt:lpstr>- END 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Sampling</dc:title>
  <dc:creator>Keith Brazendale</dc:creator>
  <cp:lastModifiedBy>Keith Brazendale</cp:lastModifiedBy>
  <cp:revision>1</cp:revision>
  <dcterms:created xsi:type="dcterms:W3CDTF">2020-05-27T14:24:36Z</dcterms:created>
  <dcterms:modified xsi:type="dcterms:W3CDTF">2020-05-27T15:10:38Z</dcterms:modified>
</cp:coreProperties>
</file>