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8" r:id="rId2"/>
    <p:sldId id="349" r:id="rId3"/>
    <p:sldId id="366" r:id="rId4"/>
    <p:sldId id="367" r:id="rId5"/>
    <p:sldId id="374" r:id="rId6"/>
    <p:sldId id="368" r:id="rId7"/>
    <p:sldId id="351" r:id="rId8"/>
    <p:sldId id="369" r:id="rId9"/>
    <p:sldId id="373" r:id="rId10"/>
    <p:sldId id="375" r:id="rId11"/>
    <p:sldId id="376" r:id="rId12"/>
    <p:sldId id="378" r:id="rId13"/>
    <p:sldId id="377" r:id="rId14"/>
    <p:sldId id="379" r:id="rId15"/>
    <p:sldId id="370" r:id="rId16"/>
    <p:sldId id="355" r:id="rId17"/>
    <p:sldId id="380" r:id="rId18"/>
    <p:sldId id="381" r:id="rId19"/>
    <p:sldId id="382" r:id="rId20"/>
    <p:sldId id="371" r:id="rId21"/>
    <p:sldId id="356" r:id="rId22"/>
    <p:sldId id="383" r:id="rId23"/>
    <p:sldId id="384" r:id="rId24"/>
    <p:sldId id="385" r:id="rId25"/>
    <p:sldId id="372" r:id="rId26"/>
    <p:sldId id="3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2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19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Evaluating Staff Performance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The performance evaluation should: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Address different performance dimensions.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State specific criteria to be evaluated.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Include the individual's goals for the year based on the previous year's evaluation.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Management Responsibilities</a:t>
            </a:r>
          </a:p>
          <a:p>
            <a:pPr lvl="1"/>
            <a:r>
              <a:rPr lang="en-US"/>
              <a:t>Timely completion of annual performance evaluations for all staff is one of the most important issues in responsible management.</a:t>
            </a:r>
          </a:p>
          <a:p>
            <a:pPr lvl="1"/>
            <a:r>
              <a:rPr lang="en-US"/>
              <a:t>Other responsibilities of the manager include:</a:t>
            </a:r>
          </a:p>
          <a:p>
            <a:pPr lvl="2"/>
            <a:r>
              <a:rPr lang="en-US"/>
              <a:t>Being consistently present and visible on the unit.</a:t>
            </a:r>
          </a:p>
          <a:p>
            <a:pPr lvl="2"/>
            <a:r>
              <a:rPr lang="en-US"/>
              <a:t>Providing concrete examples of performance.</a:t>
            </a:r>
          </a:p>
          <a:p>
            <a:pPr lvl="2"/>
            <a:r>
              <a:rPr lang="en-US"/>
              <a:t>Assessing employee performance within the dedicated position description.</a:t>
            </a:r>
          </a:p>
          <a:p>
            <a:pPr lvl="2"/>
            <a:r>
              <a:rPr lang="en-US"/>
              <a:t>Coordinating a peer review process.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Management Responsibilities</a:t>
            </a:r>
          </a:p>
          <a:p>
            <a:pPr lvl="1"/>
            <a:r>
              <a:rPr lang="en-US"/>
              <a:t>Other responsibilities of the manager include:</a:t>
            </a:r>
          </a:p>
          <a:p>
            <a:pPr lvl="2"/>
            <a:r>
              <a:rPr lang="en-US"/>
              <a:t>Collecting information from patients as well as other nonnursing colleagues about the performance of the staff member.</a:t>
            </a:r>
          </a:p>
          <a:p>
            <a:pPr lvl="2"/>
            <a:r>
              <a:rPr lang="en-US"/>
              <a:t>Coaching the staff member in how to write a self-evaluation.</a:t>
            </a:r>
          </a:p>
          <a:p>
            <a:pPr lvl="2"/>
            <a:r>
              <a:rPr lang="en-US"/>
              <a:t>Consistently following policies and procedures.</a:t>
            </a:r>
          </a:p>
          <a:p>
            <a:pPr lvl="2"/>
            <a:r>
              <a:rPr lang="en-US"/>
              <a:t>Preparing for the evaluation.</a:t>
            </a:r>
          </a:p>
          <a:p>
            <a:pPr lvl="2"/>
            <a:r>
              <a:rPr lang="en-US"/>
              <a:t>Asking for help, if needed.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Components of the Annual Performance Evaluation</a:t>
            </a:r>
          </a:p>
          <a:p>
            <a:pPr lvl="1"/>
            <a:r>
              <a:rPr lang="en-US"/>
              <a:t>Five primary components of the formal evaluation are:</a:t>
            </a:r>
          </a:p>
          <a:p>
            <a:pPr lvl="2"/>
            <a:r>
              <a:rPr lang="en-US"/>
              <a:t>Multifaceted behavior-oriented criteria.</a:t>
            </a:r>
          </a:p>
          <a:p>
            <a:pPr lvl="2"/>
            <a:r>
              <a:rPr lang="en-US"/>
              <a:t>Feedback on the level of performance of the criteria against a rating scale.</a:t>
            </a:r>
          </a:p>
          <a:p>
            <a:pPr lvl="2"/>
            <a:r>
              <a:rPr lang="en-US"/>
              <a:t>Concrete examples of performance or the lack of performance.</a:t>
            </a:r>
          </a:p>
          <a:p>
            <a:pPr lvl="2"/>
            <a:r>
              <a:rPr lang="en-US"/>
              <a:t>Staff member self-evaluation of performance.</a:t>
            </a:r>
          </a:p>
          <a:p>
            <a:pPr lvl="2"/>
            <a:r>
              <a:rPr lang="en-US"/>
              <a:t>Developmental plan for performance improvement.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Developing Evaluation Tools</a:t>
            </a:r>
          </a:p>
          <a:p>
            <a:pPr lvl="1"/>
            <a:r>
              <a:rPr lang="en-US"/>
              <a:t>Many varieties of behavior-oriented performance evaluation including the following elements:</a:t>
            </a:r>
          </a:p>
          <a:p>
            <a:pPr lvl="2"/>
            <a:r>
              <a:rPr lang="en-US"/>
              <a:t>Values of the Organization</a:t>
            </a:r>
          </a:p>
          <a:p>
            <a:pPr lvl="2"/>
            <a:r>
              <a:rPr lang="en-US"/>
              <a:t>Position Descriptions</a:t>
            </a:r>
          </a:p>
          <a:p>
            <a:pPr lvl="2"/>
            <a:r>
              <a:rPr lang="en-US"/>
              <a:t>Cluster Behaviors</a:t>
            </a:r>
          </a:p>
          <a:p>
            <a:pPr lvl="2"/>
            <a:r>
              <a:rPr lang="en-US"/>
              <a:t>Examples</a:t>
            </a:r>
          </a:p>
          <a:p>
            <a:pPr lvl="2"/>
            <a:r>
              <a:rPr lang="en-US"/>
              <a:t>Developmental Goals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Examine a variety of methods for collecting performance data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164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Collecting Performance Data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Peer review</a:t>
            </a:r>
          </a:p>
          <a:p>
            <a:pPr lvl="1"/>
            <a:r>
              <a:rPr lang="en-US"/>
              <a:t>"The process by which practicing registered nurses systematically assess, monitor, and make judgments about the quality of nursing care provided by peers as measures against professional standards of practice"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r>
              <a:rPr lang="en-US" altLang="en-US" dirty="0" smtClean="0">
                <a:cs typeface="Verdana" panose="020B0604030504040204" pitchFamily="34" charset="0"/>
              </a:rPr>
              <a:t>Self-evaluation</a:t>
            </a:r>
          </a:p>
          <a:p>
            <a:pPr lvl="1"/>
            <a:r>
              <a:rPr lang="en-US"/>
              <a:t>Critical component of performance evaluation</a:t>
            </a:r>
          </a:p>
          <a:p>
            <a:pPr lvl="2"/>
            <a:r>
              <a:rPr lang="en-US"/>
              <a:t>Fosters reflection</a:t>
            </a:r>
          </a:p>
          <a:p>
            <a:pPr lvl="3"/>
            <a:r>
              <a:rPr lang="en-US"/>
              <a:t>Reflection is the deliberate process of critically thinking about a clinical experience.</a:t>
            </a:r>
          </a:p>
          <a:p>
            <a:pPr lvl="1"/>
            <a:r>
              <a:rPr lang="en-US"/>
              <a:t>Always ncludes the employee’s assessment of individual performance as measured against the criteria in the performance appraisal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8159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Collecting Performance Data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Developmental plan</a:t>
            </a:r>
          </a:p>
          <a:p>
            <a:pPr lvl="1"/>
            <a:r>
              <a:rPr lang="en-US"/>
              <a:t>Goals are derived from a process of looking back at past performance and looking forward at performance improvement.</a:t>
            </a:r>
          </a:p>
          <a:p>
            <a:pPr lvl="1"/>
            <a:r>
              <a:rPr lang="en-US"/>
              <a:t>Built around the goals to create not only a benchmark for measuring performance next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8159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Collecting Performance Data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Skill Competency</a:t>
            </a:r>
          </a:p>
          <a:p>
            <a:pPr lvl="1"/>
            <a:r>
              <a:rPr lang="en-US"/>
              <a:t>Ability to perform a skill knowledgeably and safely</a:t>
            </a:r>
          </a:p>
          <a:p>
            <a:pPr lvl="1"/>
            <a:r>
              <a:rPr lang="en-US"/>
              <a:t>Validation of competency is an ongoing process, initiated in orientation, followed up by development, and assessed on an annual basis.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8159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for Collecting Performance Data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Manager’s Evaluation</a:t>
            </a:r>
          </a:p>
          <a:p>
            <a:pPr lvl="1"/>
            <a:r>
              <a:rPr lang="en-US"/>
              <a:t>Manager evaluation is formative, meaning ongoing, and summative at the conclusion of a period of time.</a:t>
            </a:r>
          </a:p>
          <a:p>
            <a:pPr lvl="1"/>
            <a:r>
              <a:rPr lang="en-US"/>
              <a:t>The manager should create a file for each staff member.</a:t>
            </a:r>
          </a:p>
          <a:p>
            <a:pPr lvl="1"/>
            <a:r>
              <a:rPr lang="en-US"/>
              <a:t>The manager prepares for the review by:</a:t>
            </a:r>
          </a:p>
          <a:p>
            <a:pPr lvl="2"/>
            <a:r>
              <a:rPr lang="en-US"/>
              <a:t>Studying the material in the staff folder.</a:t>
            </a:r>
          </a:p>
          <a:p>
            <a:pPr lvl="2"/>
            <a:r>
              <a:rPr lang="en-US"/>
              <a:t>Reviewing the skill competency checklist.</a:t>
            </a:r>
          </a:p>
          <a:p>
            <a:pPr lvl="2"/>
            <a:r>
              <a:rPr lang="en-US"/>
              <a:t>The staff member’s self-evaluation.</a:t>
            </a:r>
          </a:p>
          <a:p>
            <a:pPr lvl="2"/>
            <a:r>
              <a:rPr lang="en-US"/>
              <a:t>The results of the peer review.</a:t>
            </a:r>
          </a:p>
        </p:txBody>
      </p:sp>
    </p:spTree>
    <p:extLst>
      <p:ext uri="{BB962C8B-B14F-4D97-AF65-F5344CB8AC3E}">
        <p14:creationId xmlns:p14="http://schemas.microsoft.com/office/powerpoint/2010/main" val="348159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Describe the manager’s role in performance management.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Explain the components of a successful performance evaluation process.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Examine a variety of methods for collecting performance data.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Anticipate and address the challenges of performance review.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Set the stage for a successful performance review that clearly identifies performance strengths and weaknesses within a trusting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152307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Anticipate and address the challenges of performance review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29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Facing the Challenges of Performance Review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successful manager makes performance assessment a daily focus and a leadership priority.</a:t>
            </a:r>
          </a:p>
          <a:p>
            <a:r>
              <a:rPr lang="en-US"/>
              <a:t>Performance Evaluation Dos and Don'ts</a:t>
            </a:r>
          </a:p>
          <a:p>
            <a:pPr lvl="1"/>
            <a:r>
              <a:rPr lang="en-US"/>
              <a:t>DO</a:t>
            </a:r>
          </a:p>
          <a:p>
            <a:pPr lvl="2"/>
            <a:r>
              <a:rPr lang="en-US"/>
              <a:t>Make performance evaluation a priority. </a:t>
            </a:r>
          </a:p>
          <a:p>
            <a:pPr lvl="2"/>
            <a:r>
              <a:rPr lang="en-US"/>
              <a:t>Stay visible on the unit. </a:t>
            </a:r>
          </a:p>
          <a:p>
            <a:pPr lvl="2"/>
            <a:r>
              <a:rPr lang="en-US"/>
              <a:t>Give timely feedback.</a:t>
            </a:r>
          </a:p>
          <a:p>
            <a:pPr lvl="2"/>
            <a:r>
              <a:rPr lang="en-US"/>
              <a:t>Provide positive as well as constructive feedback. </a:t>
            </a:r>
          </a:p>
          <a:p>
            <a:pPr lvl="2"/>
            <a:r>
              <a:rPr lang="en-US"/>
              <a:t>Prepare all year.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088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Facing the Challenges of Performance Review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Evaluation Dos and Don'ts</a:t>
            </a:r>
          </a:p>
          <a:p>
            <a:pPr lvl="1"/>
            <a:r>
              <a:rPr lang="en-US"/>
              <a:t>DO</a:t>
            </a:r>
          </a:p>
          <a:p>
            <a:pPr lvl="2"/>
            <a:r>
              <a:rPr lang="en-US"/>
              <a:t>Take notes.</a:t>
            </a:r>
          </a:p>
          <a:p>
            <a:pPr lvl="2"/>
            <a:r>
              <a:rPr lang="en-US"/>
              <a:t>Encourage the employee to engage in serious reflection.</a:t>
            </a:r>
          </a:p>
          <a:p>
            <a:pPr lvl="2"/>
            <a:r>
              <a:rPr lang="en-US"/>
              <a:t>Collect feedback.</a:t>
            </a:r>
          </a:p>
          <a:p>
            <a:pPr lvl="2"/>
            <a:r>
              <a:rPr lang="en-US"/>
              <a:t>Be prepared. </a:t>
            </a:r>
          </a:p>
          <a:p>
            <a:pPr lvl="2"/>
            <a:r>
              <a:rPr lang="en-US"/>
              <a:t>Be clear about process.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088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Facing the Challenges of Performance Review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Evaluation Dos and Don'ts</a:t>
            </a:r>
          </a:p>
          <a:p>
            <a:pPr lvl="1"/>
            <a:r>
              <a:rPr lang="en-US"/>
              <a:t>DON'T</a:t>
            </a:r>
          </a:p>
          <a:p>
            <a:pPr lvl="2"/>
            <a:r>
              <a:rPr lang="en-US"/>
              <a:t>Do it just once a year.</a:t>
            </a:r>
          </a:p>
          <a:p>
            <a:pPr lvl="2"/>
            <a:r>
              <a:rPr lang="en-US"/>
              <a:t>Lose track of employee performance, </a:t>
            </a:r>
          </a:p>
          <a:p>
            <a:pPr lvl="2"/>
            <a:r>
              <a:rPr lang="en-US"/>
              <a:t>Blindside the staff member. </a:t>
            </a:r>
          </a:p>
          <a:p>
            <a:pPr lvl="2"/>
            <a:r>
              <a:rPr lang="en-US"/>
              <a:t>Surprise the staff member at the annual evaluation </a:t>
            </a:r>
          </a:p>
          <a:p>
            <a:pPr lvl="2"/>
            <a:r>
              <a:rPr lang="en-US"/>
              <a:t>Procrastinate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088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Facing the Challenges of Performance Review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Evaluation Dos and Don'ts</a:t>
            </a:r>
          </a:p>
          <a:p>
            <a:pPr lvl="1"/>
            <a:r>
              <a:rPr lang="en-US"/>
              <a:t>DON'T</a:t>
            </a:r>
          </a:p>
          <a:p>
            <a:pPr lvl="2"/>
            <a:r>
              <a:rPr lang="en-US"/>
              <a:t>Take notes that are vague or judgmental </a:t>
            </a:r>
          </a:p>
          <a:p>
            <a:pPr lvl="2"/>
            <a:r>
              <a:rPr lang="en-US"/>
              <a:t>Skip the self-evaluation. </a:t>
            </a:r>
          </a:p>
          <a:p>
            <a:pPr lvl="2"/>
            <a:r>
              <a:rPr lang="en-US"/>
              <a:t>Assess performance strictly from the manager’s point of view </a:t>
            </a:r>
          </a:p>
          <a:p>
            <a:pPr lvl="2"/>
            <a:r>
              <a:rPr lang="en-US"/>
              <a:t>Be flustered and disorganized. </a:t>
            </a:r>
          </a:p>
          <a:p>
            <a:pPr lvl="2"/>
            <a:r>
              <a:rPr lang="en-US"/>
              <a:t>Be secretive.</a:t>
            </a:r>
          </a:p>
        </p:txBody>
      </p:sp>
    </p:spTree>
    <p:extLst>
      <p:ext uri="{BB962C8B-B14F-4D97-AF65-F5344CB8AC3E}">
        <p14:creationId xmlns:p14="http://schemas.microsoft.com/office/powerpoint/2010/main" val="21088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Set the stage for a successful performance review that clearly identifies performance strengths and weaknesses within a trusting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1196636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the Annual Performance Review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Six recommendations for conducting a successful performance review: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Create a safe and respectful location in which to conduct the evaluation,and begin by reminding the staff member how the process works and why performance appraisal is important.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Go through the ratings one by one with the employee.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Ask the staff member to respond to the ratings.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Decide on specific ways in which performance areas can be strengthened.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Create an action plan and evaluate the process.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Ask for feedback.</a:t>
            </a:r>
          </a:p>
        </p:txBody>
      </p:sp>
    </p:spTree>
    <p:extLst>
      <p:ext uri="{BB962C8B-B14F-4D97-AF65-F5344CB8AC3E}">
        <p14:creationId xmlns:p14="http://schemas.microsoft.com/office/powerpoint/2010/main" val="352762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behavior-oriented performance evaluation</a:t>
            </a:r>
          </a:p>
          <a:p>
            <a:r>
              <a:rPr lang="en-US"/>
              <a:t>developmental plan</a:t>
            </a:r>
          </a:p>
          <a:p>
            <a:r>
              <a:rPr lang="en-US"/>
              <a:t>performance evaluation</a:t>
            </a:r>
          </a:p>
          <a:p>
            <a:r>
              <a:rPr lang="en-US"/>
              <a:t>performance management</a:t>
            </a:r>
          </a:p>
          <a:p>
            <a:r>
              <a:rPr lang="en-US"/>
              <a:t>peer review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self-evaluation</a:t>
            </a:r>
          </a:p>
          <a:p>
            <a:r>
              <a:rPr lang="en-US"/>
              <a:t>skill competency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Performance evaluation is one of the most important accountabilities of the nurse manager. </a:t>
            </a:r>
          </a:p>
          <a:p>
            <a:r>
              <a:rPr lang="en-US"/>
              <a:t>Organizations manage the formal evaluation process in many ways.</a:t>
            </a:r>
          </a:p>
          <a:p>
            <a:r>
              <a:rPr lang="en-US"/>
              <a:t>The manager should be rewarded for conscientiousness and timely reviews.</a:t>
            </a:r>
          </a:p>
          <a:p>
            <a:pPr lvl="1"/>
            <a:r>
              <a:rPr lang="en-US"/>
              <a:t>Should also be allowed to reward high-performing staff members within the structure of organizational policy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Describe the manager’s role in performance management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Management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Performance management</a:t>
            </a:r>
          </a:p>
          <a:p>
            <a:pPr lvl="1"/>
            <a:r>
              <a:rPr lang="en-US"/>
              <a:t>Systems, policies, procedures, positions descriptions, and evaluation components essential to providing consistent, high-quality nursing practice</a:t>
            </a:r>
          </a:p>
          <a:p>
            <a:r>
              <a:rPr lang="en-US"/>
              <a:t>"ABC Model."</a:t>
            </a:r>
          </a:p>
          <a:p>
            <a:pPr lvl="1"/>
            <a:r>
              <a:rPr lang="en-US"/>
              <a:t>"A” is for </a:t>
            </a:r>
            <a:r>
              <a:rPr lang="en-US" i="1"/>
              <a:t>antecedents</a:t>
            </a:r>
            <a:endParaRPr lang="en-US"/>
          </a:p>
          <a:p>
            <a:pPr lvl="2"/>
            <a:r>
              <a:rPr lang="en-US"/>
              <a:t>Tangibles and intangibles that prompt behaviors</a:t>
            </a:r>
          </a:p>
          <a:p>
            <a:pPr lvl="1"/>
            <a:r>
              <a:rPr lang="en-US"/>
              <a:t>"B” is for </a:t>
            </a:r>
            <a:r>
              <a:rPr lang="en-US" i="1"/>
              <a:t>behaviors</a:t>
            </a:r>
            <a:endParaRPr lang="en-US"/>
          </a:p>
          <a:p>
            <a:pPr lvl="2"/>
            <a:r>
              <a:rPr lang="en-US"/>
              <a:t>What a staff member says and does"</a:t>
            </a:r>
          </a:p>
          <a:p>
            <a:pPr lvl="1"/>
            <a:r>
              <a:rPr lang="en-US"/>
              <a:t>"C" for </a:t>
            </a:r>
            <a:r>
              <a:rPr lang="en-US" i="1"/>
              <a:t>consequences</a:t>
            </a:r>
            <a:endParaRPr lang="en-US"/>
          </a:p>
          <a:p>
            <a:pPr lvl="2"/>
            <a:r>
              <a:rPr lang="en-US"/>
              <a:t>Can be positive and negative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Explain the components of a successful performance evaluation process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80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Performance Evaluation Process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goal of performance evaluation is to support nursing practice development. </a:t>
            </a:r>
          </a:p>
          <a:p>
            <a:r>
              <a:rPr lang="en-US"/>
              <a:t>Evaluating performance by comparison to standardized behavioral expectations enables the manager to identify developmental needs of the employee. </a:t>
            </a:r>
          </a:p>
          <a:p>
            <a:r>
              <a:rPr lang="en-US"/>
              <a:t>Performance-related behaviors should be directly associated with the role and must be accomplished to achieve a job’s objectives.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2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2413</TotalTime>
  <Words>1109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Introduction</vt:lpstr>
      <vt:lpstr>Learning Outcome One</vt:lpstr>
      <vt:lpstr>Performance Management </vt:lpstr>
      <vt:lpstr>Learning Outcome Two</vt:lpstr>
      <vt:lpstr>The Performance Evaluation Process </vt:lpstr>
      <vt:lpstr>The Performance Evaluation Process </vt:lpstr>
      <vt:lpstr>The Performance Evaluation Process </vt:lpstr>
      <vt:lpstr>The Performance Evaluation Process </vt:lpstr>
      <vt:lpstr>The Performance Evaluation Process </vt:lpstr>
      <vt:lpstr>The Performance Evaluation Process </vt:lpstr>
      <vt:lpstr>Learning Outcome Three</vt:lpstr>
      <vt:lpstr>Methods for Collecting Performance Data </vt:lpstr>
      <vt:lpstr>Methods for Collecting Performance Data </vt:lpstr>
      <vt:lpstr>Methods for Collecting Performance Data </vt:lpstr>
      <vt:lpstr>Methods for Collecting Performance Data </vt:lpstr>
      <vt:lpstr>Learning Outcome Four</vt:lpstr>
      <vt:lpstr>Facing the Challenges of Performance Review</vt:lpstr>
      <vt:lpstr>Facing the Challenges of Performance Review</vt:lpstr>
      <vt:lpstr>Facing the Challenges of Performance Review</vt:lpstr>
      <vt:lpstr>Facing the Challenges of Performance Review</vt:lpstr>
      <vt:lpstr>Learning Outcome Five</vt:lpstr>
      <vt:lpstr>Conducting the Annual Performance Review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209</cp:revision>
  <dcterms:created xsi:type="dcterms:W3CDTF">2017-07-12T22:59:10Z</dcterms:created>
  <dcterms:modified xsi:type="dcterms:W3CDTF">2017-08-02T01:27:54Z</dcterms:modified>
  <cp:category/>
</cp:coreProperties>
</file>