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8" r:id="rId2"/>
    <p:sldId id="349" r:id="rId3"/>
    <p:sldId id="365" r:id="rId4"/>
    <p:sldId id="366" r:id="rId5"/>
    <p:sldId id="351" r:id="rId6"/>
    <p:sldId id="352" r:id="rId7"/>
    <p:sldId id="353" r:id="rId8"/>
    <p:sldId id="354" r:id="rId9"/>
    <p:sldId id="369" r:id="rId10"/>
    <p:sldId id="370" r:id="rId11"/>
    <p:sldId id="367" r:id="rId12"/>
    <p:sldId id="357" r:id="rId13"/>
    <p:sldId id="359" r:id="rId14"/>
    <p:sldId id="368" r:id="rId15"/>
    <p:sldId id="360" r:id="rId16"/>
    <p:sldId id="371" r:id="rId17"/>
    <p:sldId id="378" r:id="rId18"/>
    <p:sldId id="379" r:id="rId19"/>
    <p:sldId id="380" r:id="rId20"/>
    <p:sldId id="375" r:id="rId21"/>
    <p:sldId id="376" r:id="rId22"/>
    <p:sldId id="374" r:id="rId23"/>
    <p:sldId id="363" r:id="rId24"/>
    <p:sldId id="377" r:id="rId25"/>
    <p:sldId id="364" r:id="rId26"/>
    <p:sldId id="3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22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Dealing with Disruptive Staff Problems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Horizontal Violence</a:t>
            </a:r>
          </a:p>
          <a:p>
            <a:pPr lvl="1"/>
            <a:r>
              <a:rPr lang="en-US"/>
              <a:t>Harassment between employees of equal rank </a:t>
            </a:r>
          </a:p>
          <a:p>
            <a:r>
              <a:rPr lang="en-US"/>
              <a:t>Manager has a special duty to protect staff from bullying by others, to each other, or to students.</a:t>
            </a:r>
          </a:p>
          <a:p>
            <a:r>
              <a:rPr lang="en-US"/>
              <a:t>Left on its own, bullying is likely to continue and escalate.</a:t>
            </a:r>
          </a:p>
        </p:txBody>
      </p:sp>
    </p:spTree>
    <p:extLst>
      <p:ext uri="{BB962C8B-B14F-4D97-AF65-F5344CB8AC3E}">
        <p14:creationId xmlns:p14="http://schemas.microsoft.com/office/powerpoint/2010/main" val="38538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Describe strategies to manage staff with problem behaviors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43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Handle Problem Behaviors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Marginal Employees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Some staff never reach the expected level of competence, even with coaching and discipline.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Manager's options include: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Ignore the problem.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Apply progressive discipline and possibly termination.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Address the issue, plan action for improvement, and follow through with corrective action.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1833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Handle Problem Behaviors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Disgruntled Employees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Always complain, especially about organization</a:t>
            </a:r>
          </a:p>
          <a:p>
            <a:pPr lvl="1"/>
            <a:r>
              <a:rPr lang="en-US"/>
              <a:t>Behavior affects morale on the unit.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Manager addresses behavior by: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Setting standards of performance.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Keeping good notes.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Taking action early and consistently.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Following up as scheduled.</a:t>
            </a:r>
          </a:p>
        </p:txBody>
      </p:sp>
    </p:spTree>
    <p:extLst>
      <p:ext uri="{BB962C8B-B14F-4D97-AF65-F5344CB8AC3E}">
        <p14:creationId xmlns:p14="http://schemas.microsoft.com/office/powerpoint/2010/main" val="6221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Explain how to handle staff with a substance abuse problem.</a:t>
            </a:r>
          </a:p>
        </p:txBody>
      </p:sp>
    </p:spTree>
    <p:extLst>
      <p:ext uri="{BB962C8B-B14F-4D97-AF65-F5344CB8AC3E}">
        <p14:creationId xmlns:p14="http://schemas.microsoft.com/office/powerpoint/2010/main" val="1858865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Employee with a Substance Abuse Problem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Substance abuse is: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Detrimental to an impaired nurse.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Jeopardizes patients' care.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Exposes employer to greater liability.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Early recognition of alcohol or drug dependency and prompt referral for treatment are responsibilities of manager.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1745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Physical Symptoms of Alcohol or Drug Dependency</a:t>
            </a:r>
          </a:p>
          <a:p>
            <a:pPr lvl="1"/>
            <a:r>
              <a:rPr lang="en-US"/>
              <a:t>Shakiness, hand tremors, jitteriness</a:t>
            </a:r>
          </a:p>
          <a:p>
            <a:pPr lvl="1"/>
            <a:r>
              <a:rPr lang="en-US"/>
              <a:t>Slurred speech</a:t>
            </a:r>
          </a:p>
          <a:p>
            <a:pPr lvl="1"/>
            <a:r>
              <a:rPr lang="en-US"/>
              <a:t>Watery eyes, dilated or constricted pupils</a:t>
            </a:r>
          </a:p>
          <a:p>
            <a:pPr lvl="1"/>
            <a:r>
              <a:rPr lang="en-US"/>
              <a:t>Diaphoresis</a:t>
            </a:r>
          </a:p>
          <a:p>
            <a:pPr lvl="1"/>
            <a:r>
              <a:rPr lang="en-US"/>
              <a:t>Unsteady gait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Signs of Alcohol or Drug Dependency</a:t>
            </a:r>
          </a:p>
          <a:p>
            <a:pPr lvl="1"/>
            <a:r>
              <a:rPr lang="en-US"/>
              <a:t>Family history of alcoholism or drug abuse</a:t>
            </a:r>
          </a:p>
          <a:p>
            <a:pPr lvl="1"/>
            <a:r>
              <a:rPr lang="en-US"/>
              <a:t>Frequent change of work site (same or other institution)</a:t>
            </a:r>
          </a:p>
          <a:p>
            <a:pPr lvl="1"/>
            <a:r>
              <a:rPr lang="en-US"/>
              <a:t>Prior medical history requiring pain control</a:t>
            </a:r>
          </a:p>
          <a:p>
            <a:pPr lvl="1"/>
            <a:r>
              <a:rPr lang="en-US"/>
              <a:t>Conscientious worker with recent decrease in performance</a:t>
            </a:r>
          </a:p>
          <a:p>
            <a:pPr lvl="1"/>
            <a:r>
              <a:rPr lang="en-US"/>
              <a:t>Decreased attention to personal appearance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Signs of Alcohol or Drug Dependency</a:t>
            </a:r>
          </a:p>
          <a:p>
            <a:pPr lvl="1"/>
            <a:r>
              <a:rPr lang="en-US"/>
              <a:t>Frequent complaints of marital and family problems</a:t>
            </a:r>
          </a:p>
          <a:p>
            <a:pPr lvl="1"/>
            <a:r>
              <a:rPr lang="en-US"/>
              <a:t>Reports of illness, minor accidents, and emergencies</a:t>
            </a:r>
          </a:p>
          <a:p>
            <a:pPr lvl="1"/>
            <a:r>
              <a:rPr lang="en-US"/>
              <a:t>Complaints from coworkers</a:t>
            </a:r>
          </a:p>
          <a:p>
            <a:pPr lvl="1"/>
            <a:r>
              <a:rPr lang="en-US"/>
              <a:t>Mood swings, depression, or suicide attempts</a:t>
            </a:r>
          </a:p>
          <a:p>
            <a:pPr lvl="1"/>
            <a:r>
              <a:rPr lang="en-US"/>
              <a:t>Strong interest in patients’ pain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Signs of Alcohol or Drug Dependency</a:t>
            </a:r>
          </a:p>
          <a:p>
            <a:pPr lvl="1"/>
            <a:r>
              <a:rPr lang="en-US"/>
              <a:t>Frequent trips to the bathroom</a:t>
            </a:r>
          </a:p>
          <a:p>
            <a:pPr lvl="1"/>
            <a:r>
              <a:rPr lang="en-US"/>
              <a:t>Increasing isolation (night shift request; eating alone)</a:t>
            </a:r>
          </a:p>
          <a:p>
            <a:pPr lvl="1"/>
            <a:r>
              <a:rPr lang="en-US"/>
              <a:t>Elaborate excuses for tardiness</a:t>
            </a:r>
          </a:p>
          <a:p>
            <a:pPr lvl="1"/>
            <a:r>
              <a:rPr lang="en-US"/>
              <a:t>Difficulty in meeting schedules and deadlines</a:t>
            </a:r>
          </a:p>
          <a:p>
            <a:pPr lvl="1"/>
            <a:r>
              <a:rPr lang="en-US"/>
              <a:t>Inadequate explanation for missing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Identify harassing behaviors, including bullying, incivility, and horizontal violence.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Describe strategies to manage staff with problem behaviors.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Explain how to handle staff with a substance abuse problem.</a:t>
            </a:r>
          </a:p>
        </p:txBody>
      </p:sp>
    </p:spTree>
    <p:extLst>
      <p:ext uri="{BB962C8B-B14F-4D97-AF65-F5344CB8AC3E}">
        <p14:creationId xmlns:p14="http://schemas.microsoft.com/office/powerpoint/2010/main" val="40814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Physical Symptoms of Alcohol or Drug Dependency</a:t>
            </a:r>
          </a:p>
          <a:p>
            <a:pPr lvl="1"/>
            <a:r>
              <a:rPr lang="en-US"/>
              <a:t>Runny nose</a:t>
            </a:r>
          </a:p>
          <a:p>
            <a:pPr lvl="1"/>
            <a:r>
              <a:rPr lang="en-US"/>
              <a:t>Nausea, vomiting, diarrhea</a:t>
            </a:r>
          </a:p>
          <a:p>
            <a:pPr lvl="1"/>
            <a:r>
              <a:rPr lang="en-US"/>
              <a:t>Weight loss or gain</a:t>
            </a:r>
          </a:p>
          <a:p>
            <a:pPr lvl="1"/>
            <a:r>
              <a:rPr lang="en-US"/>
              <a:t>Blackouts (memory losses while conscious)</a:t>
            </a:r>
          </a:p>
          <a:p>
            <a:pPr lvl="1"/>
            <a:r>
              <a:rPr lang="en-US"/>
              <a:t>Continuous wearing of long-sleeved clothing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Workplace Indications of Drug Abuse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Incorrect narcotics counts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Alteration of narcotics vials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Discrepancies or frequent corrections on medication records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Narcotic wastage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Marked shift variations in drug quantities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Patient reports of ineffective pain medications</a:t>
            </a:r>
          </a:p>
          <a:p>
            <a:pPr lvl="1"/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Board of Nursing </a:t>
            </a:r>
          </a:p>
          <a:p>
            <a:pPr lvl="1"/>
            <a:r>
              <a:rPr lang="en-US"/>
              <a:t>State boards of nursing are charged with protecting the public, including the practice by nurses impaired by substance abuse. </a:t>
            </a:r>
          </a:p>
          <a:p>
            <a:pPr lvl="1"/>
            <a:r>
              <a:rPr lang="en-US"/>
              <a:t>Most state boards require the nurse manager to report an impaired colleague. </a:t>
            </a:r>
          </a:p>
          <a:p>
            <a:pPr lvl="1"/>
            <a:r>
              <a:rPr lang="en-US"/>
              <a:t>Diversion programs offering referral, assistance, and monitoring may be offered in lieu of disciplinary action in some states.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634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Strategies for Intervention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Once impaired nurse is identified, proceed with intervention.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Review relevant organizational policies and procedures, state practice act. </a:t>
            </a:r>
          </a:p>
          <a:p>
            <a:pPr lvl="1"/>
            <a:r>
              <a:rPr lang="en-US"/>
              <a:t>Appropriate resources to help the nurse should be identified.</a:t>
            </a:r>
          </a:p>
          <a:p>
            <a:pPr lvl="2"/>
            <a:r>
              <a:rPr lang="en-US"/>
              <a:t>Employee assistance program counselor, if available</a:t>
            </a:r>
          </a:p>
          <a:p>
            <a:pPr lvl="2"/>
            <a:r>
              <a:rPr lang="en-US"/>
              <a:t>Treatment center contacts</a:t>
            </a:r>
          </a:p>
          <a:p>
            <a:pPr lvl="2"/>
            <a:r>
              <a:rPr lang="en-US"/>
              <a:t>Other recovering nurses (if known)</a:t>
            </a:r>
          </a:p>
          <a:p>
            <a:pPr lvl="2"/>
            <a:r>
              <a:rPr lang="en-US"/>
              <a:t>Alcoholics Anonymous</a:t>
            </a:r>
          </a:p>
          <a:p>
            <a:pPr lvl="2"/>
            <a:r>
              <a:rPr lang="en-US"/>
              <a:t>Narcotics Anonymous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0817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Strategies for Intervention</a:t>
            </a:r>
          </a:p>
          <a:p>
            <a:pPr lvl="1"/>
            <a:r>
              <a:rPr lang="en-US"/>
              <a:t>The goal of the intervention is to get the nurse to an appropriate place for an evaluation of the possible problem. </a:t>
            </a:r>
          </a:p>
          <a:p>
            <a:pPr lvl="1"/>
            <a:r>
              <a:rPr lang="en-US"/>
              <a:t>The intervention should be scheduled as soon as possible at a time and place when and where interruptions can be avoided.</a:t>
            </a:r>
          </a:p>
          <a:p>
            <a:pPr lvl="1"/>
            <a:r>
              <a:rPr lang="en-US"/>
              <a:t>If the nurse is using alcohol or drugs at the time, immediate removal from patient care is necessary.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0817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Reentry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Must be carefully planned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Recognize threat that access to drugs may pose to recovery.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Return to work recommended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Important that nurse returns to same setting</a:t>
            </a:r>
          </a:p>
          <a:p>
            <a:pPr lvl="1"/>
            <a:r>
              <a:rPr lang="en-US"/>
              <a:t>Reentry contract also may require documentation of participation in recovery groups and random urine drug tests.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4887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Employee with a Substance Abuse Problem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Americans with Disabilities Act and Substance Abuse</a:t>
            </a:r>
          </a:p>
          <a:p>
            <a:pPr lvl="1"/>
            <a:r>
              <a:rPr lang="en-US"/>
              <a:t>Because alcohol or drug dependency limits one or more of a nurse’s activities, it is considered a disability under the ADA.</a:t>
            </a:r>
          </a:p>
          <a:p>
            <a:pPr lvl="1"/>
            <a:r>
              <a:rPr lang="en-US"/>
              <a:t>Employee’s drug abuse history must be kept private.</a:t>
            </a:r>
          </a:p>
        </p:txBody>
      </p:sp>
    </p:spTree>
    <p:extLst>
      <p:ext uri="{BB962C8B-B14F-4D97-AF65-F5344CB8AC3E}">
        <p14:creationId xmlns:p14="http://schemas.microsoft.com/office/powerpoint/2010/main" val="254887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horizontal violence</a:t>
            </a:r>
          </a:p>
          <a:p>
            <a:r>
              <a:rPr lang="en-US" smtClean="0"/>
              <a:t>marginal employees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Identify harassing behaviors, including bullying, incivility, and horizontal violence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Bullying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Increases staff dissatisfaction, turnover, and litigation.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Can damage organization's reputation.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Is a danger to patient safety.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Can occur online, via text messages, or in person.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631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Bullying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Examples include: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Being ignored (silent treatment)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Being treated in condescending or patronizing way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Derogatory remarks made within hearing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Dismissive body language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Ridicule, sarcasm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Verbal abuse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2645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Bullying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Examples include: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Scapegoating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Isolating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Failure to assist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Sexual harassment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Physical attack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3616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Lack of Civility </a:t>
            </a:r>
          </a:p>
          <a:p>
            <a:pPr lvl="1"/>
            <a:r>
              <a:rPr lang="en-US"/>
              <a:t>Uncivil behavior creates an environment that also endangers patients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Incivility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Behavior that is: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Rude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Disrespectful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Impolite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Ill-mannered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538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Harassing Behaviors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Lack of Civility </a:t>
            </a:r>
          </a:p>
          <a:p>
            <a:pPr lvl="1"/>
            <a:r>
              <a:rPr lang="en-US"/>
              <a:t>Aggressive behaviors, such as the following, are also forms of bullying: </a:t>
            </a:r>
          </a:p>
          <a:p>
            <a:pPr lvl="2"/>
            <a:r>
              <a:rPr lang="en-US"/>
              <a:t>Yelling </a:t>
            </a:r>
          </a:p>
          <a:p>
            <a:pPr lvl="2"/>
            <a:r>
              <a:rPr lang="en-US"/>
              <a:t>Swearing </a:t>
            </a:r>
          </a:p>
          <a:p>
            <a:pPr lvl="2"/>
            <a:r>
              <a:rPr lang="en-US"/>
              <a:t>Spreading rumors </a:t>
            </a:r>
          </a:p>
          <a:p>
            <a:pPr lvl="2"/>
            <a:r>
              <a:rPr lang="en-US"/>
              <a:t>Destroying or taking another’s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538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2516</TotalTime>
  <Words>1034</Words>
  <Application>Microsoft Office PowerPoint</Application>
  <PresentationFormat>On-screen Show (4:3)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Learning Outcome One</vt:lpstr>
      <vt:lpstr>Harassing Behaviors</vt:lpstr>
      <vt:lpstr>Harassing Behaviors</vt:lpstr>
      <vt:lpstr>Harassing Behaviors</vt:lpstr>
      <vt:lpstr>Harassing Behaviors</vt:lpstr>
      <vt:lpstr>Harassing Behaviors</vt:lpstr>
      <vt:lpstr>Harassing Behaviors</vt:lpstr>
      <vt:lpstr>Learning Outcome Two</vt:lpstr>
      <vt:lpstr>How to Handle Problem Behaviors</vt:lpstr>
      <vt:lpstr>How to Handle Problem Behaviors</vt:lpstr>
      <vt:lpstr>Learning Outcome Three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  <vt:lpstr>The Employee with a Substance Abuse Problem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202</cp:revision>
  <dcterms:created xsi:type="dcterms:W3CDTF">2017-07-13T19:19:48Z</dcterms:created>
  <dcterms:modified xsi:type="dcterms:W3CDTF">2017-08-02T01:31:09Z</dcterms:modified>
  <cp:category/>
</cp:coreProperties>
</file>