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33"/>
  </p:notesMasterIdLst>
  <p:sldIdLst>
    <p:sldId id="256" r:id="rId5"/>
    <p:sldId id="260" r:id="rId6"/>
    <p:sldId id="285" r:id="rId7"/>
    <p:sldId id="286" r:id="rId8"/>
    <p:sldId id="442" r:id="rId9"/>
    <p:sldId id="438" r:id="rId10"/>
    <p:sldId id="277" r:id="rId11"/>
    <p:sldId id="272" r:id="rId12"/>
    <p:sldId id="433" r:id="rId13"/>
    <p:sldId id="278" r:id="rId14"/>
    <p:sldId id="435" r:id="rId15"/>
    <p:sldId id="280" r:id="rId16"/>
    <p:sldId id="275" r:id="rId17"/>
    <p:sldId id="282" r:id="rId18"/>
    <p:sldId id="283" r:id="rId19"/>
    <p:sldId id="284" r:id="rId20"/>
    <p:sldId id="443" r:id="rId21"/>
    <p:sldId id="440" r:id="rId22"/>
    <p:sldId id="441" r:id="rId23"/>
    <p:sldId id="287" r:id="rId24"/>
    <p:sldId id="281" r:id="rId25"/>
    <p:sldId id="279" r:id="rId26"/>
    <p:sldId id="288" r:id="rId27"/>
    <p:sldId id="292" r:id="rId28"/>
    <p:sldId id="295" r:id="rId29"/>
    <p:sldId id="294" r:id="rId30"/>
    <p:sldId id="290" r:id="rId31"/>
    <p:sldId id="276" r:id="rId3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E9F8"/>
    <a:srgbClr val="BDBDFF"/>
    <a:srgbClr val="9999FF"/>
    <a:srgbClr val="AED8F4"/>
    <a:srgbClr val="74BBEC"/>
    <a:srgbClr val="A3F3E4"/>
    <a:srgbClr val="C6F0FA"/>
    <a:srgbClr val="B5ECF9"/>
    <a:srgbClr val="E1FBF6"/>
    <a:srgbClr val="FFF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3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D556F2-F303-495F-A703-5E3DAB5E209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041831-2095-4099-8D8B-6301BE8A2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0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98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40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069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86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27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30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906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56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599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90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06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782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931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272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50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787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878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46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60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37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3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94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05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94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41831-2095-4099-8D8B-6301BE8A2F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5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65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3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2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6269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41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1590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30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44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93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83C8-7DAE-4871-8EA9-3AD54250255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BE32-962E-4F10-8884-664A75859C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2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4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9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1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9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0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5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2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6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6DB0AD-4C7C-47CC-9268-FD5B9BCE367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803A4E6-526A-4FDF-B57F-9A89927EF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79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citations/basic-principles/author-dat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references/examples#journa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.crossref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uides.ucf.edu/database/PubMe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references/examples#journa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references/examples#journa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references/examples#journa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references/examples#journa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references/examples#journa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blog/more-than-20-author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astyle.apa.org/blog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references/examples#webpag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references/examples#webpage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references/examples#govt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references/examples#whole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references/examples#whole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references/examples#edited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references/examples#whole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paper-format/title-pag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astyle.apa.org/style-grammar-guidelines/paper-format/heading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paper-format/heading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citations/basic-principles/parenthetical-versus-narrativ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citations/paraphras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astyle.apa.org/style-grammar-guidelines/punctuation/space-after-period" TargetMode="External"/><Relationship Id="rId4" Type="http://schemas.openxmlformats.org/officeDocument/2006/relationships/hyperlink" Target="https://apastyle.apa.org/style-grammar-guidelines/grammar/singular-they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citations/basic-principles/author-dat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pastyle.apa.org/style-grammar-guidelines/citations/quotations/no-page-numbers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7524" y="1209962"/>
            <a:ext cx="72320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APA 7</a:t>
            </a:r>
            <a:r>
              <a:rPr lang="en-US" sz="7200" baseline="30000" dirty="0"/>
              <a:t>th</a:t>
            </a:r>
            <a:r>
              <a:rPr lang="en-US" sz="7200" dirty="0"/>
              <a:t> Edition Overview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096000" y="4922982"/>
            <a:ext cx="1246909" cy="1265382"/>
          </a:xfrm>
          <a:prstGeom prst="line">
            <a:avLst/>
          </a:prstGeom>
          <a:ln w="38100">
            <a:solidFill>
              <a:srgbClr val="1E78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096000" y="5763491"/>
            <a:ext cx="387927" cy="424873"/>
          </a:xfrm>
          <a:prstGeom prst="line">
            <a:avLst/>
          </a:prstGeom>
          <a:ln w="38100">
            <a:solidFill>
              <a:srgbClr val="1B7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7524" y="4770843"/>
            <a:ext cx="8903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Andrew Todd, MLIS, BSN</a:t>
            </a:r>
            <a:br>
              <a:rPr lang="en-US" sz="2400" dirty="0"/>
            </a:br>
            <a:r>
              <a:rPr lang="en-US" sz="2400" dirty="0"/>
              <a:t>UCF Librarian</a:t>
            </a:r>
            <a:br>
              <a:rPr lang="en-US" sz="2400" dirty="0"/>
            </a:br>
            <a:r>
              <a:rPr lang="en-US" sz="2400" dirty="0"/>
              <a:t>University Tower, Rm. 457, Orlando Campus, 407.823.2160</a:t>
            </a:r>
            <a:br>
              <a:rPr lang="en-US" sz="2400" dirty="0"/>
            </a:br>
            <a:r>
              <a:rPr lang="en-US" sz="2400" dirty="0"/>
              <a:t>EFSC/UCF Joint-Use Library, Cocoa Campus, 321.433.7878</a:t>
            </a:r>
          </a:p>
        </p:txBody>
      </p:sp>
    </p:spTree>
    <p:extLst>
      <p:ext uri="{BB962C8B-B14F-4D97-AF65-F5344CB8AC3E}">
        <p14:creationId xmlns:p14="http://schemas.microsoft.com/office/powerpoint/2010/main" val="431157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96CCF8-2A17-4841-B5CA-4E118824FC31}"/>
              </a:ext>
            </a:extLst>
          </p:cNvPr>
          <p:cNvSpPr/>
          <p:nvPr/>
        </p:nvSpPr>
        <p:spPr>
          <a:xfrm>
            <a:off x="0" y="1181101"/>
            <a:ext cx="662152" cy="4374378"/>
          </a:xfrm>
          <a:prstGeom prst="rect">
            <a:avLst/>
          </a:prstGeom>
          <a:solidFill>
            <a:srgbClr val="338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8B338-1E4B-4B82-8D34-75EE6E5BB2ED}"/>
              </a:ext>
            </a:extLst>
          </p:cNvPr>
          <p:cNvSpPr/>
          <p:nvPr/>
        </p:nvSpPr>
        <p:spPr>
          <a:xfrm>
            <a:off x="399393" y="1076759"/>
            <a:ext cx="10804635" cy="5435630"/>
          </a:xfrm>
          <a:prstGeom prst="rect">
            <a:avLst/>
          </a:prstGeom>
          <a:solidFill>
            <a:srgbClr val="1E7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6" y="218201"/>
            <a:ext cx="11737910" cy="91581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In-Text Citations – Corporate authors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A1ED9C-2010-41C5-9B1D-C78F74D004CA}"/>
              </a:ext>
            </a:extLst>
          </p:cNvPr>
          <p:cNvSpPr/>
          <p:nvPr/>
        </p:nvSpPr>
        <p:spPr>
          <a:xfrm>
            <a:off x="718921" y="6455133"/>
            <a:ext cx="111276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https://apastyle.apa.org/style-grammar-guidelines/citations/basic-principles/author-date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651AD7-65AF-461C-AB7A-0BE615DE0B5E}"/>
              </a:ext>
            </a:extLst>
          </p:cNvPr>
          <p:cNvSpPr/>
          <p:nvPr/>
        </p:nvSpPr>
        <p:spPr>
          <a:xfrm>
            <a:off x="566368" y="1228958"/>
            <a:ext cx="10637660" cy="5192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First citation in text, narrative style</a:t>
            </a:r>
          </a:p>
          <a:p>
            <a:pPr lvl="1">
              <a:lnSpc>
                <a:spcPct val="150000"/>
              </a:lnSpc>
            </a:pPr>
            <a:r>
              <a:rPr lang="en-US" sz="2600" dirty="0"/>
              <a:t>According to the National Heart, Lung, and Blood Institute (NHLBI, 2017)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Second citation in text, narrative style</a:t>
            </a:r>
          </a:p>
          <a:p>
            <a:pPr lvl="1">
              <a:lnSpc>
                <a:spcPct val="150000"/>
              </a:lnSpc>
            </a:pPr>
            <a:r>
              <a:rPr lang="en-US" sz="2600" dirty="0"/>
              <a:t>NHLBI (2017)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First citation in text, parenthetical style</a:t>
            </a:r>
          </a:p>
          <a:p>
            <a:pPr lvl="1">
              <a:lnSpc>
                <a:spcPct val="150000"/>
              </a:lnSpc>
            </a:pPr>
            <a:r>
              <a:rPr lang="en-US" sz="2600" dirty="0"/>
              <a:t>(National Heart, Lung, and Blood Institute [NHLBI], 2017)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Second citation in text, parenthetical style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(NHLBI, 2017)</a:t>
            </a:r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3471963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EF84E53-DAFB-4E48-9613-21DEF3D92CC6}"/>
              </a:ext>
            </a:extLst>
          </p:cNvPr>
          <p:cNvSpPr/>
          <p:nvPr/>
        </p:nvSpPr>
        <p:spPr>
          <a:xfrm>
            <a:off x="262759" y="914399"/>
            <a:ext cx="11540359" cy="5888817"/>
          </a:xfrm>
          <a:prstGeom prst="rect">
            <a:avLst/>
          </a:prstGeom>
          <a:solidFill>
            <a:srgbClr val="1E7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1EFFC3-AB44-45D9-8A8C-0A61B26E3325}"/>
              </a:ext>
            </a:extLst>
          </p:cNvPr>
          <p:cNvSpPr/>
          <p:nvPr/>
        </p:nvSpPr>
        <p:spPr>
          <a:xfrm>
            <a:off x="388882" y="1181100"/>
            <a:ext cx="11414236" cy="5397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Book Title (sentence case and italics):</a:t>
            </a:r>
          </a:p>
          <a:p>
            <a:pPr marL="914400" lvl="1" indent="-914400">
              <a:lnSpc>
                <a:spcPct val="170000"/>
              </a:lnSpc>
              <a:buNone/>
            </a:pPr>
            <a:r>
              <a:rPr lang="en-US" sz="2100" dirty="0"/>
              <a:t>Woodrow, P., &amp; Roe, J. (2006). </a:t>
            </a:r>
            <a:r>
              <a:rPr lang="en-US" sz="2100" i="1" dirty="0">
                <a:solidFill>
                  <a:srgbClr val="A3F3E4"/>
                </a:solidFill>
              </a:rPr>
              <a:t>Intensive care nursing: A framework for practice</a:t>
            </a:r>
            <a:r>
              <a:rPr lang="en-US" sz="2100" i="1" dirty="0"/>
              <a:t> </a:t>
            </a:r>
            <a:r>
              <a:rPr lang="en-US" sz="2100" dirty="0"/>
              <a:t>(2nd ed.). Routledge.</a:t>
            </a:r>
          </a:p>
          <a:p>
            <a:pPr lvl="1">
              <a:lnSpc>
                <a:spcPct val="170000"/>
              </a:lnSpc>
            </a:pPr>
            <a:endParaRPr lang="en-US" sz="300" dirty="0"/>
          </a:p>
          <a:p>
            <a:r>
              <a:rPr lang="en-US" sz="1900" b="1" dirty="0">
                <a:solidFill>
                  <a:schemeClr val="tx2"/>
                </a:solidFill>
              </a:rPr>
              <a:t>Book Chapter (sentence case, regular font)</a:t>
            </a:r>
          </a:p>
          <a:p>
            <a:pPr marL="914400" lvl="1" indent="-914400">
              <a:lnSpc>
                <a:spcPct val="170000"/>
              </a:lnSpc>
              <a:buNone/>
            </a:pPr>
            <a:r>
              <a:rPr lang="en-US" sz="2100" dirty="0"/>
              <a:t>Schultz, E. D. (2013). </a:t>
            </a:r>
            <a:r>
              <a:rPr lang="en-US" sz="2100" dirty="0">
                <a:solidFill>
                  <a:srgbClr val="AAE9F8"/>
                </a:solidFill>
              </a:rPr>
              <a:t>Modeling and role-modeling</a:t>
            </a:r>
            <a:r>
              <a:rPr lang="en-US" sz="2100" dirty="0"/>
              <a:t>. In Peterson, S. J., &amp; </a:t>
            </a:r>
            <a:r>
              <a:rPr lang="en-US" sz="2100" dirty="0" err="1"/>
              <a:t>Bredow</a:t>
            </a:r>
            <a:r>
              <a:rPr lang="en-US" sz="2100" dirty="0"/>
              <a:t>, T. S. (Eds.), </a:t>
            </a:r>
            <a:r>
              <a:rPr lang="en-US" sz="2100" i="1" dirty="0"/>
              <a:t>Middle range theories: Application to nursing research </a:t>
            </a:r>
            <a:r>
              <a:rPr lang="en-US" sz="2100" dirty="0"/>
              <a:t>(3</a:t>
            </a:r>
            <a:r>
              <a:rPr lang="en-US" sz="2100" baseline="30000" dirty="0"/>
              <a:t>rd</a:t>
            </a:r>
            <a:r>
              <a:rPr lang="en-US" sz="2100" dirty="0"/>
              <a:t> ed., pp. 235-253). Wolters Kluwer Health/Lippincott Williams &amp; Wilkins.</a:t>
            </a:r>
          </a:p>
          <a:p>
            <a:pPr lvl="1">
              <a:lnSpc>
                <a:spcPct val="170000"/>
              </a:lnSpc>
            </a:pPr>
            <a:endParaRPr lang="en-US" sz="300" dirty="0"/>
          </a:p>
          <a:p>
            <a:r>
              <a:rPr lang="en-US" sz="1900" b="1" dirty="0">
                <a:solidFill>
                  <a:srgbClr val="74BBEC"/>
                </a:solidFill>
              </a:rPr>
              <a:t>Article Title (sentence case, regular font)</a:t>
            </a:r>
            <a:r>
              <a:rPr lang="en-US" sz="1900" dirty="0">
                <a:solidFill>
                  <a:srgbClr val="74BBEC"/>
                </a:solidFill>
              </a:rPr>
              <a:t> </a:t>
            </a:r>
            <a:r>
              <a:rPr lang="en-US" sz="19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&amp;</a:t>
            </a:r>
            <a:r>
              <a:rPr lang="en-US" sz="19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900" b="1" dirty="0">
                <a:solidFill>
                  <a:srgbClr val="9999FF"/>
                </a:solidFill>
              </a:rPr>
              <a:t>Journal Title (title case and italics):</a:t>
            </a:r>
          </a:p>
          <a:p>
            <a:pPr marL="914400" lvl="1" indent="-914400">
              <a:lnSpc>
                <a:spcPct val="170000"/>
              </a:lnSpc>
              <a:buNone/>
            </a:pPr>
            <a:r>
              <a:rPr lang="en-US" sz="2100" dirty="0"/>
              <a:t>Hu, J. (2007). </a:t>
            </a:r>
            <a:r>
              <a:rPr lang="en-US" sz="2100" dirty="0">
                <a:solidFill>
                  <a:srgbClr val="AED8F4"/>
                </a:solidFill>
              </a:rPr>
              <a:t>Health-related quality of life in low-income older African Americans: A systematic review</a:t>
            </a:r>
            <a:r>
              <a:rPr lang="en-US" sz="2100" dirty="0"/>
              <a:t>. </a:t>
            </a:r>
            <a:r>
              <a:rPr lang="en-US" sz="2100" i="1" dirty="0">
                <a:solidFill>
                  <a:srgbClr val="BDBDFF"/>
                </a:solidFill>
              </a:rPr>
              <a:t>Journal of Community Health Nursing</a:t>
            </a:r>
            <a:r>
              <a:rPr lang="en-US" sz="2100" dirty="0"/>
              <a:t>, </a:t>
            </a:r>
            <a:r>
              <a:rPr lang="en-US" sz="2100" i="1" dirty="0"/>
              <a:t>24</a:t>
            </a:r>
            <a:r>
              <a:rPr lang="en-US" sz="2100" dirty="0"/>
              <a:t>(4), 253-265. doi:10.1080/07370010701645901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72C7F54-49D8-430F-8B14-F10F8406A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4965" y="189185"/>
            <a:ext cx="8534400" cy="757919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Capitalization &amp; Italics</a:t>
            </a:r>
            <a:endParaRPr lang="en-US" sz="3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6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0B0F6E8-FA6D-414E-A9AA-E97D68397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989" y="4353478"/>
            <a:ext cx="8811336" cy="1771682"/>
          </a:xfrm>
        </p:spPr>
        <p:txBody>
          <a:bodyPr anchor="t" anchorCtr="0">
            <a:normAutofit fontScale="77500" lnSpcReduction="20000"/>
          </a:bodyPr>
          <a:lstStyle/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DOI must be in URL Format.</a:t>
            </a: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Issue number is obligatory if present.</a:t>
            </a: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Journal title and volume number are in italics.</a:t>
            </a: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“Reproduce journal title as shown in </a:t>
            </a:r>
            <a:r>
              <a:rPr lang="en-US" sz="3000">
                <a:solidFill>
                  <a:schemeClr val="tx2">
                    <a:lumMod val="20000"/>
                    <a:lumOff val="80000"/>
                  </a:schemeClr>
                </a:solidFill>
              </a:rPr>
              <a:t>cited work.</a:t>
            </a:r>
            <a:endParaRPr lang="en-US" sz="3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7A18E7-5C21-47AB-B5E8-D2CBB8A2598C}"/>
              </a:ext>
            </a:extLst>
          </p:cNvPr>
          <p:cNvSpPr/>
          <p:nvPr/>
        </p:nvSpPr>
        <p:spPr>
          <a:xfrm>
            <a:off x="1631940" y="3444562"/>
            <a:ext cx="1729569" cy="5524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AC65F3F-9667-47DF-9A92-5A55DAFB5703}"/>
              </a:ext>
            </a:extLst>
          </p:cNvPr>
          <p:cNvSpPr/>
          <p:nvPr/>
        </p:nvSpPr>
        <p:spPr>
          <a:xfrm>
            <a:off x="8581416" y="2753463"/>
            <a:ext cx="2180880" cy="5524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740A4A-7DD9-4F62-B9BD-C0507CED97C7}"/>
              </a:ext>
            </a:extLst>
          </p:cNvPr>
          <p:cNvSpPr/>
          <p:nvPr/>
        </p:nvSpPr>
        <p:spPr>
          <a:xfrm>
            <a:off x="6900660" y="2753463"/>
            <a:ext cx="1668575" cy="552450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D6AF40-FFBF-4ED8-8916-48213A071C2C}"/>
              </a:ext>
            </a:extLst>
          </p:cNvPr>
          <p:cNvSpPr/>
          <p:nvPr/>
        </p:nvSpPr>
        <p:spPr>
          <a:xfrm>
            <a:off x="3361509" y="3444562"/>
            <a:ext cx="3317965" cy="552450"/>
          </a:xfrm>
          <a:prstGeom prst="rect">
            <a:avLst/>
          </a:prstGeom>
          <a:solidFill>
            <a:srgbClr val="085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BE7D59-7199-484C-9A28-3F9425669304}"/>
              </a:ext>
            </a:extLst>
          </p:cNvPr>
          <p:cNvSpPr/>
          <p:nvPr/>
        </p:nvSpPr>
        <p:spPr>
          <a:xfrm>
            <a:off x="9614263" y="2069797"/>
            <a:ext cx="1870604" cy="5524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1CE25A-5DF1-4724-9C46-332A76974C37}"/>
              </a:ext>
            </a:extLst>
          </p:cNvPr>
          <p:cNvSpPr/>
          <p:nvPr/>
        </p:nvSpPr>
        <p:spPr>
          <a:xfrm>
            <a:off x="1631939" y="2750092"/>
            <a:ext cx="1137387" cy="55211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1D41F5-DF3E-42A1-B566-5117CD736708}"/>
              </a:ext>
            </a:extLst>
          </p:cNvPr>
          <p:cNvSpPr/>
          <p:nvPr/>
        </p:nvSpPr>
        <p:spPr>
          <a:xfrm>
            <a:off x="5001659" y="2753463"/>
            <a:ext cx="1886821" cy="5524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139FD7-BFFF-4836-9C1E-0D85C0FB98A5}"/>
              </a:ext>
            </a:extLst>
          </p:cNvPr>
          <p:cNvSpPr/>
          <p:nvPr/>
        </p:nvSpPr>
        <p:spPr>
          <a:xfrm>
            <a:off x="2769326" y="2753463"/>
            <a:ext cx="2220153" cy="5524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E13FBC-B821-4BB6-BE25-BD30A9ADEFC3}"/>
              </a:ext>
            </a:extLst>
          </p:cNvPr>
          <p:cNvSpPr/>
          <p:nvPr/>
        </p:nvSpPr>
        <p:spPr>
          <a:xfrm>
            <a:off x="7179508" y="2069797"/>
            <a:ext cx="2434755" cy="5524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F847FE-5499-4915-B439-03A75CE145B5}"/>
              </a:ext>
            </a:extLst>
          </p:cNvPr>
          <p:cNvSpPr/>
          <p:nvPr/>
        </p:nvSpPr>
        <p:spPr>
          <a:xfrm>
            <a:off x="5837822" y="2069797"/>
            <a:ext cx="1341686" cy="5524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4FB767-3596-4599-AEE2-98B683C08B93}"/>
              </a:ext>
            </a:extLst>
          </p:cNvPr>
          <p:cNvSpPr/>
          <p:nvPr/>
        </p:nvSpPr>
        <p:spPr>
          <a:xfrm>
            <a:off x="707133" y="2069797"/>
            <a:ext cx="5130687" cy="552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5" y="225044"/>
            <a:ext cx="10182225" cy="150706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Reference – Journal Article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83F533-F4A2-40B8-808A-2FD758AE1AB4}"/>
              </a:ext>
            </a:extLst>
          </p:cNvPr>
          <p:cNvSpPr/>
          <p:nvPr/>
        </p:nvSpPr>
        <p:spPr>
          <a:xfrm>
            <a:off x="923925" y="6263624"/>
            <a:ext cx="967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https://apastyle.apa.org/style-grammar-guidelines/references/examples#journal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F4497-0EB8-4661-A3FF-815054054013}"/>
              </a:ext>
            </a:extLst>
          </p:cNvPr>
          <p:cNvSpPr/>
          <p:nvPr/>
        </p:nvSpPr>
        <p:spPr>
          <a:xfrm>
            <a:off x="709040" y="1941632"/>
            <a:ext cx="10775827" cy="2015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lnSpc>
                <a:spcPct val="150000"/>
              </a:lnSpc>
            </a:pPr>
            <a:r>
              <a:rPr lang="en-US" sz="2900" dirty="0"/>
              <a:t>Author, A. A., &amp; Author, B. B. (Date). Article title in sentence case</a:t>
            </a:r>
            <a:r>
              <a:rPr lang="en-US" sz="2900" i="1" dirty="0"/>
              <a:t>. Journal Title, Volume # </a:t>
            </a:r>
            <a:r>
              <a:rPr lang="en-US" sz="2900" dirty="0"/>
              <a:t>(Issue #)</a:t>
            </a:r>
            <a:r>
              <a:rPr lang="en-US" sz="2900" i="1" dirty="0"/>
              <a:t>, Page #s or Article #. </a:t>
            </a:r>
            <a:r>
              <a:rPr lang="en-US" sz="2900" dirty="0"/>
              <a:t>DOI URL if present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026D8A7-BCE6-4C39-83C7-B9CC75C23E93}"/>
              </a:ext>
            </a:extLst>
          </p:cNvPr>
          <p:cNvSpPr/>
          <p:nvPr/>
        </p:nvSpPr>
        <p:spPr>
          <a:xfrm>
            <a:off x="10061392" y="732840"/>
            <a:ext cx="1787708" cy="49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pp. 317 - 318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C697D52-D2C4-4665-B6DB-4A54AFF93025}"/>
              </a:ext>
            </a:extLst>
          </p:cNvPr>
          <p:cNvSpPr/>
          <p:nvPr/>
        </p:nvSpPr>
        <p:spPr>
          <a:xfrm>
            <a:off x="356748" y="4897971"/>
            <a:ext cx="1233927" cy="423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294</a:t>
            </a:r>
          </a:p>
        </p:txBody>
      </p:sp>
    </p:spTree>
    <p:extLst>
      <p:ext uri="{BB962C8B-B14F-4D97-AF65-F5344CB8AC3E}">
        <p14:creationId xmlns:p14="http://schemas.microsoft.com/office/powerpoint/2010/main" val="571546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48" y="138545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DOI</a:t>
            </a:r>
            <a:r>
              <a:rPr lang="en-US" sz="3400" dirty="0">
                <a:solidFill>
                  <a:srgbClr val="002060"/>
                </a:solidFill>
              </a:rPr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051" y="1395619"/>
            <a:ext cx="10389626" cy="4997229"/>
          </a:xfrm>
        </p:spPr>
        <p:txBody>
          <a:bodyPr anchor="t" anchorCtr="0">
            <a:normAutofit fontScale="85000" lnSpcReduction="20000"/>
          </a:bodyPr>
          <a:lstStyle/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Hyperlink form only </a:t>
            </a: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To find DOIs, try: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CrossRef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hlinkClick r:id="rId3"/>
              </a:rPr>
              <a:t>https://search.crossref.org/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PubMed  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hlinkClick r:id="rId4"/>
              </a:rPr>
              <a:t>https://guides.ucf.edu/database/PubMed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Article PDF</a:t>
            </a: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CITE feature EBSCOhost databases</a:t>
            </a: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If no DOI and article is from academic database, then cite as you would a print reference. </a:t>
            </a: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Keep in mind that database and software generated citations are not always perfect, so be sure to double check them with the APA manual!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1E7192-58EF-4DC5-97C3-FCDEA3E146BC}"/>
              </a:ext>
            </a:extLst>
          </p:cNvPr>
          <p:cNvSpPr/>
          <p:nvPr/>
        </p:nvSpPr>
        <p:spPr>
          <a:xfrm>
            <a:off x="9625234" y="5786490"/>
            <a:ext cx="1203688" cy="49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317</a:t>
            </a:r>
          </a:p>
        </p:txBody>
      </p:sp>
    </p:spTree>
    <p:extLst>
      <p:ext uri="{BB962C8B-B14F-4D97-AF65-F5344CB8AC3E}">
        <p14:creationId xmlns:p14="http://schemas.microsoft.com/office/powerpoint/2010/main" val="127043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47" y="138545"/>
            <a:ext cx="10225377" cy="150706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Reference – Article with </a:t>
            </a:r>
            <a:r>
              <a:rPr lang="en-US" sz="4400" dirty="0" err="1">
                <a:solidFill>
                  <a:srgbClr val="002060"/>
                </a:solidFill>
              </a:rPr>
              <a:t>doi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F4497-0EB8-4661-A3FF-815054054013}"/>
              </a:ext>
            </a:extLst>
          </p:cNvPr>
          <p:cNvSpPr/>
          <p:nvPr/>
        </p:nvSpPr>
        <p:spPr>
          <a:xfrm>
            <a:off x="442717" y="1959937"/>
            <a:ext cx="10577707" cy="2595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lnSpc>
                <a:spcPct val="150000"/>
              </a:lnSpc>
              <a:buNone/>
            </a:pPr>
            <a:r>
              <a:rPr lang="en-US" sz="2800" dirty="0"/>
              <a:t>Hu, J. (2007). Health-related quality of life in low-income older African Americans. </a:t>
            </a:r>
            <a:r>
              <a:rPr lang="en-US" sz="2800" i="1" dirty="0"/>
              <a:t>Journal of Community Health Nursing</a:t>
            </a:r>
            <a:r>
              <a:rPr lang="en-US" sz="2800" dirty="0"/>
              <a:t>, </a:t>
            </a:r>
            <a:r>
              <a:rPr lang="en-US" sz="2800" i="1" dirty="0"/>
              <a:t>24</a:t>
            </a:r>
            <a:r>
              <a:rPr lang="en-US" sz="2800" dirty="0"/>
              <a:t>(4), 253-265. https://doi.org/10.1080/07370010701645901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1ED0CA2-9F22-4DD8-8501-A1DE8D5C2EE4}"/>
              </a:ext>
            </a:extLst>
          </p:cNvPr>
          <p:cNvSpPr/>
          <p:nvPr/>
        </p:nvSpPr>
        <p:spPr>
          <a:xfrm>
            <a:off x="10403460" y="1378825"/>
            <a:ext cx="1233927" cy="423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317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F3F162-DEFA-44F6-B8F6-8012A296E504}"/>
              </a:ext>
            </a:extLst>
          </p:cNvPr>
          <p:cNvSpPr/>
          <p:nvPr/>
        </p:nvSpPr>
        <p:spPr>
          <a:xfrm>
            <a:off x="496388" y="5433008"/>
            <a:ext cx="11199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https://apastyle.apa.org/style-grammar-guidelines/references/examples#journal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CAEEB5-8A1D-45C3-BAF1-6611E0947C6C}"/>
              </a:ext>
            </a:extLst>
          </p:cNvPr>
          <p:cNvSpPr txBox="1"/>
          <p:nvPr/>
        </p:nvSpPr>
        <p:spPr>
          <a:xfrm>
            <a:off x="430879" y="6010241"/>
            <a:ext cx="112528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Note: Remember that database and software generated citations are not </a:t>
            </a:r>
            <a:r>
              <a:rPr lang="en-US" sz="1800">
                <a:solidFill>
                  <a:schemeClr val="tx2">
                    <a:lumMod val="20000"/>
                    <a:lumOff val="80000"/>
                  </a:schemeClr>
                </a:solidFill>
              </a:rPr>
              <a:t>always </a:t>
            </a:r>
            <a:r>
              <a:rPr lang="en-US">
                <a:solidFill>
                  <a:schemeClr val="tx2">
                    <a:lumMod val="20000"/>
                    <a:lumOff val="80000"/>
                  </a:schemeClr>
                </a:solidFill>
              </a:rPr>
              <a:t>100% </a:t>
            </a:r>
            <a:r>
              <a:rPr lang="en-US" sz="1800">
                <a:solidFill>
                  <a:schemeClr val="tx2">
                    <a:lumMod val="20000"/>
                    <a:lumOff val="80000"/>
                  </a:schemeClr>
                </a:solidFill>
              </a:rPr>
              <a:t>perfect</a:t>
            </a:r>
            <a:r>
              <a:rPr lang="en-US" sz="1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 so be sure to double check them with the APA manual!</a:t>
            </a:r>
          </a:p>
        </p:txBody>
      </p:sp>
    </p:spTree>
    <p:extLst>
      <p:ext uri="{BB962C8B-B14F-4D97-AF65-F5344CB8AC3E}">
        <p14:creationId xmlns:p14="http://schemas.microsoft.com/office/powerpoint/2010/main" val="1962436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17" y="138545"/>
            <a:ext cx="11501633" cy="150706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Reference – Journal Article without </a:t>
            </a:r>
            <a:r>
              <a:rPr lang="en-US" sz="4400" dirty="0" err="1">
                <a:solidFill>
                  <a:srgbClr val="002060"/>
                </a:solidFill>
              </a:rPr>
              <a:t>doi</a:t>
            </a:r>
            <a:r>
              <a:rPr lang="en-US" sz="4400" dirty="0">
                <a:solidFill>
                  <a:srgbClr val="002060"/>
                </a:solidFill>
              </a:rPr>
              <a:t> from academic database or print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F4497-0EB8-4661-A3FF-815054054013}"/>
              </a:ext>
            </a:extLst>
          </p:cNvPr>
          <p:cNvSpPr/>
          <p:nvPr/>
        </p:nvSpPr>
        <p:spPr>
          <a:xfrm>
            <a:off x="356992" y="2454310"/>
            <a:ext cx="10577707" cy="221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lnSpc>
                <a:spcPct val="150000"/>
              </a:lnSpc>
              <a:buNone/>
            </a:pPr>
            <a:r>
              <a:rPr lang="en-US" sz="3200" dirty="0"/>
              <a:t>Hu, J. (2007). Health-related quality of life in low-income older African Americans. </a:t>
            </a:r>
            <a:r>
              <a:rPr lang="en-US" sz="3200" i="1" dirty="0"/>
              <a:t>Journal of Community Health Nursing</a:t>
            </a:r>
            <a:r>
              <a:rPr lang="en-US" sz="3200" dirty="0"/>
              <a:t>, </a:t>
            </a:r>
            <a:r>
              <a:rPr lang="en-US" sz="3200" i="1" dirty="0"/>
              <a:t>24</a:t>
            </a:r>
            <a:r>
              <a:rPr lang="en-US" sz="3200" dirty="0"/>
              <a:t>(4), 253-265.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83F533-F4A2-40B8-808A-2FD758AE1AB4}"/>
              </a:ext>
            </a:extLst>
          </p:cNvPr>
          <p:cNvSpPr/>
          <p:nvPr/>
        </p:nvSpPr>
        <p:spPr>
          <a:xfrm>
            <a:off x="923925" y="6263624"/>
            <a:ext cx="967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https://apastyle.apa.org/style-grammar-guidelines/references/examples#journal</a:t>
            </a:r>
            <a:r>
              <a:rPr lang="en-US" dirty="0"/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BD55FE9-7A68-495A-BD91-B7D54382E3D3}"/>
              </a:ext>
            </a:extLst>
          </p:cNvPr>
          <p:cNvSpPr/>
          <p:nvPr/>
        </p:nvSpPr>
        <p:spPr>
          <a:xfrm>
            <a:off x="10403460" y="1378825"/>
            <a:ext cx="1233927" cy="423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317</a:t>
            </a:r>
          </a:p>
        </p:txBody>
      </p:sp>
    </p:spTree>
    <p:extLst>
      <p:ext uri="{BB962C8B-B14F-4D97-AF65-F5344CB8AC3E}">
        <p14:creationId xmlns:p14="http://schemas.microsoft.com/office/powerpoint/2010/main" val="3346103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17" y="138545"/>
            <a:ext cx="11501633" cy="150706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Reference – Journal Article with Article number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F4497-0EB8-4661-A3FF-815054054013}"/>
              </a:ext>
            </a:extLst>
          </p:cNvPr>
          <p:cNvSpPr/>
          <p:nvPr/>
        </p:nvSpPr>
        <p:spPr>
          <a:xfrm>
            <a:off x="356992" y="2454310"/>
            <a:ext cx="10577707" cy="2953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lnSpc>
                <a:spcPct val="150000"/>
              </a:lnSpc>
              <a:buNone/>
            </a:pPr>
            <a:r>
              <a:rPr lang="en-US" sz="3200" dirty="0"/>
              <a:t>Hu, J. (2007). Health-related quality of life in low-income older African Americans. </a:t>
            </a:r>
            <a:r>
              <a:rPr lang="en-US" sz="3200" i="1" dirty="0"/>
              <a:t>Journal of Community Health Nursing</a:t>
            </a:r>
            <a:r>
              <a:rPr lang="en-US" sz="3200" dirty="0"/>
              <a:t>, </a:t>
            </a:r>
            <a:r>
              <a:rPr lang="en-US" sz="3200" i="1" dirty="0"/>
              <a:t>24</a:t>
            </a:r>
            <a:r>
              <a:rPr lang="en-US" sz="3200" dirty="0"/>
              <a:t>(4), e478903. https://doi.org/10.1080/07370010701645901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511F182-9D91-4510-A849-FF78FA5EEC13}"/>
              </a:ext>
            </a:extLst>
          </p:cNvPr>
          <p:cNvSpPr/>
          <p:nvPr/>
        </p:nvSpPr>
        <p:spPr>
          <a:xfrm>
            <a:off x="10403460" y="1378825"/>
            <a:ext cx="1233927" cy="423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318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AC781D-26A1-4C75-ADBF-5125851FDD6D}"/>
              </a:ext>
            </a:extLst>
          </p:cNvPr>
          <p:cNvSpPr/>
          <p:nvPr/>
        </p:nvSpPr>
        <p:spPr>
          <a:xfrm>
            <a:off x="496388" y="6350123"/>
            <a:ext cx="11199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https://apastyle.apa.org/style-grammar-guidelines/references/examples#journal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7399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17" y="138545"/>
            <a:ext cx="11501633" cy="150706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Reference – Journal Article with Article number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F4497-0EB8-4661-A3FF-815054054013}"/>
              </a:ext>
            </a:extLst>
          </p:cNvPr>
          <p:cNvSpPr/>
          <p:nvPr/>
        </p:nvSpPr>
        <p:spPr>
          <a:xfrm>
            <a:off x="356992" y="2454310"/>
            <a:ext cx="10577707" cy="2953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lnSpc>
                <a:spcPct val="150000"/>
              </a:lnSpc>
              <a:buNone/>
            </a:pPr>
            <a:r>
              <a:rPr lang="en-US" sz="3200" dirty="0"/>
              <a:t>Hu, J. (2007). Health-related quality of life in low-income older African Americans. </a:t>
            </a:r>
            <a:r>
              <a:rPr lang="en-US" sz="3200" i="1" dirty="0"/>
              <a:t>Journal of Community Health Nursing</a:t>
            </a:r>
            <a:r>
              <a:rPr lang="en-US" sz="3200" dirty="0"/>
              <a:t>, </a:t>
            </a:r>
            <a:r>
              <a:rPr lang="en-US" sz="3200" i="1" dirty="0"/>
              <a:t>24</a:t>
            </a:r>
            <a:r>
              <a:rPr lang="en-US" sz="3200" dirty="0"/>
              <a:t>(4), e478903. https://doi.org/10.1080/07370010701645901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511F182-9D91-4510-A849-FF78FA5EEC13}"/>
              </a:ext>
            </a:extLst>
          </p:cNvPr>
          <p:cNvSpPr/>
          <p:nvPr/>
        </p:nvSpPr>
        <p:spPr>
          <a:xfrm>
            <a:off x="10403460" y="1378825"/>
            <a:ext cx="1233927" cy="423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318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AC781D-26A1-4C75-ADBF-5125851FDD6D}"/>
              </a:ext>
            </a:extLst>
          </p:cNvPr>
          <p:cNvSpPr/>
          <p:nvPr/>
        </p:nvSpPr>
        <p:spPr>
          <a:xfrm>
            <a:off x="496388" y="6350123"/>
            <a:ext cx="11199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https://apastyle.apa.org/style-grammar-guidelines/references/examples#journal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4719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17" y="138545"/>
            <a:ext cx="11501633" cy="150706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Reference – Journal Article </a:t>
            </a:r>
            <a:r>
              <a:rPr lang="en-US" sz="4400" dirty="0" err="1">
                <a:solidFill>
                  <a:srgbClr val="002060"/>
                </a:solidFill>
              </a:rPr>
              <a:t>ePub</a:t>
            </a:r>
            <a:r>
              <a:rPr lang="en-US" sz="4400" dirty="0">
                <a:solidFill>
                  <a:srgbClr val="002060"/>
                </a:solidFill>
              </a:rPr>
              <a:t> ahead of Print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F4497-0EB8-4661-A3FF-815054054013}"/>
              </a:ext>
            </a:extLst>
          </p:cNvPr>
          <p:cNvSpPr/>
          <p:nvPr/>
        </p:nvSpPr>
        <p:spPr>
          <a:xfrm>
            <a:off x="442717" y="1802775"/>
            <a:ext cx="10577707" cy="3691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lnSpc>
                <a:spcPct val="150000"/>
              </a:lnSpc>
              <a:buNone/>
            </a:pPr>
            <a:r>
              <a:rPr lang="en-US" sz="3200" dirty="0"/>
              <a:t>Hu, J. (2007). Health-related quality of life in low-income older African Americans. </a:t>
            </a:r>
            <a:r>
              <a:rPr lang="en-US" sz="3200" i="1" dirty="0"/>
              <a:t>Journal of Community Health Nursing</a:t>
            </a:r>
            <a:r>
              <a:rPr lang="en-US" sz="3200" dirty="0"/>
              <a:t>. Advance online publication. https://doi.org/10.1080/07370010701645901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511F182-9D91-4510-A849-FF78FA5EEC13}"/>
              </a:ext>
            </a:extLst>
          </p:cNvPr>
          <p:cNvSpPr/>
          <p:nvPr/>
        </p:nvSpPr>
        <p:spPr>
          <a:xfrm>
            <a:off x="10403460" y="1378825"/>
            <a:ext cx="1233927" cy="423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318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AC781D-26A1-4C75-ADBF-5125851FDD6D}"/>
              </a:ext>
            </a:extLst>
          </p:cNvPr>
          <p:cNvSpPr/>
          <p:nvPr/>
        </p:nvSpPr>
        <p:spPr>
          <a:xfrm>
            <a:off x="496388" y="6350123"/>
            <a:ext cx="11199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https://apastyle.apa.org/style-grammar-guidelines/references/examples#journal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9138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17" y="138545"/>
            <a:ext cx="11501633" cy="150706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Reference – Journal Article with more than 20 authors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F4497-0EB8-4661-A3FF-815054054013}"/>
              </a:ext>
            </a:extLst>
          </p:cNvPr>
          <p:cNvSpPr/>
          <p:nvPr/>
        </p:nvSpPr>
        <p:spPr>
          <a:xfrm>
            <a:off x="356992" y="2030360"/>
            <a:ext cx="11199224" cy="3761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lnSpc>
                <a:spcPct val="150000"/>
              </a:lnSpc>
              <a:buNone/>
            </a:pPr>
            <a:r>
              <a:rPr lang="en-US" sz="2300" dirty="0"/>
              <a:t>Wang, H., Fan, Z., Shi, C., </a:t>
            </a:r>
            <a:r>
              <a:rPr lang="en-US" sz="2300" dirty="0" err="1"/>
              <a:t>Xiong</a:t>
            </a:r>
            <a:r>
              <a:rPr lang="en-US" sz="2300" dirty="0"/>
              <a:t>, L., Zhang, H., Li, T., Sun, Y., Guo, Q., Tian, Y., Qu, Q., Zhang, N., Cheng, Z., Wu, L., Wu, D., Han, Z., Tian, J., </a:t>
            </a:r>
            <a:r>
              <a:rPr lang="en-US" sz="2300" dirty="0" err="1"/>
              <a:t>Xie</a:t>
            </a:r>
            <a:r>
              <a:rPr lang="en-US" sz="2300" dirty="0"/>
              <a:t>, H., Tan, S., Gao, J., … Yu, X. (2019). Consensus statement on the neurocognitive outcomes for early detection of mild cognitive impairment and Alzheimer dementia from the Chinese Neuropsychological Normative (CN-NORM) Project. </a:t>
            </a:r>
            <a:r>
              <a:rPr lang="en-US" sz="2300" i="1" dirty="0"/>
              <a:t>Journal of Global Health</a:t>
            </a:r>
            <a:r>
              <a:rPr lang="en-US" sz="2300" dirty="0"/>
              <a:t>, </a:t>
            </a:r>
            <a:r>
              <a:rPr lang="en-US" sz="2300" i="1" dirty="0"/>
              <a:t>9</a:t>
            </a:r>
            <a:r>
              <a:rPr lang="en-US" sz="2300" dirty="0"/>
              <a:t>(2), 020320. </a:t>
            </a:r>
            <a:r>
              <a:rPr lang="en-US" sz="2400" dirty="0"/>
              <a:t>https://doi.org/</a:t>
            </a:r>
            <a:r>
              <a:rPr lang="en-US" sz="2300" dirty="0"/>
              <a:t>10.7189/jogh.09.020320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511F182-9D91-4510-A849-FF78FA5EEC13}"/>
              </a:ext>
            </a:extLst>
          </p:cNvPr>
          <p:cNvSpPr/>
          <p:nvPr/>
        </p:nvSpPr>
        <p:spPr>
          <a:xfrm>
            <a:off x="9725026" y="1378825"/>
            <a:ext cx="1912362" cy="423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286, p. 317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AC781D-26A1-4C75-ADBF-5125851FDD6D}"/>
              </a:ext>
            </a:extLst>
          </p:cNvPr>
          <p:cNvSpPr/>
          <p:nvPr/>
        </p:nvSpPr>
        <p:spPr>
          <a:xfrm>
            <a:off x="496388" y="6350123"/>
            <a:ext cx="11199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D681BF-D093-46DF-92BF-6FA8560A6F89}"/>
              </a:ext>
            </a:extLst>
          </p:cNvPr>
          <p:cNvSpPr/>
          <p:nvPr/>
        </p:nvSpPr>
        <p:spPr>
          <a:xfrm>
            <a:off x="2284312" y="6292902"/>
            <a:ext cx="6125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https://apastyle.apa.org/blog/more-than-20-authors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930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48" y="138545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048" y="1645724"/>
            <a:ext cx="5300952" cy="4417591"/>
          </a:xfrm>
        </p:spPr>
        <p:txBody>
          <a:bodyPr anchor="t" anchorCtr="0">
            <a:normAutofit fontScale="92500" lnSpcReduction="10000"/>
          </a:bodyPr>
          <a:lstStyle/>
          <a:p>
            <a:r>
              <a:rPr lang="en-US" sz="3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APA Style  Website</a:t>
            </a:r>
          </a:p>
          <a:p>
            <a:pPr lvl="1"/>
            <a:r>
              <a:rPr lang="en-US" sz="2200" dirty="0">
                <a:hlinkClick r:id="rId3"/>
              </a:rPr>
              <a:t>https://apastyle.apa.org/</a:t>
            </a:r>
            <a:endParaRPr lang="en-US" sz="2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Lists style guidelines by topic</a:t>
            </a:r>
          </a:p>
          <a:p>
            <a:pPr lvl="1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Click on </a:t>
            </a:r>
            <a:r>
              <a:rPr lang="en-US" sz="28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All Topics 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to browse a comprehensive list</a:t>
            </a:r>
          </a:p>
          <a:p>
            <a:pPr lvl="1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Can also browse </a:t>
            </a:r>
            <a:r>
              <a:rPr lang="en-US" sz="28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Style and Grammar Guidelines 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Instructional Aids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D4B08EE-9B4F-4A46-8004-B797CA57FEDA}"/>
              </a:ext>
            </a:extLst>
          </p:cNvPr>
          <p:cNvSpPr txBox="1">
            <a:spLocks/>
          </p:cNvSpPr>
          <p:nvPr/>
        </p:nvSpPr>
        <p:spPr>
          <a:xfrm>
            <a:off x="6203768" y="1645612"/>
            <a:ext cx="5193184" cy="378197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rgbClr val="D2EEA8"/>
                </a:solidFill>
              </a:rPr>
              <a:t>APA Style blog</a:t>
            </a:r>
          </a:p>
          <a:p>
            <a:pPr lvl="1"/>
            <a:r>
              <a:rPr lang="en-US" sz="2200" dirty="0">
                <a:hlinkClick r:id="rId4"/>
              </a:rPr>
              <a:t>https://apastyle.apa.org/blog/</a:t>
            </a:r>
            <a:endParaRPr lang="en-US" sz="2200" dirty="0">
              <a:solidFill>
                <a:srgbClr val="D2EEA8"/>
              </a:solidFill>
            </a:endParaRPr>
          </a:p>
          <a:p>
            <a:pPr lvl="1"/>
            <a:r>
              <a:rPr lang="en-US" sz="2800" dirty="0">
                <a:solidFill>
                  <a:srgbClr val="D2EEA8"/>
                </a:solidFill>
              </a:rPr>
              <a:t>Clarification and commentary</a:t>
            </a:r>
          </a:p>
          <a:p>
            <a:pPr lvl="1"/>
            <a:r>
              <a:rPr lang="en-US" sz="2800" dirty="0">
                <a:solidFill>
                  <a:srgbClr val="D2EEA8"/>
                </a:solidFill>
              </a:rPr>
              <a:t>Weekly columns</a:t>
            </a:r>
          </a:p>
          <a:p>
            <a:pPr lvl="1"/>
            <a:r>
              <a:rPr lang="en-US" sz="2800" i="1" dirty="0">
                <a:solidFill>
                  <a:srgbClr val="D2EEA8"/>
                </a:solidFill>
              </a:rPr>
              <a:t>Style and Grammar Guidelines </a:t>
            </a:r>
            <a:r>
              <a:rPr lang="en-US" sz="2800" dirty="0">
                <a:solidFill>
                  <a:srgbClr val="D2EEA8"/>
                </a:solidFill>
              </a:rPr>
              <a:t>(top of page)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10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51CE25A-5DF1-4724-9C46-332A76974C37}"/>
              </a:ext>
            </a:extLst>
          </p:cNvPr>
          <p:cNvSpPr/>
          <p:nvPr/>
        </p:nvSpPr>
        <p:spPr>
          <a:xfrm>
            <a:off x="1609726" y="2708120"/>
            <a:ext cx="2057398" cy="5524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1D41F5-DF3E-42A1-B566-5117CD736708}"/>
              </a:ext>
            </a:extLst>
          </p:cNvPr>
          <p:cNvSpPr/>
          <p:nvPr/>
        </p:nvSpPr>
        <p:spPr>
          <a:xfrm>
            <a:off x="5695948" y="2708120"/>
            <a:ext cx="3581400" cy="5524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139FD7-BFFF-4836-9C1E-0D85C0FB98A5}"/>
              </a:ext>
            </a:extLst>
          </p:cNvPr>
          <p:cNvSpPr/>
          <p:nvPr/>
        </p:nvSpPr>
        <p:spPr>
          <a:xfrm>
            <a:off x="3667123" y="2708120"/>
            <a:ext cx="2028825" cy="5524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E13FBC-B821-4BB6-BE25-BD30A9ADEFC3}"/>
              </a:ext>
            </a:extLst>
          </p:cNvPr>
          <p:cNvSpPr/>
          <p:nvPr/>
        </p:nvSpPr>
        <p:spPr>
          <a:xfrm>
            <a:off x="4486274" y="2069797"/>
            <a:ext cx="5457825" cy="5524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F847FE-5499-4915-B439-03A75CE145B5}"/>
              </a:ext>
            </a:extLst>
          </p:cNvPr>
          <p:cNvSpPr/>
          <p:nvPr/>
        </p:nvSpPr>
        <p:spPr>
          <a:xfrm>
            <a:off x="3107434" y="2069797"/>
            <a:ext cx="1378841" cy="5524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4FB767-3596-4599-AEE2-98B683C08B93}"/>
              </a:ext>
            </a:extLst>
          </p:cNvPr>
          <p:cNvSpPr/>
          <p:nvPr/>
        </p:nvSpPr>
        <p:spPr>
          <a:xfrm>
            <a:off x="707134" y="2069797"/>
            <a:ext cx="2400300" cy="552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5" y="225044"/>
            <a:ext cx="10182225" cy="150706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Reference – Basic Webpage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F4497-0EB8-4661-A3FF-815054054013}"/>
              </a:ext>
            </a:extLst>
          </p:cNvPr>
          <p:cNvSpPr/>
          <p:nvPr/>
        </p:nvSpPr>
        <p:spPr>
          <a:xfrm>
            <a:off x="707134" y="1924216"/>
            <a:ext cx="9977631" cy="134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lnSpc>
                <a:spcPct val="150000"/>
              </a:lnSpc>
            </a:pPr>
            <a:r>
              <a:rPr lang="en-US" sz="2900" dirty="0"/>
              <a:t>Author, A. A. (Date). </a:t>
            </a:r>
            <a:r>
              <a:rPr lang="en-US" sz="2900" i="1" dirty="0"/>
              <a:t>Title of page in sentence case and italics</a:t>
            </a:r>
            <a:r>
              <a:rPr lang="en-US" sz="2900" dirty="0"/>
              <a:t>. Site Name. https://xxxxxxxxxxx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83F533-F4A2-40B8-808A-2FD758AE1AB4}"/>
              </a:ext>
            </a:extLst>
          </p:cNvPr>
          <p:cNvSpPr/>
          <p:nvPr/>
        </p:nvSpPr>
        <p:spPr>
          <a:xfrm>
            <a:off x="923925" y="6263624"/>
            <a:ext cx="967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https://apastyle.apa.org/style-grammar-guidelines/references/examples#webpage</a:t>
            </a:r>
            <a:r>
              <a:rPr lang="en-US" dirty="0"/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D4C9D9F-4C5C-4D1A-8C50-EEF6D70F0E21}"/>
              </a:ext>
            </a:extLst>
          </p:cNvPr>
          <p:cNvSpPr/>
          <p:nvPr/>
        </p:nvSpPr>
        <p:spPr>
          <a:xfrm>
            <a:off x="9934575" y="1240637"/>
            <a:ext cx="1752600" cy="49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pp. 351 - 352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0B0F6E8-FA6D-414E-A9AA-E97D68397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134" y="3587519"/>
            <a:ext cx="9760841" cy="2666193"/>
          </a:xfrm>
        </p:spPr>
        <p:txBody>
          <a:bodyPr anchor="t" anchorCtr="0">
            <a:normAutofit/>
          </a:bodyPr>
          <a:lstStyle/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Omit “Retrieved from” unless with retrieval date (for sites updated over time without archiving)</a:t>
            </a: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If author and site name are the same, omit site name</a:t>
            </a:r>
          </a:p>
        </p:txBody>
      </p:sp>
    </p:spTree>
    <p:extLst>
      <p:ext uri="{BB962C8B-B14F-4D97-AF65-F5344CB8AC3E}">
        <p14:creationId xmlns:p14="http://schemas.microsoft.com/office/powerpoint/2010/main" val="228449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48" y="138545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Reference - Webpage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F4497-0EB8-4661-A3FF-815054054013}"/>
              </a:ext>
            </a:extLst>
          </p:cNvPr>
          <p:cNvSpPr/>
          <p:nvPr/>
        </p:nvSpPr>
        <p:spPr>
          <a:xfrm>
            <a:off x="195068" y="1959937"/>
            <a:ext cx="11287513" cy="3354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lnSpc>
                <a:spcPct val="150000"/>
              </a:lnSpc>
            </a:pPr>
            <a:r>
              <a:rPr lang="en-US" sz="2900" dirty="0"/>
              <a:t>National Institute of Mental Health. (2017, December). </a:t>
            </a:r>
            <a:r>
              <a:rPr lang="en-US" sz="2900" i="1" dirty="0"/>
              <a:t>Borderline personality disorder</a:t>
            </a:r>
            <a:r>
              <a:rPr lang="en-US" sz="2900" i="1" dirty="0">
                <a:solidFill>
                  <a:schemeClr val="bg1"/>
                </a:solidFill>
              </a:rPr>
              <a:t>. </a:t>
            </a:r>
            <a:r>
              <a:rPr lang="en-US" sz="2900" dirty="0"/>
              <a:t>U.S. Department of Health and Human Services, National Institutes of Health. https://www.nimh.nih.gov/health/topics/borderline-personality-disorder/index.shtml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83F533-F4A2-40B8-808A-2FD758AE1AB4}"/>
              </a:ext>
            </a:extLst>
          </p:cNvPr>
          <p:cNvSpPr/>
          <p:nvPr/>
        </p:nvSpPr>
        <p:spPr>
          <a:xfrm>
            <a:off x="923925" y="6263624"/>
            <a:ext cx="967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https://apastyle.apa.org/style-grammar-guidelines/references/examples#webpage</a:t>
            </a:r>
            <a:r>
              <a:rPr lang="en-US" dirty="0"/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17CA382-1FCE-43A2-BA4F-C9E966DA2654}"/>
              </a:ext>
            </a:extLst>
          </p:cNvPr>
          <p:cNvSpPr/>
          <p:nvPr/>
        </p:nvSpPr>
        <p:spPr>
          <a:xfrm>
            <a:off x="9934575" y="1240637"/>
            <a:ext cx="1847850" cy="49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pp. 351 - 352</a:t>
            </a:r>
          </a:p>
        </p:txBody>
      </p:sp>
    </p:spTree>
    <p:extLst>
      <p:ext uri="{BB962C8B-B14F-4D97-AF65-F5344CB8AC3E}">
        <p14:creationId xmlns:p14="http://schemas.microsoft.com/office/powerpoint/2010/main" val="792310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349" y="424295"/>
            <a:ext cx="11149302" cy="150706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Reference List – Webpage (Group author same </a:t>
            </a:r>
            <a:r>
              <a:rPr lang="en-US" sz="4400" dirty="0" err="1">
                <a:solidFill>
                  <a:srgbClr val="002060"/>
                </a:solidFill>
              </a:rPr>
              <a:t>aS</a:t>
            </a:r>
            <a:r>
              <a:rPr lang="en-US" sz="4400" dirty="0">
                <a:solidFill>
                  <a:srgbClr val="002060"/>
                </a:solidFill>
              </a:rPr>
              <a:t> site) 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F4497-0EB8-4661-A3FF-815054054013}"/>
              </a:ext>
            </a:extLst>
          </p:cNvPr>
          <p:cNvSpPr/>
          <p:nvPr/>
        </p:nvSpPr>
        <p:spPr>
          <a:xfrm>
            <a:off x="356994" y="2516464"/>
            <a:ext cx="10339582" cy="2774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lnSpc>
                <a:spcPct val="150000"/>
              </a:lnSpc>
            </a:pPr>
            <a:r>
              <a:rPr lang="en-US" sz="3000" dirty="0"/>
              <a:t>Centers for Disease Control. (n.d.). </a:t>
            </a:r>
            <a:r>
              <a:rPr lang="en-US" sz="3000" i="1" dirty="0"/>
              <a:t>List of selected multistate foodborne outbreak Investigations</a:t>
            </a:r>
            <a:r>
              <a:rPr lang="en-US" sz="3000" dirty="0"/>
              <a:t>. https://www.cdc.gov/foodsafety/outbreaks/multistate-outbreaks/outbreaks-list.html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2034EF-4EDE-419F-BA2D-26723CC3840E}"/>
              </a:ext>
            </a:extLst>
          </p:cNvPr>
          <p:cNvSpPr/>
          <p:nvPr/>
        </p:nvSpPr>
        <p:spPr>
          <a:xfrm>
            <a:off x="620526" y="5804654"/>
            <a:ext cx="7574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D2EEA8"/>
                </a:solidFill>
              </a:rPr>
              <a:t>Dates: Last updated versus Last reviewed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850333C-2663-4FF0-8545-15DEAA1DC176}"/>
              </a:ext>
            </a:extLst>
          </p:cNvPr>
          <p:cNvSpPr/>
          <p:nvPr/>
        </p:nvSpPr>
        <p:spPr>
          <a:xfrm>
            <a:off x="8194766" y="5836400"/>
            <a:ext cx="1247775" cy="49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290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5A04C42-D6C0-43A2-9BF0-AEFCAE46920D}"/>
              </a:ext>
            </a:extLst>
          </p:cNvPr>
          <p:cNvSpPr/>
          <p:nvPr/>
        </p:nvSpPr>
        <p:spPr>
          <a:xfrm>
            <a:off x="10488735" y="1256205"/>
            <a:ext cx="1181916" cy="49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351</a:t>
            </a:r>
          </a:p>
        </p:txBody>
      </p:sp>
    </p:spTree>
    <p:extLst>
      <p:ext uri="{BB962C8B-B14F-4D97-AF65-F5344CB8AC3E}">
        <p14:creationId xmlns:p14="http://schemas.microsoft.com/office/powerpoint/2010/main" val="3996190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48" y="138546"/>
            <a:ext cx="9968746" cy="121999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Reference – Government Report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F4497-0EB8-4661-A3FF-815054054013}"/>
              </a:ext>
            </a:extLst>
          </p:cNvPr>
          <p:cNvSpPr/>
          <p:nvPr/>
        </p:nvSpPr>
        <p:spPr>
          <a:xfrm>
            <a:off x="195068" y="1959937"/>
            <a:ext cx="11287513" cy="4127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lnSpc>
                <a:spcPct val="150000"/>
              </a:lnSpc>
            </a:pPr>
            <a:r>
              <a:rPr lang="en-US" sz="2400" dirty="0"/>
              <a:t>National Cancer Institute. (2005, September</a:t>
            </a:r>
            <a:r>
              <a:rPr lang="en-US" sz="2500" dirty="0"/>
              <a:t>). </a:t>
            </a:r>
            <a:r>
              <a:rPr lang="en-US" sz="2400" i="1" dirty="0"/>
              <a:t>Theory at a glance: A guide for health promotion practice </a:t>
            </a:r>
            <a:r>
              <a:rPr lang="en-US" sz="2400" dirty="0"/>
              <a:t>(NIH Publication No. 05-3896)</a:t>
            </a:r>
            <a:r>
              <a:rPr lang="en-US" sz="2500" dirty="0"/>
              <a:t>. U.S. Department of Health and Human Services, National Institutes of Health. http://www.sbccimplementationkits.org/demandrmnch/wp-content/uploads/2014/02/Theory-at-a-Glance-A-Guide-For-Health-Promotion-Practice.pdf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17CA382-1FCE-43A2-BA4F-C9E966DA2654}"/>
              </a:ext>
            </a:extLst>
          </p:cNvPr>
          <p:cNvSpPr/>
          <p:nvPr/>
        </p:nvSpPr>
        <p:spPr>
          <a:xfrm>
            <a:off x="9934575" y="1240637"/>
            <a:ext cx="1905000" cy="49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pp. 329 - 330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15F0C0-7677-4390-BF0C-800FBC23A6F5}"/>
              </a:ext>
            </a:extLst>
          </p:cNvPr>
          <p:cNvSpPr/>
          <p:nvPr/>
        </p:nvSpPr>
        <p:spPr>
          <a:xfrm>
            <a:off x="795048" y="6315753"/>
            <a:ext cx="95159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https://apastyle.apa.org/style-grammar-guidelines/references/examples#govt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12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17" y="138545"/>
            <a:ext cx="11501633" cy="150706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Reference –Book/eBook with DOI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F4497-0EB8-4661-A3FF-815054054013}"/>
              </a:ext>
            </a:extLst>
          </p:cNvPr>
          <p:cNvSpPr/>
          <p:nvPr/>
        </p:nvSpPr>
        <p:spPr>
          <a:xfrm>
            <a:off x="442717" y="2018881"/>
            <a:ext cx="10577707" cy="296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 indent="-9144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dirty="0"/>
              <a:t>Hinshaw, A. S., </a:t>
            </a:r>
            <a:r>
              <a:rPr lang="en-US" sz="3200" dirty="0" err="1"/>
              <a:t>Feetham</a:t>
            </a:r>
            <a:r>
              <a:rPr lang="en-US" sz="3200" dirty="0"/>
              <a:t>, S. L., &amp; Shaver, J. L. (1999). </a:t>
            </a:r>
            <a:r>
              <a:rPr lang="en-US" sz="3200" i="1" dirty="0"/>
              <a:t>Handbook of clinical nursing research.</a:t>
            </a:r>
            <a:r>
              <a:rPr lang="en-US" sz="3200" dirty="0"/>
              <a:t> Sage Publications. https://doi.org/10.4135/9781412991452</a:t>
            </a:r>
            <a:endParaRPr lang="en-US" sz="3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83F533-F4A2-40B8-808A-2FD758AE1AB4}"/>
              </a:ext>
            </a:extLst>
          </p:cNvPr>
          <p:cNvSpPr/>
          <p:nvPr/>
        </p:nvSpPr>
        <p:spPr>
          <a:xfrm>
            <a:off x="923925" y="6263624"/>
            <a:ext cx="967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https://apastyle.apa.org/style-grammar-guidelines/references/examples#whole</a:t>
            </a:r>
            <a:r>
              <a:rPr lang="en-US" dirty="0"/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54DCEA-8A5F-4BDB-BB3E-69C512EC3E26}"/>
              </a:ext>
            </a:extLst>
          </p:cNvPr>
          <p:cNvSpPr/>
          <p:nvPr/>
        </p:nvSpPr>
        <p:spPr>
          <a:xfrm>
            <a:off x="10601325" y="1527407"/>
            <a:ext cx="1181916" cy="49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321</a:t>
            </a:r>
          </a:p>
        </p:txBody>
      </p:sp>
    </p:spTree>
    <p:extLst>
      <p:ext uri="{BB962C8B-B14F-4D97-AF65-F5344CB8AC3E}">
        <p14:creationId xmlns:p14="http://schemas.microsoft.com/office/powerpoint/2010/main" val="442490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92" y="134635"/>
            <a:ext cx="11501633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2060"/>
                </a:solidFill>
              </a:rPr>
              <a:t>Reference –print Book or Ebook without </a:t>
            </a:r>
            <a:r>
              <a:rPr lang="en-US" sz="4400" dirty="0" err="1">
                <a:solidFill>
                  <a:srgbClr val="002060"/>
                </a:solidFill>
              </a:rPr>
              <a:t>doi</a:t>
            </a:r>
            <a:r>
              <a:rPr lang="en-US" sz="4400" dirty="0">
                <a:solidFill>
                  <a:srgbClr val="002060"/>
                </a:solidFill>
              </a:rPr>
              <a:t> from academic database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F4497-0EB8-4661-A3FF-815054054013}"/>
              </a:ext>
            </a:extLst>
          </p:cNvPr>
          <p:cNvSpPr/>
          <p:nvPr/>
        </p:nvSpPr>
        <p:spPr>
          <a:xfrm>
            <a:off x="356992" y="2454310"/>
            <a:ext cx="10577707" cy="148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 indent="-9144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dirty="0">
                <a:ea typeface="Calibri"/>
                <a:cs typeface="Times New Roman"/>
              </a:rPr>
              <a:t>Woodrow, P., &amp; Roe, J. (2006). </a:t>
            </a:r>
            <a:r>
              <a:rPr lang="en-US" sz="3200" i="1" dirty="0">
                <a:ea typeface="Calibri"/>
                <a:cs typeface="Times New Roman"/>
              </a:rPr>
              <a:t>Intensive care nursing: A framework for practice </a:t>
            </a:r>
            <a:r>
              <a:rPr lang="en-US" sz="3200" dirty="0">
                <a:ea typeface="Calibri"/>
                <a:cs typeface="Times New Roman"/>
              </a:rPr>
              <a:t>(2nd ed.). Routledge. </a:t>
            </a:r>
            <a:endParaRPr lang="en-US" sz="3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83F533-F4A2-40B8-808A-2FD758AE1AB4}"/>
              </a:ext>
            </a:extLst>
          </p:cNvPr>
          <p:cNvSpPr/>
          <p:nvPr/>
        </p:nvSpPr>
        <p:spPr>
          <a:xfrm>
            <a:off x="923925" y="6263624"/>
            <a:ext cx="967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https://apastyle.apa.org/style-grammar-guidelines/references/examples#whole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E0FEC75-E0F5-46D1-9C33-5AE52CDB132E}"/>
              </a:ext>
            </a:extLst>
          </p:cNvPr>
          <p:cNvSpPr/>
          <p:nvPr/>
        </p:nvSpPr>
        <p:spPr>
          <a:xfrm>
            <a:off x="10601325" y="1556532"/>
            <a:ext cx="1181916" cy="49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321</a:t>
            </a:r>
          </a:p>
        </p:txBody>
      </p:sp>
    </p:spTree>
    <p:extLst>
      <p:ext uri="{BB962C8B-B14F-4D97-AF65-F5344CB8AC3E}">
        <p14:creationId xmlns:p14="http://schemas.microsoft.com/office/powerpoint/2010/main" val="2498862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361" y="134985"/>
            <a:ext cx="9763964" cy="150706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</a:rPr>
              <a:t>Reference – Chapter from an Edited Book/eBook with DOI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F4497-0EB8-4661-A3FF-815054054013}"/>
              </a:ext>
            </a:extLst>
          </p:cNvPr>
          <p:cNvSpPr/>
          <p:nvPr/>
        </p:nvSpPr>
        <p:spPr>
          <a:xfrm>
            <a:off x="268726" y="2080665"/>
            <a:ext cx="11654548" cy="296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 indent="-9144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dirty="0"/>
              <a:t>Page, R. (2016). Lessons from aviation simulation. In R. H. Riley (Ed.), </a:t>
            </a:r>
            <a:r>
              <a:rPr lang="en-US" sz="3200" i="1" dirty="0"/>
              <a:t>Manual of simulation in healthcare </a:t>
            </a:r>
            <a:r>
              <a:rPr lang="en-US" sz="3200" dirty="0"/>
              <a:t>(2</a:t>
            </a:r>
            <a:r>
              <a:rPr lang="en-US" sz="3200" baseline="30000" dirty="0"/>
              <a:t>nd</a:t>
            </a:r>
            <a:r>
              <a:rPr lang="en-US" sz="3200" dirty="0"/>
              <a:t> ed., pp. 1-15)</a:t>
            </a:r>
            <a:r>
              <a:rPr lang="en-US" sz="3200" i="1" dirty="0"/>
              <a:t>.</a:t>
            </a:r>
            <a:r>
              <a:rPr lang="en-US" sz="3200" dirty="0"/>
              <a:t> Oxford University Press. https://doi.org/10.1093/med/9780198717621.001.0001</a:t>
            </a:r>
            <a:endParaRPr lang="en-US" sz="3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54DCEA-8A5F-4BDB-BB3E-69C512EC3E26}"/>
              </a:ext>
            </a:extLst>
          </p:cNvPr>
          <p:cNvSpPr/>
          <p:nvPr/>
        </p:nvSpPr>
        <p:spPr>
          <a:xfrm>
            <a:off x="10601325" y="1150578"/>
            <a:ext cx="1181916" cy="49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326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7D8C20-383A-4950-8572-E1E34BA1AA5F}"/>
              </a:ext>
            </a:extLst>
          </p:cNvPr>
          <p:cNvSpPr/>
          <p:nvPr/>
        </p:nvSpPr>
        <p:spPr>
          <a:xfrm>
            <a:off x="1485093" y="6145597"/>
            <a:ext cx="9574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https://apastyle.apa.org/style-grammar-guidelines/references/examples#edited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0710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38" y="138545"/>
            <a:ext cx="12031361" cy="1507067"/>
          </a:xfrm>
        </p:spPr>
        <p:txBody>
          <a:bodyPr>
            <a:no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</a:rPr>
              <a:t>Reference – Chapter from an Edited print Book/ </a:t>
            </a:r>
            <a:r>
              <a:rPr lang="en-US" sz="3500" dirty="0" err="1">
                <a:solidFill>
                  <a:srgbClr val="002060"/>
                </a:solidFill>
              </a:rPr>
              <a:t>Ebook</a:t>
            </a:r>
            <a:r>
              <a:rPr lang="en-US" sz="3500" dirty="0">
                <a:solidFill>
                  <a:srgbClr val="002060"/>
                </a:solidFill>
              </a:rPr>
              <a:t> OR academic database without </a:t>
            </a:r>
            <a:r>
              <a:rPr lang="en-US" sz="3500" dirty="0" err="1">
                <a:solidFill>
                  <a:srgbClr val="002060"/>
                </a:solidFill>
              </a:rPr>
              <a:t>doi</a:t>
            </a:r>
            <a:r>
              <a:rPr lang="en-US" sz="35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F4497-0EB8-4661-A3FF-815054054013}"/>
              </a:ext>
            </a:extLst>
          </p:cNvPr>
          <p:cNvSpPr/>
          <p:nvPr/>
        </p:nvSpPr>
        <p:spPr>
          <a:xfrm>
            <a:off x="381706" y="2153645"/>
            <a:ext cx="11493137" cy="370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 indent="-9144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dirty="0"/>
              <a:t>Umar, I. K., Saba, T. M., &amp; Mustapha, A. (2018). Contemporary technologies used in schools for teaching and learning. In M. Artois (Ed.), </a:t>
            </a:r>
            <a:r>
              <a:rPr lang="en-US" sz="3200" i="1" dirty="0"/>
              <a:t>Teaching with technology : Perspectives, challenges and future directions </a:t>
            </a:r>
            <a:r>
              <a:rPr lang="en-US" sz="3200" dirty="0"/>
              <a:t>(pp. 1-14)</a:t>
            </a:r>
            <a:r>
              <a:rPr lang="en-US" sz="3200" i="1" dirty="0"/>
              <a:t>.</a:t>
            </a:r>
            <a:r>
              <a:rPr lang="en-US" sz="3200" dirty="0"/>
              <a:t> Nova Science Publishers.</a:t>
            </a:r>
            <a:endParaRPr lang="en-US" sz="3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83F533-F4A2-40B8-808A-2FD758AE1AB4}"/>
              </a:ext>
            </a:extLst>
          </p:cNvPr>
          <p:cNvSpPr/>
          <p:nvPr/>
        </p:nvSpPr>
        <p:spPr>
          <a:xfrm>
            <a:off x="923925" y="6263624"/>
            <a:ext cx="967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https://apastyle.apa.org/style-grammar-guidelines/references/examples#whole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E0FEC75-E0F5-46D1-9C33-5AE52CDB132E}"/>
              </a:ext>
            </a:extLst>
          </p:cNvPr>
          <p:cNvSpPr/>
          <p:nvPr/>
        </p:nvSpPr>
        <p:spPr>
          <a:xfrm>
            <a:off x="10499058" y="1926512"/>
            <a:ext cx="1181916" cy="454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326</a:t>
            </a:r>
          </a:p>
        </p:txBody>
      </p:sp>
    </p:spTree>
    <p:extLst>
      <p:ext uri="{BB962C8B-B14F-4D97-AF65-F5344CB8AC3E}">
        <p14:creationId xmlns:p14="http://schemas.microsoft.com/office/powerpoint/2010/main" val="3644203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48" y="138545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Other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37" y="1645612"/>
            <a:ext cx="10389626" cy="3732711"/>
          </a:xfrm>
        </p:spPr>
        <p:txBody>
          <a:bodyPr anchor="t" anchorCtr="0">
            <a:normAutofit/>
          </a:bodyPr>
          <a:lstStyle/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Okay to use shortened URLs (e.g., </a:t>
            </a:r>
            <a:r>
              <a:rPr lang="en-US" sz="30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Bitly</a:t>
            </a:r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30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etc</a:t>
            </a:r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)</a:t>
            </a: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Annotated Bibliographies</a:t>
            </a: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Legal references – differences between APA and Bluebook</a:t>
            </a:r>
          </a:p>
          <a:p>
            <a:endParaRPr lang="en-US" sz="3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453FCC4-22C9-4925-8AA1-C1E1B8C6ADA0}"/>
              </a:ext>
            </a:extLst>
          </p:cNvPr>
          <p:cNvSpPr/>
          <p:nvPr/>
        </p:nvSpPr>
        <p:spPr>
          <a:xfrm>
            <a:off x="9243409" y="1709050"/>
            <a:ext cx="1181916" cy="49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300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26CA98D-9E89-4361-8B19-F197444989E5}"/>
              </a:ext>
            </a:extLst>
          </p:cNvPr>
          <p:cNvSpPr/>
          <p:nvPr/>
        </p:nvSpPr>
        <p:spPr>
          <a:xfrm>
            <a:off x="6095999" y="2362193"/>
            <a:ext cx="1698171" cy="49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307 - 308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56B97ED-5CAB-4165-8675-C6B93CD53590}"/>
              </a:ext>
            </a:extLst>
          </p:cNvPr>
          <p:cNvSpPr/>
          <p:nvPr/>
        </p:nvSpPr>
        <p:spPr>
          <a:xfrm>
            <a:off x="3084802" y="3453420"/>
            <a:ext cx="1181916" cy="49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356</a:t>
            </a:r>
          </a:p>
        </p:txBody>
      </p:sp>
    </p:spTree>
    <p:extLst>
      <p:ext uri="{BB962C8B-B14F-4D97-AF65-F5344CB8AC3E}">
        <p14:creationId xmlns:p14="http://schemas.microsoft.com/office/powerpoint/2010/main" val="273782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48" y="138545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Title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37" y="1645612"/>
            <a:ext cx="10389626" cy="3732711"/>
          </a:xfrm>
        </p:spPr>
        <p:txBody>
          <a:bodyPr anchor="t" anchorCtr="0">
            <a:normAutofit lnSpcReduction="10000"/>
          </a:bodyPr>
          <a:lstStyle/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Student Paper versus Professional paper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hlinkClick r:id="rId3"/>
              </a:rPr>
              <a:t>https://apastyle.apa.org/style-grammar-guidelines/paper-format/title-page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Running Head 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Page Numbers</a:t>
            </a: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Author Note</a:t>
            </a: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Headings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https://apastyle.apa.org/style-grammar-guidelines/paper-format/headings</a:t>
            </a:r>
            <a:r>
              <a:rPr lang="en-US" dirty="0"/>
              <a:t> </a:t>
            </a:r>
          </a:p>
          <a:p>
            <a:endParaRPr lang="en-US" sz="3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14C7F18-936D-485C-98A2-26E58AC191E0}"/>
              </a:ext>
            </a:extLst>
          </p:cNvPr>
          <p:cNvSpPr/>
          <p:nvPr/>
        </p:nvSpPr>
        <p:spPr>
          <a:xfrm>
            <a:off x="2931896" y="4423954"/>
            <a:ext cx="1100173" cy="36171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49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48068A0-AF70-4A84-B9E3-DA92A9E21932}"/>
              </a:ext>
            </a:extLst>
          </p:cNvPr>
          <p:cNvSpPr/>
          <p:nvPr/>
        </p:nvSpPr>
        <p:spPr>
          <a:xfrm>
            <a:off x="8640364" y="1713257"/>
            <a:ext cx="1583499" cy="36171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pp. 31-32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25F3043-C272-4C77-A64E-D8892252EED7}"/>
              </a:ext>
            </a:extLst>
          </p:cNvPr>
          <p:cNvSpPr/>
          <p:nvPr/>
        </p:nvSpPr>
        <p:spPr>
          <a:xfrm>
            <a:off x="3885484" y="2673069"/>
            <a:ext cx="1100173" cy="36171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37</a:t>
            </a:r>
          </a:p>
        </p:txBody>
      </p:sp>
    </p:spTree>
    <p:extLst>
      <p:ext uri="{BB962C8B-B14F-4D97-AF65-F5344CB8AC3E}">
        <p14:creationId xmlns:p14="http://schemas.microsoft.com/office/powerpoint/2010/main" val="4157481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48" y="138545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Headings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37" y="1645612"/>
            <a:ext cx="10389626" cy="4372011"/>
          </a:xfrm>
        </p:spPr>
        <p:txBody>
          <a:bodyPr anchor="t" anchorCtr="0">
            <a:normAutofit/>
          </a:bodyPr>
          <a:lstStyle/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Five levels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3"/>
              </a:rPr>
              <a:t>https://apastyle.apa.org/style-grammar-guidelines/paper-format/headings</a:t>
            </a:r>
            <a:r>
              <a:rPr lang="en-US" dirty="0"/>
              <a:t> </a:t>
            </a:r>
          </a:p>
          <a:p>
            <a:r>
              <a:rPr lang="en-US" sz="3000" dirty="0">
                <a:solidFill>
                  <a:srgbClr val="D2EEA8"/>
                </a:solidFill>
              </a:rPr>
              <a:t>Changes: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Title – Bolded, Level 1 heading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Level 3, Flush Left, title case (still indented)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Level 4, Not italicized, title case (still indented)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Level 5, Bold, title case (still italicized and indented)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sz="3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14C7F18-936D-485C-98A2-26E58AC191E0}"/>
              </a:ext>
            </a:extLst>
          </p:cNvPr>
          <p:cNvSpPr/>
          <p:nvPr/>
        </p:nvSpPr>
        <p:spPr>
          <a:xfrm>
            <a:off x="3106068" y="1741714"/>
            <a:ext cx="1613978" cy="36171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48 - 49</a:t>
            </a:r>
          </a:p>
        </p:txBody>
      </p:sp>
    </p:spTree>
    <p:extLst>
      <p:ext uri="{BB962C8B-B14F-4D97-AF65-F5344CB8AC3E}">
        <p14:creationId xmlns:p14="http://schemas.microsoft.com/office/powerpoint/2010/main" val="392987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76299" y="1295400"/>
            <a:ext cx="10106025" cy="5086350"/>
          </a:xfrm>
          <a:prstGeom prst="roundRect">
            <a:avLst>
              <a:gd name="adj" fmla="val 5756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475" y="1661319"/>
            <a:ext cx="9658350" cy="4539456"/>
          </a:xfrm>
        </p:spPr>
        <p:txBody>
          <a:bodyPr>
            <a:normAutofit/>
          </a:bodyPr>
          <a:lstStyle/>
          <a:p>
            <a:r>
              <a:rPr lang="en-US" sz="2800" dirty="0"/>
              <a:t>APA Publication Manual, (7</a:t>
            </a:r>
            <a:r>
              <a:rPr lang="en-US" sz="2800" baseline="30000" dirty="0"/>
              <a:t>th</a:t>
            </a:r>
            <a:r>
              <a:rPr lang="en-US" sz="2800" dirty="0"/>
              <a:t> ed.) says, “each work used in a paper has two parts: an in-text citation and a corresponding reference list entry” (p.261). </a:t>
            </a:r>
          </a:p>
          <a:p>
            <a:endParaRPr lang="en-US" sz="200" dirty="0"/>
          </a:p>
          <a:p>
            <a:r>
              <a:rPr lang="en-US" sz="2800" dirty="0"/>
              <a:t>Citations credit the work of others.</a:t>
            </a:r>
          </a:p>
          <a:p>
            <a:endParaRPr lang="en-US" sz="200" dirty="0"/>
          </a:p>
          <a:p>
            <a:r>
              <a:rPr lang="en-US" sz="2800" dirty="0"/>
              <a:t>References provides your reader with the information necessary to find the sources you used.</a:t>
            </a:r>
          </a:p>
          <a:p>
            <a:endParaRPr lang="en-US" sz="200" dirty="0"/>
          </a:p>
          <a:p>
            <a:r>
              <a:rPr lang="en-US" sz="2800" dirty="0"/>
              <a:t>So, “cite what you use, use what you cite”.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1C87A9-1348-48CD-A126-1FE0B8808001}"/>
              </a:ext>
            </a:extLst>
          </p:cNvPr>
          <p:cNvSpPr txBox="1">
            <a:spLocks/>
          </p:cNvSpPr>
          <p:nvPr/>
        </p:nvSpPr>
        <p:spPr>
          <a:xfrm>
            <a:off x="1042987" y="104640"/>
            <a:ext cx="10106025" cy="91581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002060"/>
                </a:solidFill>
              </a:rPr>
              <a:t>Why use Citations and References?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8EECEA4-CA0C-4040-80E3-3D460B420554}"/>
              </a:ext>
            </a:extLst>
          </p:cNvPr>
          <p:cNvSpPr/>
          <p:nvPr/>
        </p:nvSpPr>
        <p:spPr>
          <a:xfrm>
            <a:off x="10525124" y="1169845"/>
            <a:ext cx="1247775" cy="49147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261</a:t>
            </a:r>
          </a:p>
        </p:txBody>
      </p:sp>
    </p:spTree>
    <p:extLst>
      <p:ext uri="{BB962C8B-B14F-4D97-AF65-F5344CB8AC3E}">
        <p14:creationId xmlns:p14="http://schemas.microsoft.com/office/powerpoint/2010/main" val="10287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96CCF8-2A17-4841-B5CA-4E118824FC31}"/>
              </a:ext>
            </a:extLst>
          </p:cNvPr>
          <p:cNvSpPr/>
          <p:nvPr/>
        </p:nvSpPr>
        <p:spPr>
          <a:xfrm>
            <a:off x="-8158" y="752475"/>
            <a:ext cx="662152" cy="4534450"/>
          </a:xfrm>
          <a:prstGeom prst="rect">
            <a:avLst/>
          </a:prstGeom>
          <a:solidFill>
            <a:srgbClr val="338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8B338-1E4B-4B82-8D34-75EE6E5BB2ED}"/>
              </a:ext>
            </a:extLst>
          </p:cNvPr>
          <p:cNvSpPr/>
          <p:nvPr/>
        </p:nvSpPr>
        <p:spPr>
          <a:xfrm>
            <a:off x="123014" y="941640"/>
            <a:ext cx="11661832" cy="5513494"/>
          </a:xfrm>
          <a:prstGeom prst="rect">
            <a:avLst/>
          </a:prstGeom>
          <a:solidFill>
            <a:srgbClr val="1E7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4" y="34994"/>
            <a:ext cx="10429875" cy="91581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In-Text Citations – Paraphrasing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A1ED9C-2010-41C5-9B1D-C78F74D004CA}"/>
              </a:ext>
            </a:extLst>
          </p:cNvPr>
          <p:cNvSpPr/>
          <p:nvPr/>
        </p:nvSpPr>
        <p:spPr>
          <a:xfrm>
            <a:off x="322918" y="6503739"/>
            <a:ext cx="114394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https://apastyle.apa.org/style-grammar-guidelines/citations/basic-principles/parenthetical-versus-narrative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651AD7-65AF-461C-AB7A-0BE615DE0B5E}"/>
              </a:ext>
            </a:extLst>
          </p:cNvPr>
          <p:cNvSpPr/>
          <p:nvPr/>
        </p:nvSpPr>
        <p:spPr>
          <a:xfrm>
            <a:off x="345390" y="941639"/>
            <a:ext cx="11661832" cy="5562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Narrative Style</a:t>
            </a:r>
          </a:p>
          <a:p>
            <a:pPr lvl="1">
              <a:lnSpc>
                <a:spcPct val="150000"/>
              </a:lnSpc>
            </a:pPr>
            <a:r>
              <a:rPr lang="en-US" sz="2400" dirty="0" err="1"/>
              <a:t>Kelcíkova</a:t>
            </a:r>
            <a:r>
              <a:rPr lang="en-US" sz="2400" dirty="0"/>
              <a:t> and </a:t>
            </a:r>
            <a:r>
              <a:rPr lang="en-US" sz="2400" dirty="0" err="1"/>
              <a:t>Straka</a:t>
            </a:r>
            <a:r>
              <a:rPr lang="en-US" sz="2400" dirty="0"/>
              <a:t> (2020) demonstrated that frequent hand hygiene educational opportunities result in an increase in hand hygiene compliance within the nursing student cohort. </a:t>
            </a:r>
          </a:p>
          <a:p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Parenthetical Style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A recent study demonstrated that monthly hand hygiene education resulted in an increase in hand hygiene compliance among 1st year nursing students (</a:t>
            </a:r>
            <a:r>
              <a:rPr lang="en-US" sz="2400" dirty="0" err="1"/>
              <a:t>Kelcíkova</a:t>
            </a:r>
            <a:r>
              <a:rPr lang="en-US" sz="2400" dirty="0"/>
              <a:t> &amp; </a:t>
            </a:r>
            <a:r>
              <a:rPr lang="en-US" sz="2400" dirty="0" err="1"/>
              <a:t>Straka</a:t>
            </a:r>
            <a:r>
              <a:rPr lang="en-US" sz="2400" dirty="0"/>
              <a:t>, 2020). </a:t>
            </a:r>
          </a:p>
          <a:p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Citing Part of a Source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Simulation engages students in multiple ways (Billings &amp; Halstead, 2016, Chapter 15).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FB26229-F849-4D4D-80F0-6770F3C77910}"/>
              </a:ext>
            </a:extLst>
          </p:cNvPr>
          <p:cNvSpPr/>
          <p:nvPr/>
        </p:nvSpPr>
        <p:spPr>
          <a:xfrm>
            <a:off x="9877426" y="874347"/>
            <a:ext cx="1739962" cy="49147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pp. 263-264</a:t>
            </a:r>
          </a:p>
        </p:txBody>
      </p:sp>
    </p:spTree>
    <p:extLst>
      <p:ext uri="{BB962C8B-B14F-4D97-AF65-F5344CB8AC3E}">
        <p14:creationId xmlns:p14="http://schemas.microsoft.com/office/powerpoint/2010/main" val="60190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48" y="138545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Paraphrasing and writing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29" y="1645612"/>
            <a:ext cx="10389626" cy="4685519"/>
          </a:xfrm>
        </p:spPr>
        <p:txBody>
          <a:bodyPr anchor="t" anchorCtr="0">
            <a:normAutofit/>
          </a:bodyPr>
          <a:lstStyle/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Long paraphrases - Use a formal citation with first appearance in a paragraph. No need to include another formal citation if paraphrasing until the attribution changes.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3"/>
              </a:rPr>
              <a:t>https://apastyle.apa.org/style-grammar-guidelines/citations/paraphrasing</a:t>
            </a:r>
            <a:r>
              <a:rPr lang="en-US" dirty="0"/>
              <a:t> </a:t>
            </a: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Singular “they”</a:t>
            </a:r>
          </a:p>
          <a:p>
            <a:pPr lvl="1"/>
            <a:r>
              <a:rPr lang="en-US" sz="1700" dirty="0">
                <a:hlinkClick r:id="rId4"/>
              </a:rPr>
              <a:t>https://apastyle.apa.org/style-grammar-guidelines/grammar/singular-they</a:t>
            </a:r>
            <a:endParaRPr lang="en-US" sz="1700" dirty="0"/>
          </a:p>
          <a:p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One space after a period!</a:t>
            </a:r>
          </a:p>
          <a:p>
            <a:pPr lvl="1"/>
            <a:r>
              <a:rPr lang="en-US" dirty="0">
                <a:hlinkClick r:id="rId5"/>
              </a:rPr>
              <a:t>https://apastyle.apa.org/style-grammar-guidelines/punctuation/space-after-period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sz="3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CEBC703-7CB4-4FC3-A5E4-4B9D78471CAB}"/>
              </a:ext>
            </a:extLst>
          </p:cNvPr>
          <p:cNvSpPr/>
          <p:nvPr/>
        </p:nvSpPr>
        <p:spPr>
          <a:xfrm>
            <a:off x="10245784" y="4545818"/>
            <a:ext cx="1793816" cy="423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pp. 120 - 121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9EC9BE9-EC8C-43F5-B7C0-2CBBE9657B59}"/>
              </a:ext>
            </a:extLst>
          </p:cNvPr>
          <p:cNvSpPr/>
          <p:nvPr/>
        </p:nvSpPr>
        <p:spPr>
          <a:xfrm>
            <a:off x="10465070" y="2242514"/>
            <a:ext cx="1302236" cy="423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270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7DDCFD8-8387-4E1D-91AC-BFF2A36A2B78}"/>
              </a:ext>
            </a:extLst>
          </p:cNvPr>
          <p:cNvSpPr/>
          <p:nvPr/>
        </p:nvSpPr>
        <p:spPr>
          <a:xfrm>
            <a:off x="10825055" y="5603366"/>
            <a:ext cx="1119204" cy="423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154</a:t>
            </a:r>
          </a:p>
        </p:txBody>
      </p:sp>
    </p:spTree>
    <p:extLst>
      <p:ext uri="{BB962C8B-B14F-4D97-AF65-F5344CB8AC3E}">
        <p14:creationId xmlns:p14="http://schemas.microsoft.com/office/powerpoint/2010/main" val="368408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209" y="261261"/>
            <a:ext cx="11568013" cy="101845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In-Text Citations – Number of Authors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546" y="1385365"/>
            <a:ext cx="10388883" cy="4014911"/>
          </a:xfrm>
        </p:spPr>
        <p:txBody>
          <a:bodyPr anchor="t" anchorCtr="0">
            <a:normAutofit lnSpcReduction="10000"/>
          </a:bodyPr>
          <a:lstStyle/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One author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</a:rPr>
              <a:t>All occurrences: </a:t>
            </a:r>
            <a:r>
              <a:rPr lang="en-US" sz="2600" dirty="0">
                <a:solidFill>
                  <a:schemeClr val="tx1"/>
                </a:solidFill>
              </a:rPr>
              <a:t>(Smith, 2019)</a:t>
            </a: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Two authors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All occurrences: </a:t>
            </a:r>
            <a:r>
              <a:rPr lang="en-US" sz="2800" dirty="0">
                <a:solidFill>
                  <a:schemeClr val="tx1"/>
                </a:solidFill>
              </a:rPr>
              <a:t>(Smith &amp; Jones, 2019)</a:t>
            </a:r>
          </a:p>
          <a:p>
            <a:r>
              <a:rPr lang="en-US" sz="3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Three or more authors: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</a:rPr>
              <a:t>First occurrence: </a:t>
            </a:r>
            <a:r>
              <a:rPr lang="en-US" sz="2600" dirty="0">
                <a:solidFill>
                  <a:schemeClr val="tx1"/>
                </a:solidFill>
              </a:rPr>
              <a:t>(Smith et al., 2019)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</a:rPr>
              <a:t>Subsequent occurrences: </a:t>
            </a:r>
            <a:r>
              <a:rPr lang="en-US" sz="2600" dirty="0">
                <a:solidFill>
                  <a:schemeClr val="tx1"/>
                </a:solidFill>
              </a:rPr>
              <a:t>(Smith et al., 2019) </a:t>
            </a:r>
          </a:p>
          <a:p>
            <a:pPr marL="0" indent="0">
              <a:buNone/>
            </a:pPr>
            <a:endParaRPr lang="en-US" sz="2500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08334B-72DD-46A8-85F3-E139805021F5}"/>
              </a:ext>
            </a:extLst>
          </p:cNvPr>
          <p:cNvSpPr/>
          <p:nvPr/>
        </p:nvSpPr>
        <p:spPr>
          <a:xfrm>
            <a:off x="631192" y="6342711"/>
            <a:ext cx="111160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https://apastyle.apa.org/style-grammar-guidelines/citations/basic-principles/author-date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C2911D-9841-4A50-89E5-56FD2E2F4E21}"/>
              </a:ext>
            </a:extLst>
          </p:cNvPr>
          <p:cNvSpPr txBox="1"/>
          <p:nvPr/>
        </p:nvSpPr>
        <p:spPr>
          <a:xfrm>
            <a:off x="631192" y="5298128"/>
            <a:ext cx="9503736" cy="954107"/>
          </a:xfrm>
          <a:prstGeom prst="rect">
            <a:avLst/>
          </a:prstGeom>
          <a:solidFill>
            <a:srgbClr val="1D77A6"/>
          </a:solidFill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Multiple works with same author and year </a:t>
            </a:r>
          </a:p>
          <a:p>
            <a:endParaRPr lang="en-US" sz="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sz="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600" dirty="0">
                <a:solidFill>
                  <a:srgbClr val="FFFFC5"/>
                </a:solidFill>
              </a:rPr>
              <a:t>(Smith et al., 2019a, 2019b)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59A3B77-07BC-4AE1-AC62-4377EA6E780C}"/>
              </a:ext>
            </a:extLst>
          </p:cNvPr>
          <p:cNvSpPr/>
          <p:nvPr/>
        </p:nvSpPr>
        <p:spPr>
          <a:xfrm>
            <a:off x="9389615" y="1336689"/>
            <a:ext cx="1247775" cy="49147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266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03902F2-6868-4462-BB69-B142E857458C}"/>
              </a:ext>
            </a:extLst>
          </p:cNvPr>
          <p:cNvSpPr/>
          <p:nvPr/>
        </p:nvSpPr>
        <p:spPr>
          <a:xfrm>
            <a:off x="8075921" y="5675418"/>
            <a:ext cx="1247775" cy="49147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p. 263</a:t>
            </a:r>
          </a:p>
        </p:txBody>
      </p:sp>
    </p:spTree>
    <p:extLst>
      <p:ext uri="{BB962C8B-B14F-4D97-AF65-F5344CB8AC3E}">
        <p14:creationId xmlns:p14="http://schemas.microsoft.com/office/powerpoint/2010/main" val="3244773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97749" y="1066800"/>
            <a:ext cx="11296650" cy="5553075"/>
          </a:xfrm>
          <a:prstGeom prst="roundRect">
            <a:avLst>
              <a:gd name="adj" fmla="val 5756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8749" y="1200149"/>
            <a:ext cx="10534649" cy="559188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Aft>
                <a:spcPts val="100"/>
              </a:spcAft>
              <a:buNone/>
            </a:pPr>
            <a:r>
              <a:rPr lang="en-US" sz="2800" dirty="0">
                <a:solidFill>
                  <a:srgbClr val="0070C0"/>
                </a:solidFill>
              </a:rPr>
              <a:t>Narrative </a:t>
            </a:r>
          </a:p>
          <a:p>
            <a:pPr marL="0" indent="0">
              <a:lnSpc>
                <a:spcPct val="120000"/>
              </a:lnSpc>
              <a:spcAft>
                <a:spcPts val="1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Smith and Jones (2020), “students often had difficulty with hand-washing compliance, especially during their first term" (p. 199). </a:t>
            </a:r>
          </a:p>
          <a:p>
            <a:pPr marL="0" indent="0">
              <a:lnSpc>
                <a:spcPct val="120000"/>
              </a:lnSpc>
              <a:spcAft>
                <a:spcPts val="100"/>
              </a:spcAft>
              <a:buNone/>
            </a:pPr>
            <a:r>
              <a:rPr lang="en-US" sz="2800" dirty="0">
                <a:solidFill>
                  <a:srgbClr val="0070C0"/>
                </a:solidFill>
              </a:rPr>
              <a:t>Parenthetical</a:t>
            </a:r>
            <a:br>
              <a:rPr lang="en-US" sz="2800" dirty="0"/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 hand hygiene educational opportunities resulted in an “increase in hand hygiene compliance within the nursing student cohort” (Smith &amp; Jones, 2020, p. 199). </a:t>
            </a:r>
          </a:p>
          <a:p>
            <a:pPr marL="0" indent="0">
              <a:lnSpc>
                <a:spcPct val="120000"/>
              </a:lnSpc>
              <a:spcAft>
                <a:spcPts val="100"/>
              </a:spcAft>
              <a:buNone/>
            </a:pPr>
            <a:r>
              <a:rPr lang="en-US" sz="2800" dirty="0">
                <a:solidFill>
                  <a:srgbClr val="0070C0"/>
                </a:solidFill>
              </a:rPr>
              <a:t>No page number</a:t>
            </a:r>
          </a:p>
          <a:p>
            <a:pPr marL="0" indent="0">
              <a:lnSpc>
                <a:spcPct val="120000"/>
              </a:lnSpc>
              <a:spcAft>
                <a:spcPts val="100"/>
              </a:spcAft>
              <a:buNone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Provide a paragraph number, heading/section name, or both.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  <a:hlinkClick r:id="rId2"/>
              </a:rPr>
              <a:t>https://apastyle.apa.org/style-grammar-guidelines/citations/quotations/no-page-numbers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17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7526A7C-84B4-40EF-AC84-CF5CA2098B67}"/>
              </a:ext>
            </a:extLst>
          </p:cNvPr>
          <p:cNvSpPr txBox="1">
            <a:spLocks/>
          </p:cNvSpPr>
          <p:nvPr/>
        </p:nvSpPr>
        <p:spPr>
          <a:xfrm>
            <a:off x="684212" y="65969"/>
            <a:ext cx="11737910" cy="91581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002060"/>
                </a:solidFill>
              </a:rPr>
              <a:t>In-Text Citations – Direct Quotations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9A815ED-7DC4-48B6-BB77-2D01A7DCA285}"/>
              </a:ext>
            </a:extLst>
          </p:cNvPr>
          <p:cNvSpPr/>
          <p:nvPr/>
        </p:nvSpPr>
        <p:spPr>
          <a:xfrm>
            <a:off x="9863937" y="1200149"/>
            <a:ext cx="1739962" cy="49147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pp. 270-274</a:t>
            </a:r>
          </a:p>
        </p:txBody>
      </p:sp>
    </p:spTree>
    <p:extLst>
      <p:ext uri="{BB962C8B-B14F-4D97-AF65-F5344CB8AC3E}">
        <p14:creationId xmlns:p14="http://schemas.microsoft.com/office/powerpoint/2010/main" val="149270209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55918AC00D2C4D9805894ECD694D99" ma:contentTypeVersion="15" ma:contentTypeDescription="Create a new document." ma:contentTypeScope="" ma:versionID="e3942e88420495a21522356accc04109">
  <xsd:schema xmlns:xsd="http://www.w3.org/2001/XMLSchema" xmlns:xs="http://www.w3.org/2001/XMLSchema" xmlns:p="http://schemas.microsoft.com/office/2006/metadata/properties" xmlns:ns1="http://schemas.microsoft.com/sharepoint/v3" xmlns:ns3="5334a35e-a0ad-470e-9e77-efa9b92f2efe" xmlns:ns4="99e538af-54df-483b-baca-4b906b72927e" targetNamespace="http://schemas.microsoft.com/office/2006/metadata/properties" ma:root="true" ma:fieldsID="216077ebdc869a50d1f085474601545e" ns1:_="" ns3:_="" ns4:_="">
    <xsd:import namespace="http://schemas.microsoft.com/sharepoint/v3"/>
    <xsd:import namespace="5334a35e-a0ad-470e-9e77-efa9b92f2efe"/>
    <xsd:import namespace="99e538af-54df-483b-baca-4b906b7292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4a35e-a0ad-470e-9e77-efa9b92f2e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538af-54df-483b-baca-4b906b72927e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5B94F7-54DF-4CCF-8ABC-57375C981E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334a35e-a0ad-470e-9e77-efa9b92f2efe"/>
    <ds:schemaRef ds:uri="99e538af-54df-483b-baca-4b906b7292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BDEBE4-D995-4953-A0F2-AEAE4383253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01A4873A-F13A-4054-A910-78977DCD46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1689</TotalTime>
  <Words>2237</Words>
  <Application>Microsoft Office PowerPoint</Application>
  <PresentationFormat>Widescreen</PresentationFormat>
  <Paragraphs>217</Paragraphs>
  <Slides>28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Calibri</vt:lpstr>
      <vt:lpstr>Century Gothic</vt:lpstr>
      <vt:lpstr>Times New Roman</vt:lpstr>
      <vt:lpstr>Wingdings</vt:lpstr>
      <vt:lpstr>Wingdings 3</vt:lpstr>
      <vt:lpstr>Slice</vt:lpstr>
      <vt:lpstr>PowerPoint Presentation</vt:lpstr>
      <vt:lpstr>Resources</vt:lpstr>
      <vt:lpstr>Title Page</vt:lpstr>
      <vt:lpstr>Headings</vt:lpstr>
      <vt:lpstr>PowerPoint Presentation</vt:lpstr>
      <vt:lpstr>In-Text Citations – Paraphrasing</vt:lpstr>
      <vt:lpstr>Paraphrasing and writing</vt:lpstr>
      <vt:lpstr>In-Text Citations – Number of Authors</vt:lpstr>
      <vt:lpstr>PowerPoint Presentation</vt:lpstr>
      <vt:lpstr>In-Text Citations – Corporate authors</vt:lpstr>
      <vt:lpstr>Capitalization &amp; Italics</vt:lpstr>
      <vt:lpstr>Reference – Journal Article</vt:lpstr>
      <vt:lpstr>DOIs</vt:lpstr>
      <vt:lpstr>Reference – Article with doi</vt:lpstr>
      <vt:lpstr>Reference – Journal Article without doi from academic database or print</vt:lpstr>
      <vt:lpstr>Reference – Journal Article with Article number</vt:lpstr>
      <vt:lpstr>Reference – Journal Article with Article number</vt:lpstr>
      <vt:lpstr>Reference – Journal Article ePub ahead of Print</vt:lpstr>
      <vt:lpstr>Reference – Journal Article with more than 20 authors</vt:lpstr>
      <vt:lpstr>Reference – Basic Webpage</vt:lpstr>
      <vt:lpstr>Reference - Webpage</vt:lpstr>
      <vt:lpstr>Reference List – Webpage (Group author same aS site) </vt:lpstr>
      <vt:lpstr>Reference – Government Report</vt:lpstr>
      <vt:lpstr>Reference –Book/eBook with DOI</vt:lpstr>
      <vt:lpstr>Reference –print Book or Ebook without doi from academic database</vt:lpstr>
      <vt:lpstr>Reference – Chapter from an Edited Book/eBook with DOI</vt:lpstr>
      <vt:lpstr>Reference – Chapter from an Edited print Book/ Ebook OR academic database without doi </vt:lpstr>
      <vt:lpstr>Other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Todd</dc:creator>
  <cp:lastModifiedBy>Rajanee Tiwari</cp:lastModifiedBy>
  <cp:revision>20</cp:revision>
  <cp:lastPrinted>2019-12-02T20:08:48Z</cp:lastPrinted>
  <dcterms:created xsi:type="dcterms:W3CDTF">2019-11-25T17:39:34Z</dcterms:created>
  <dcterms:modified xsi:type="dcterms:W3CDTF">2020-10-21T16:08:47Z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0x010100EF55918AC00D2C4D9805894ECD694D99</vt:lpwstr>
  </property>
</Properties>
</file>