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8" r:id="rId2"/>
    <p:sldId id="349" r:id="rId3"/>
    <p:sldId id="362" r:id="rId4"/>
    <p:sldId id="363" r:id="rId5"/>
    <p:sldId id="364" r:id="rId6"/>
    <p:sldId id="370" r:id="rId7"/>
    <p:sldId id="375" r:id="rId8"/>
    <p:sldId id="365" r:id="rId9"/>
    <p:sldId id="371" r:id="rId10"/>
    <p:sldId id="374" r:id="rId11"/>
    <p:sldId id="366" r:id="rId12"/>
    <p:sldId id="353" r:id="rId13"/>
    <p:sldId id="367" r:id="rId14"/>
    <p:sldId id="376" r:id="rId15"/>
    <p:sldId id="377" r:id="rId16"/>
    <p:sldId id="378" r:id="rId17"/>
    <p:sldId id="368" r:id="rId18"/>
    <p:sldId id="379" r:id="rId19"/>
    <p:sldId id="383" r:id="rId20"/>
    <p:sldId id="384" r:id="rId21"/>
    <p:sldId id="385" r:id="rId22"/>
    <p:sldId id="357" r:id="rId23"/>
    <p:sldId id="389" r:id="rId24"/>
    <p:sldId id="369" r:id="rId25"/>
    <p:sldId id="358" r:id="rId26"/>
    <p:sldId id="359" r:id="rId27"/>
    <p:sldId id="3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20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Feedback and Coaching, Disciplining, and Terminating Staff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manager is not always the coach in the relationship.</a:t>
            </a:r>
          </a:p>
          <a:p>
            <a:r>
              <a:rPr lang="en-US"/>
              <a:t>Coaches may be a peer expert or a nurse off the unit.</a:t>
            </a:r>
          </a:p>
        </p:txBody>
      </p:sp>
    </p:spTree>
    <p:extLst>
      <p:ext uri="{BB962C8B-B14F-4D97-AF65-F5344CB8AC3E}">
        <p14:creationId xmlns:p14="http://schemas.microsoft.com/office/powerpoint/2010/main" val="35892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Contrast the differences between coaching and feedback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38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versus Coaching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5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Coaching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Focuses on behavior that has occurred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Future forward; creates a trajectory for future performance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Assesses performance against a performance standard and alerts the staff member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Improves and/or develops performance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Constructive with consequences 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include remediation through skill development and always includes behavior modification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 with rewards 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include career advancement or development—for example, through further education and continuing education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Explain how to address performance issues with confrontation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3814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Confronting Behavior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Confrontation is a more serious level of interaction.</a:t>
            </a:r>
          </a:p>
          <a:p>
            <a:pPr lvl="1"/>
            <a:r>
              <a:rPr lang="en-US"/>
              <a:t>Should put the employee on high alert</a:t>
            </a:r>
          </a:p>
          <a:p>
            <a:pPr lvl="1"/>
            <a:r>
              <a:rPr lang="en-US"/>
              <a:t>Manager must carefully document the process.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73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Confronting Behavior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Steps in Confrontation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Prepare before the meeting.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In a neutral voice, objectively describe the behavior without attacking the person.</a:t>
            </a:r>
          </a:p>
          <a:p>
            <a:pPr marL="1138238" lvl="2" indent="-280988"/>
            <a:r>
              <a:rPr lang="en-US"/>
              <a:t>Tie the behavior to the consequences for the patients, organization, or employee.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Solicit and openly listen with empathy to the employee’s reasons for the behavior.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73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Confronting Behavior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Steps in Confrontation</a:t>
            </a:r>
          </a:p>
          <a:p>
            <a:pPr marL="800100" lvl="1" indent="-342900">
              <a:buFont typeface="+mj-lt"/>
              <a:buAutoNum type="arabicPeriod" startAt="4"/>
            </a:pPr>
            <a:r>
              <a:rPr lang="en-US"/>
              <a:t>Explain why the behavior cannot continue, and ask for suggestions in solving the problem.</a:t>
            </a:r>
          </a:p>
          <a:p>
            <a:pPr marL="1138238" lvl="2" indent="-280988"/>
            <a:r>
              <a:rPr lang="en-US"/>
              <a:t>If none are offered, suggest solutions. Agree on steps each will take to solve the problem. </a:t>
            </a:r>
          </a:p>
          <a:p>
            <a:pPr marL="800100" lvl="1" indent="-342900">
              <a:buFont typeface="+mj-lt"/>
              <a:buAutoNum type="arabicPeriod" startAt="4"/>
            </a:pPr>
            <a:r>
              <a:rPr lang="en-US"/>
              <a:t>Place an anecdotal note in the file, noting the issue and employee response, and set and record a specific follow-up date.</a:t>
            </a:r>
          </a:p>
          <a:p>
            <a:pPr marL="1138238" lvl="2" indent="-280988"/>
            <a:r>
              <a:rPr lang="en-US"/>
              <a:t>Ask the employee to reflect back on the conversation and make sure you are both on the same track.</a:t>
            </a:r>
          </a:p>
        </p:txBody>
      </p:sp>
    </p:spTree>
    <p:extLst>
      <p:ext uri="{BB962C8B-B14F-4D97-AF65-F5344CB8AC3E}">
        <p14:creationId xmlns:p14="http://schemas.microsoft.com/office/powerpoint/2010/main" val="1573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Apply the guidelines for progressive discipline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178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Discipline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 of life in management</a:t>
            </a:r>
          </a:p>
          <a:p>
            <a:r>
              <a:rPr lang="en-US"/>
              <a:t>Calls the employee’s attention to behavior that is not appropriate and must be corrected</a:t>
            </a:r>
          </a:p>
          <a:p>
            <a:r>
              <a:rPr lang="en-US"/>
              <a:t>Advises how to correct the behavior</a:t>
            </a:r>
          </a:p>
          <a:p>
            <a:r>
              <a:rPr lang="en-US"/>
              <a:t>The process of discipline is progressive and highly dictated by organizational policies and procedures.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543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Discipline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Discipline is not punishment.</a:t>
            </a:r>
          </a:p>
          <a:p>
            <a:pPr lvl="1"/>
            <a:r>
              <a:rPr lang="en-US"/>
              <a:t>It is a consequence of employee behavior.</a:t>
            </a:r>
          </a:p>
          <a:p>
            <a:pPr lvl="1"/>
            <a:r>
              <a:rPr lang="en-US"/>
              <a:t>It is a warning.</a:t>
            </a:r>
          </a:p>
          <a:p>
            <a:pPr lvl="1"/>
            <a:r>
              <a:rPr lang="en-US"/>
              <a:t>It is not designed to embarrass.</a:t>
            </a:r>
          </a:p>
          <a:p>
            <a:r>
              <a:rPr lang="en-US"/>
              <a:t>Discipline is not personal.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543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Define feedback and the keys to successful feedback.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Describe the essentials for effective coaching.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Contrast the differences between coaching and feedback.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Explain how to address performance issues with confrontation.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Apply the guidelines for progressive discipline.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Identify the essential components of an equitable termination.</a:t>
            </a:r>
          </a:p>
        </p:txBody>
      </p:sp>
    </p:spTree>
    <p:extLst>
      <p:ext uri="{BB962C8B-B14F-4D97-AF65-F5344CB8AC3E}">
        <p14:creationId xmlns:p14="http://schemas.microsoft.com/office/powerpoint/2010/main" val="11114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Discipline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Guidelines for Effective Discipline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Carefully and thoroughly obtain the facts.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Check in with your supervisor or human resources, as your work culture requires.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Never act while angry.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Be consistent in the application of discipline across all staff.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Discipline in private.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543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Discipline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Guidelines for Effective Discipline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Get the other side of the story, but set a limit and avoid excuses. 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Create an action plan for remediation. 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Ask the employee to reflect on past behavior and describe a personal view of the interview and what must change. 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Document the interview and place it in the employee file. </a:t>
            </a:r>
          </a:p>
          <a:p>
            <a:pPr marL="800100" lvl="1" indent="-342900">
              <a:buFont typeface="+mj-lt"/>
              <a:buAutoNum type="arabicPeriod" startAt="6"/>
            </a:pPr>
            <a:r>
              <a:rPr lang="en-US"/>
              <a:t>Circle back with your supervisor or human resources.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543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Discipline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Progressive Discipline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Formal process of communicating increasingly severe warnings for repeated violations</a:t>
            </a:r>
          </a:p>
          <a:p>
            <a:pPr lvl="1"/>
            <a:r>
              <a:rPr lang="en-US"/>
              <a:t>Moves in a stepwise fashion unless the infraction is egregious, life threatening, or deadly</a:t>
            </a:r>
          </a:p>
          <a:p>
            <a:pPr lvl="1"/>
            <a:r>
              <a:rPr lang="en-US"/>
              <a:t>May begin and end with a precursor: an oral warning</a:t>
            </a:r>
          </a:p>
          <a:p>
            <a:pPr lvl="1"/>
            <a:r>
              <a:rPr lang="en-US"/>
              <a:t>The formal steps in the progressive discipline process are verbal warning and written warning.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75484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Discipline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Verbal warning</a:t>
            </a:r>
          </a:p>
          <a:p>
            <a:pPr lvl="1"/>
            <a:r>
              <a:rPr lang="en-US"/>
              <a:t>Given for unacceptable behavior that is repeated or serious behavior that occurs one time</a:t>
            </a:r>
          </a:p>
          <a:p>
            <a:r>
              <a:rPr lang="en-US"/>
              <a:t>In some cases, the progressive discipline system is bypassed.</a:t>
            </a:r>
          </a:p>
          <a:p>
            <a:pPr lvl="1"/>
            <a:r>
              <a:rPr lang="en-US"/>
              <a:t>Swift action may be required to protect patient safety or the workplace environment. </a:t>
            </a:r>
          </a:p>
          <a:p>
            <a:pPr lvl="1"/>
            <a:r>
              <a:rPr lang="en-US"/>
              <a:t>Seriousness of the behavior may be grounds for immediate termination or suspension.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4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Six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Identify the essential components of an equitable termination.</a:t>
            </a:r>
          </a:p>
        </p:txBody>
      </p:sp>
    </p:spTree>
    <p:extLst>
      <p:ext uri="{BB962C8B-B14F-4D97-AF65-F5344CB8AC3E}">
        <p14:creationId xmlns:p14="http://schemas.microsoft.com/office/powerpoint/2010/main" val="26026239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Termination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process that ends employment</a:t>
            </a:r>
          </a:p>
          <a:p>
            <a:r>
              <a:rPr lang="en-US"/>
              <a:t>A serious and difficult management responsibility with emotional, legal and financial consequences </a:t>
            </a:r>
          </a:p>
          <a:p>
            <a:r>
              <a:rPr lang="en-US"/>
              <a:t>Termination without due process, with poor documentation, or outside of hospital policy can be fuel for an employee grievance or lawsuit.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0859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Preparation before terminating an employee is essential.</a:t>
            </a:r>
          </a:p>
          <a:p>
            <a:pPr lvl="1"/>
            <a:r>
              <a:rPr lang="en-US"/>
              <a:t>Review the employee file. Do you have a track record of documented conversations with the employee about the specific issues that are leading to termination?</a:t>
            </a:r>
          </a:p>
          <a:p>
            <a:pPr lvl="1"/>
            <a:r>
              <a:rPr lang="en-US"/>
              <a:t>Do you give employees on the unit feedback on a regular basis?</a:t>
            </a:r>
          </a:p>
          <a:p>
            <a:pPr lvl="1"/>
            <a:r>
              <a:rPr lang="en-US"/>
              <a:t>Are you being consistent in the application of performance standards against all employees in your span of control?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43878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Preparation before terminating an employee is essential.</a:t>
            </a:r>
          </a:p>
          <a:p>
            <a:pPr lvl="1"/>
            <a:r>
              <a:rPr lang="en-US"/>
              <a:t>Did you offer remediation or coaching to address the performance issues? </a:t>
            </a:r>
          </a:p>
          <a:p>
            <a:pPr lvl="1"/>
            <a:r>
              <a:rPr lang="en-US"/>
              <a:t>How might the employee challenge the termination? Prepare for the challenge. </a:t>
            </a:r>
          </a:p>
          <a:p>
            <a:pPr lvl="1"/>
            <a:r>
              <a:rPr lang="en-US"/>
              <a:t>Is your supervisor aware of and behind your decision to terminate? Is human resources aware of and behind your decision to terminate?</a:t>
            </a:r>
          </a:p>
        </p:txBody>
      </p:sp>
    </p:spTree>
    <p:extLst>
      <p:ext uri="{BB962C8B-B14F-4D97-AF65-F5344CB8AC3E}">
        <p14:creationId xmlns:p14="http://schemas.microsoft.com/office/powerpoint/2010/main" val="243878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discipline</a:t>
            </a:r>
          </a:p>
          <a:p>
            <a:r>
              <a:rPr lang="en-US"/>
              <a:t>feedback</a:t>
            </a:r>
          </a:p>
          <a:p>
            <a:r>
              <a:rPr lang="en-US"/>
              <a:t>coaching</a:t>
            </a:r>
          </a:p>
          <a:p>
            <a:r>
              <a:rPr lang="en-US"/>
              <a:t>confrontation</a:t>
            </a:r>
          </a:p>
          <a:p>
            <a:r>
              <a:rPr lang="en-US"/>
              <a:t>progressive discipline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termination</a:t>
            </a:r>
          </a:p>
          <a:p>
            <a:r>
              <a:rPr lang="en-US"/>
              <a:t>verbal warning</a:t>
            </a:r>
          </a:p>
          <a:p>
            <a:r>
              <a:rPr lang="en-US"/>
              <a:t>written warning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Define feedback and the keys to successful feedback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Feedback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Day-to-day process </a:t>
            </a:r>
            <a:r>
              <a:rPr lang="en-US"/>
              <a:t>of helping employees evaluate and improve their performance</a:t>
            </a:r>
          </a:p>
          <a:p>
            <a:r>
              <a:rPr lang="en-US"/>
              <a:t>Both positive and constructive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r>
              <a:rPr lang="en-US"/>
              <a:t>Can address minor and major issues in 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892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Keys to Successful Feedback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Timely and Ongoing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Goal-referenced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Constructive and Positive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Tangible and Transparent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Respectful, Encourages Reflection</a:t>
            </a:r>
          </a:p>
        </p:txBody>
      </p:sp>
    </p:spTree>
    <p:extLst>
      <p:ext uri="{BB962C8B-B14F-4D97-AF65-F5344CB8AC3E}">
        <p14:creationId xmlns:p14="http://schemas.microsoft.com/office/powerpoint/2010/main" val="35892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Describe the essentials for effective coaching</a:t>
            </a:r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236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collaborative relationship between a coach and a willing individual</a:t>
            </a:r>
          </a:p>
          <a:p>
            <a:r>
              <a:rPr lang="en-US"/>
              <a:t>An interactive, interpersonal process</a:t>
            </a:r>
          </a:p>
          <a:p>
            <a:r>
              <a:rPr lang="en-US"/>
              <a:t>For coaching to be effective, the nurse must be:</a:t>
            </a:r>
          </a:p>
          <a:p>
            <a:pPr lvl="1"/>
            <a:r>
              <a:rPr lang="en-US"/>
              <a:t>Ready</a:t>
            </a:r>
          </a:p>
          <a:p>
            <a:pPr lvl="2"/>
            <a:r>
              <a:rPr lang="en-US"/>
              <a:t>Psychologically able to accept coaching</a:t>
            </a:r>
          </a:p>
          <a:p>
            <a:pPr lvl="1"/>
            <a:r>
              <a:rPr lang="en-US"/>
              <a:t>Willing</a:t>
            </a:r>
          </a:p>
          <a:p>
            <a:pPr lvl="2"/>
            <a:r>
              <a:rPr lang="en-US"/>
              <a:t>Open to the process</a:t>
            </a:r>
          </a:p>
          <a:p>
            <a:pPr lvl="2"/>
            <a:r>
              <a:rPr lang="en-US"/>
              <a:t>Interested in changing</a:t>
            </a:r>
          </a:p>
          <a:p>
            <a:pPr lvl="2"/>
            <a:r>
              <a:rPr lang="en-US"/>
              <a:t>Motivated to improve performance </a:t>
            </a:r>
          </a:p>
          <a:p>
            <a:pPr lvl="1"/>
            <a:r>
              <a:rPr lang="en-US"/>
              <a:t>Able</a:t>
            </a:r>
          </a:p>
          <a:p>
            <a:pPr lvl="2"/>
            <a:r>
              <a:rPr lang="en-US"/>
              <a:t>Capable of changing performance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892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2537</TotalTime>
  <Words>1010</Words>
  <Application>Microsoft Office PowerPoint</Application>
  <PresentationFormat>On-screen Show (4:3)</PresentationFormat>
  <Paragraphs>148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Learning Outcome One</vt:lpstr>
      <vt:lpstr>Feedback</vt:lpstr>
      <vt:lpstr>Feedback</vt:lpstr>
      <vt:lpstr>Learning Outcome Two</vt:lpstr>
      <vt:lpstr>Coaching</vt:lpstr>
      <vt:lpstr>Coaching</vt:lpstr>
      <vt:lpstr>Learning Outcome Three</vt:lpstr>
      <vt:lpstr>Feedback versus Coaching</vt:lpstr>
      <vt:lpstr>Learning Outcome Four</vt:lpstr>
      <vt:lpstr>Confronting Behavior </vt:lpstr>
      <vt:lpstr>Confronting Behavior </vt:lpstr>
      <vt:lpstr>Confronting Behavior </vt:lpstr>
      <vt:lpstr>Learning Outcome Five</vt:lpstr>
      <vt:lpstr>Discipline</vt:lpstr>
      <vt:lpstr>Discipline</vt:lpstr>
      <vt:lpstr>Discipline</vt:lpstr>
      <vt:lpstr>Discipline</vt:lpstr>
      <vt:lpstr>Discipline</vt:lpstr>
      <vt:lpstr>Discipline</vt:lpstr>
      <vt:lpstr>Learning Outcome Six</vt:lpstr>
      <vt:lpstr>Termination</vt:lpstr>
      <vt:lpstr>Termination</vt:lpstr>
      <vt:lpstr>Termination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210</cp:revision>
  <dcterms:created xsi:type="dcterms:W3CDTF">2017-07-13T07:15:56Z</dcterms:created>
  <dcterms:modified xsi:type="dcterms:W3CDTF">2017-08-02T01:28:14Z</dcterms:modified>
  <cp:category/>
</cp:coreProperties>
</file>