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48" r:id="rId2"/>
    <p:sldId id="349" r:id="rId3"/>
    <p:sldId id="389" r:id="rId4"/>
    <p:sldId id="379" r:id="rId5"/>
    <p:sldId id="380" r:id="rId6"/>
    <p:sldId id="381" r:id="rId7"/>
    <p:sldId id="351" r:id="rId8"/>
    <p:sldId id="399" r:id="rId9"/>
    <p:sldId id="400" r:id="rId10"/>
    <p:sldId id="401" r:id="rId11"/>
    <p:sldId id="352" r:id="rId12"/>
    <p:sldId id="353" r:id="rId13"/>
    <p:sldId id="354" r:id="rId14"/>
    <p:sldId id="392" r:id="rId15"/>
    <p:sldId id="355" r:id="rId16"/>
    <p:sldId id="356" r:id="rId17"/>
    <p:sldId id="357" r:id="rId18"/>
    <p:sldId id="358" r:id="rId19"/>
    <p:sldId id="359" r:id="rId20"/>
    <p:sldId id="393" r:id="rId21"/>
    <p:sldId id="402" r:id="rId22"/>
    <p:sldId id="403" r:id="rId23"/>
    <p:sldId id="404" r:id="rId24"/>
    <p:sldId id="391" r:id="rId25"/>
    <p:sldId id="386" r:id="rId26"/>
    <p:sldId id="362" r:id="rId27"/>
    <p:sldId id="408" r:id="rId28"/>
    <p:sldId id="364" r:id="rId29"/>
    <p:sldId id="366" r:id="rId30"/>
    <p:sldId id="409" r:id="rId31"/>
    <p:sldId id="405" r:id="rId32"/>
    <p:sldId id="406" r:id="rId33"/>
    <p:sldId id="407" r:id="rId34"/>
    <p:sldId id="410" r:id="rId35"/>
    <p:sldId id="390" r:id="rId36"/>
    <p:sldId id="369" r:id="rId37"/>
    <p:sldId id="411" r:id="rId38"/>
    <p:sldId id="370" r:id="rId39"/>
    <p:sldId id="371" r:id="rId40"/>
    <p:sldId id="372" r:id="rId41"/>
    <p:sldId id="373" r:id="rId42"/>
    <p:sldId id="37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5122" autoAdjust="0"/>
  </p:normalViewPr>
  <p:slideViewPr>
    <p:cSldViewPr>
      <p:cViewPr varScale="1">
        <p:scale>
          <a:sx n="88" d="100"/>
          <a:sy n="88" d="100"/>
        </p:scale>
        <p:origin x="1080" y="78"/>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8/1/2017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8/1/2017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18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7"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00" y="6477000"/>
            <a:ext cx="918000" cy="279915"/>
          </a:xfrm>
          <a:prstGeom prst="rect">
            <a:avLst/>
          </a:prstGeom>
        </p:spPr>
      </p:pic>
      <p:pic>
        <p:nvPicPr>
          <p:cNvPr id="14" name="Picture 13" descr="1d026244feaf06692eabcfef98.jpg"/>
          <p:cNvPicPr>
            <a:picLocks noChangeAspect="1"/>
          </p:cNvPicPr>
          <p:nvPr userDrawn="1"/>
        </p:nvPicPr>
        <p:blipFill>
          <a:blip r:embed="rId3"/>
          <a:stretch>
            <a:fillRect/>
          </a:stretch>
        </p:blipFill>
        <p:spPr>
          <a:xfrm>
            <a:off x="533400" y="1600200"/>
            <a:ext cx="3571875" cy="4572000"/>
          </a:xfrm>
          <a:prstGeom prst="rect">
            <a:avLst/>
          </a:prstGeom>
          <a:ln>
            <a:solidFill>
              <a:srgbClr val="3C1581"/>
            </a:solidFill>
          </a:ln>
        </p:spPr>
      </p:pic>
      <p:sp>
        <p:nvSpPr>
          <p:cNvPr id="12" name="TextBox 11"/>
          <p:cNvSpPr txBox="1"/>
          <p:nvPr userDrawn="1"/>
        </p:nvSpPr>
        <p:spPr>
          <a:xfrm>
            <a:off x="1981200" y="6457890"/>
            <a:ext cx="716280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000" b="0" dirty="0" smtClean="0">
                <a:ea typeface="Verdana" panose="020B0604030504040204" pitchFamily="34" charset="0"/>
                <a:cs typeface="Verdana" panose="020B0604030504040204" pitchFamily="34" charset="0"/>
              </a:rPr>
              <a:t>Copyright © 2018,</a:t>
            </a:r>
            <a:r>
              <a:rPr lang="en-US" altLang="en-US" sz="1000" b="0" baseline="0" dirty="0" smtClean="0">
                <a:ea typeface="Verdana" panose="020B0604030504040204" pitchFamily="34" charset="0"/>
                <a:cs typeface="Verdana" panose="020B0604030504040204" pitchFamily="34" charset="0"/>
              </a:rPr>
              <a:t> 2013, 2009 </a:t>
            </a:r>
            <a:r>
              <a:rPr lang="en-US" altLang="en-US" sz="1000" b="0" dirty="0" smtClean="0">
                <a:ea typeface="Verdana" panose="020B0604030504040204" pitchFamily="34" charset="0"/>
                <a:cs typeface="Verdana" panose="020B0604030504040204" pitchFamily="34" charset="0"/>
              </a:rPr>
              <a:t>Pearson Education, Inc.</a:t>
            </a:r>
            <a:r>
              <a:rPr lang="en-US" altLang="en-US" sz="1000" b="0" baseline="0" dirty="0" smtClean="0">
                <a:ea typeface="Verdana" panose="020B0604030504040204" pitchFamily="34" charset="0"/>
                <a:cs typeface="Verdana" panose="020B0604030504040204" pitchFamily="34" charset="0"/>
              </a:rPr>
              <a:t> </a:t>
            </a:r>
            <a:r>
              <a:rPr lang="en-US" altLang="en-US" sz="1000" b="0" dirty="0" smtClean="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007FA3"/>
              </a:buClr>
              <a:buSzPct val="100000"/>
              <a:buFont typeface="+mj-lt"/>
              <a:buAutoNum type="arabicPeriod"/>
              <a:defRPr/>
            </a:lvl1pPr>
            <a:lvl2pPr marL="800100" indent="-342900">
              <a:buClr>
                <a:srgbClr val="007FA3"/>
              </a:buClr>
              <a:buFont typeface="+mj-lt"/>
              <a:buAutoNum type="arabicPeriod"/>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Tree>
    <p:extLst>
      <p:ext uri="{BB962C8B-B14F-4D97-AF65-F5344CB8AC3E}">
        <p14:creationId xmlns:p14="http://schemas.microsoft.com/office/powerpoint/2010/main" val="16858234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3061228"/>
          </a:xfrm>
        </p:spPr>
        <p:txBody>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3429000"/>
            <a:ext cx="8229600" cy="2697163"/>
          </a:xfrm>
        </p:spPr>
        <p:txBody>
          <a:bodyPr/>
          <a:lstStyle>
            <a:lvl1pPr marL="0" indent="0" algn="ctr">
              <a:buClr>
                <a:srgbClr val="007FA3"/>
              </a:buClr>
              <a:buSzPct val="100000"/>
              <a:buNone/>
              <a:defRPr sz="280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Tree>
    <p:extLst>
      <p:ext uri="{BB962C8B-B14F-4D97-AF65-F5344CB8AC3E}">
        <p14:creationId xmlns:p14="http://schemas.microsoft.com/office/powerpoint/2010/main" val="329937114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19456"/>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2" name="TextBox 11"/>
          <p:cNvSpPr txBox="1"/>
          <p:nvPr userDrawn="1"/>
        </p:nvSpPr>
        <p:spPr>
          <a:xfrm>
            <a:off x="1981200" y="6457890"/>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0" dirty="0" smtClean="0">
                <a:ea typeface="Verdana" panose="020B0604030504040204" pitchFamily="34" charset="0"/>
                <a:cs typeface="Verdana" panose="020B0604030504040204" pitchFamily="34" charset="0"/>
              </a:rPr>
              <a:t>Copyright © 2017,</a:t>
            </a:r>
            <a:r>
              <a:rPr lang="en-US" altLang="en-US" sz="700" b="0" baseline="0" dirty="0" smtClean="0">
                <a:ea typeface="Verdana" panose="020B0604030504040204" pitchFamily="34" charset="0"/>
                <a:cs typeface="Verdana" panose="020B0604030504040204" pitchFamily="34" charset="0"/>
              </a:rPr>
              <a:t> </a:t>
            </a:r>
            <a:r>
              <a:rPr lang="en-US" altLang="en-US" sz="700" b="0" dirty="0" smtClean="0">
                <a:ea typeface="Verdana" panose="020B0604030504040204" pitchFamily="34" charset="0"/>
                <a:cs typeface="Verdana" panose="020B0604030504040204" pitchFamily="34" charset="0"/>
              </a:rPr>
              <a:t>Pearson Education, Inc.</a:t>
            </a:r>
            <a:r>
              <a:rPr lang="en-US" altLang="en-US" sz="700" b="0" baseline="0" dirty="0" smtClean="0">
                <a:ea typeface="Verdana" panose="020B0604030504040204" pitchFamily="34" charset="0"/>
                <a:cs typeface="Verdana" panose="020B0604030504040204" pitchFamily="34" charset="0"/>
              </a:rPr>
              <a:t> </a:t>
            </a:r>
            <a:r>
              <a:rPr lang="en-US" altLang="en-US" sz="700" b="0" dirty="0" smtClean="0">
                <a:ea typeface="Verdana" panose="020B0604030504040204" pitchFamily="34" charset="0"/>
                <a:cs typeface="Verdana" panose="020B0604030504040204" pitchFamily="34" charset="0"/>
              </a:rPr>
              <a:t>All Rights Reserved</a:t>
            </a:r>
          </a:p>
        </p:txBody>
      </p:sp>
      <p:pic>
        <p:nvPicPr>
          <p:cNvPr id="6" name="Picture 5"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00" y="6477000"/>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5419344"/>
            <a:ext cx="8229600" cy="829056"/>
          </a:xfrm>
        </p:spPr>
        <p:txBody>
          <a:bodyPr anchor="b" anchorCtr="0"/>
          <a:lstStyle>
            <a:lvl1pPr>
              <a:defRPr sz="1600" b="0">
                <a:solidFill>
                  <a:schemeClr val="tx1"/>
                </a:solidFill>
                <a:latin typeface="Arial"/>
                <a:cs typeface="Arial"/>
              </a:defRPr>
            </a:lvl1pPr>
          </a:lstStyle>
          <a:p>
            <a:r>
              <a:rPr lang="en-US" dirty="0" smtClean="0"/>
              <a:t>Click to add figure number and title</a:t>
            </a:r>
            <a:endParaRPr lang="en-US" dirty="0"/>
          </a:p>
        </p:txBody>
      </p:sp>
      <p:pic>
        <p:nvPicPr>
          <p:cNvPr id="6" name="Picture 5"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00" y="6477000"/>
            <a:ext cx="918000" cy="279915"/>
          </a:xfrm>
          <a:prstGeom prst="rect">
            <a:avLst/>
          </a:prstGeom>
        </p:spPr>
      </p:pic>
      <p:sp>
        <p:nvSpPr>
          <p:cNvPr id="7" name="TextBox 6"/>
          <p:cNvSpPr txBox="1"/>
          <p:nvPr userDrawn="1"/>
        </p:nvSpPr>
        <p:spPr>
          <a:xfrm>
            <a:off x="1981200" y="6457890"/>
            <a:ext cx="716280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000" b="0" dirty="0" smtClean="0">
                <a:ea typeface="Verdana" panose="020B0604030504040204" pitchFamily="34" charset="0"/>
                <a:cs typeface="Verdana" panose="020B0604030504040204" pitchFamily="34" charset="0"/>
              </a:rPr>
              <a:t>Copyright © 2018,</a:t>
            </a:r>
            <a:r>
              <a:rPr lang="en-US" altLang="en-US" sz="1000" b="0" baseline="0" dirty="0" smtClean="0">
                <a:ea typeface="Verdana" panose="020B0604030504040204" pitchFamily="34" charset="0"/>
                <a:cs typeface="Verdana" panose="020B0604030504040204" pitchFamily="34" charset="0"/>
              </a:rPr>
              <a:t> 2013, 2009 </a:t>
            </a:r>
            <a:r>
              <a:rPr lang="en-US" altLang="en-US" sz="1000" b="0" dirty="0" smtClean="0">
                <a:ea typeface="Verdana" panose="020B0604030504040204" pitchFamily="34" charset="0"/>
                <a:cs typeface="Verdana" panose="020B0604030504040204" pitchFamily="34" charset="0"/>
              </a:rPr>
              <a:t>Pearson Education, Inc.</a:t>
            </a:r>
            <a:r>
              <a:rPr lang="en-US" altLang="en-US" sz="1000" b="0" baseline="0" dirty="0" smtClean="0">
                <a:ea typeface="Verdana" panose="020B0604030504040204" pitchFamily="34" charset="0"/>
                <a:cs typeface="Verdana" panose="020B0604030504040204" pitchFamily="34" charset="0"/>
              </a:rPr>
              <a:t> </a:t>
            </a:r>
            <a:r>
              <a:rPr lang="en-US" altLang="en-US" sz="1000" b="0" dirty="0" smtClean="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pic>
        <p:nvPicPr>
          <p:cNvPr id="9" name="Picture 8" descr="Pearson 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1200" y="6477000"/>
            <a:ext cx="918000" cy="279915"/>
          </a:xfrm>
          <a:prstGeom prst="rect">
            <a:avLst/>
          </a:prstGeom>
        </p:spPr>
      </p:pic>
      <p:sp>
        <p:nvSpPr>
          <p:cNvPr id="6" name="TextBox 5"/>
          <p:cNvSpPr txBox="1"/>
          <p:nvPr userDrawn="1"/>
        </p:nvSpPr>
        <p:spPr>
          <a:xfrm>
            <a:off x="1981200" y="6457890"/>
            <a:ext cx="716280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000" b="0" dirty="0" smtClean="0">
                <a:ea typeface="Verdana" panose="020B0604030504040204" pitchFamily="34" charset="0"/>
                <a:cs typeface="Verdana" panose="020B0604030504040204" pitchFamily="34" charset="0"/>
              </a:rPr>
              <a:t>Copyright © 2018,</a:t>
            </a:r>
            <a:r>
              <a:rPr lang="en-US" altLang="en-US" sz="1000" b="0" baseline="0" dirty="0" smtClean="0">
                <a:ea typeface="Verdana" panose="020B0604030504040204" pitchFamily="34" charset="0"/>
                <a:cs typeface="Verdana" panose="020B0604030504040204" pitchFamily="34" charset="0"/>
              </a:rPr>
              <a:t> 2013, 2009 </a:t>
            </a:r>
            <a:r>
              <a:rPr lang="en-US" altLang="en-US" sz="1000" b="0" dirty="0" smtClean="0">
                <a:ea typeface="Verdana" panose="020B0604030504040204" pitchFamily="34" charset="0"/>
                <a:cs typeface="Verdana" panose="020B0604030504040204" pitchFamily="34" charset="0"/>
              </a:rPr>
              <a:t>Pearson Education, Inc.</a:t>
            </a:r>
            <a:r>
              <a:rPr lang="en-US" altLang="en-US" sz="1000" b="0" baseline="0" dirty="0" smtClean="0">
                <a:ea typeface="Verdana" panose="020B0604030504040204" pitchFamily="34" charset="0"/>
                <a:cs typeface="Verdana" panose="020B0604030504040204" pitchFamily="34" charset="0"/>
              </a:rPr>
              <a:t> </a:t>
            </a:r>
            <a:r>
              <a:rPr lang="en-US" altLang="en-US" sz="1000" b="0" dirty="0" smtClean="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60" r:id="rId3"/>
    <p:sldLayoutId id="2147483659" r:id="rId4"/>
    <p:sldLayoutId id="2147483658" r:id="rId5"/>
    <p:sldLayoutId id="2147483661" r:id="rId6"/>
  </p:sldLayoutIdLst>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latin typeface="Arial"/>
                <a:cs typeface="Arial"/>
              </a:rPr>
              <a:t>Effective Leadership and Management in Nursing</a:t>
            </a:r>
            <a:r>
              <a:rPr lang="en-US" i="1" dirty="0" smtClean="0">
                <a:latin typeface="Arial"/>
                <a:cs typeface="Arial"/>
              </a:rPr>
              <a:t/>
            </a:r>
            <a:br>
              <a:rPr lang="en-US" i="1" dirty="0" smtClean="0">
                <a:latin typeface="Arial"/>
                <a:cs typeface="Arial"/>
              </a:rPr>
            </a:br>
            <a:r>
              <a:rPr lang="en-US" sz="2400" b="0" dirty="0" smtClean="0">
                <a:latin typeface="Arial"/>
                <a:cs typeface="Arial"/>
              </a:rPr>
              <a:t>Ninth Edition</a:t>
            </a:r>
            <a:endParaRPr lang="en-US" sz="2400" b="0" dirty="0">
              <a:latin typeface="Arial"/>
              <a:cs typeface="Arial"/>
            </a:endParaRPr>
          </a:p>
        </p:txBody>
      </p:sp>
      <p:sp>
        <p:nvSpPr>
          <p:cNvPr id="4" name="Text Placeholder 3"/>
          <p:cNvSpPr>
            <a:spLocks noGrp="1"/>
          </p:cNvSpPr>
          <p:nvPr>
            <p:ph type="body" sz="quarter" idx="14"/>
          </p:nvPr>
        </p:nvSpPr>
        <p:spPr/>
        <p:txBody>
          <a:bodyPr/>
          <a:lstStyle/>
          <a:p>
            <a:r>
              <a:rPr lang="en-US" sz="2800" dirty="0"/>
              <a:t>Chapter </a:t>
            </a:r>
            <a:r>
              <a:rPr lang="en-US" sz="2800" dirty="0" smtClean="0"/>
              <a:t>11</a:t>
            </a:r>
            <a:endParaRPr lang="en-US" sz="2800" dirty="0"/>
          </a:p>
          <a:p>
            <a:endParaRPr lang="en-US" sz="2800" dirty="0"/>
          </a:p>
        </p:txBody>
      </p:sp>
      <p:sp>
        <p:nvSpPr>
          <p:cNvPr id="5" name="Text Placeholder 4"/>
          <p:cNvSpPr>
            <a:spLocks noGrp="1"/>
          </p:cNvSpPr>
          <p:nvPr>
            <p:ph type="body" sz="quarter" idx="15"/>
          </p:nvPr>
        </p:nvSpPr>
        <p:spPr/>
        <p:txBody>
          <a:bodyPr/>
          <a:lstStyle/>
          <a:p>
            <a:r>
              <a:rPr lang="en-US" sz="2400" dirty="0">
                <a:latin typeface="+mj-lt"/>
              </a:rPr>
              <a:t>Delegating Successfully</a:t>
            </a:r>
          </a:p>
        </p:txBody>
      </p:sp>
    </p:spTree>
    <p:extLst>
      <p:ext uri="{BB962C8B-B14F-4D97-AF65-F5344CB8AC3E}">
        <p14:creationId xmlns:p14="http://schemas.microsoft.com/office/powerpoint/2010/main" val="57873468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dirty="0" smtClean="0"/>
              <a:t>Delegation</a:t>
            </a:r>
          </a:p>
        </p:txBody>
      </p:sp>
      <p:sp>
        <p:nvSpPr>
          <p:cNvPr id="7171" name="Rectangle 3"/>
          <p:cNvSpPr>
            <a:spLocks noGrp="1" noChangeArrowheads="1"/>
          </p:cNvSpPr>
          <p:nvPr>
            <p:ph type="body" idx="1"/>
          </p:nvPr>
        </p:nvSpPr>
        <p:spPr/>
        <p:txBody>
          <a:bodyPr/>
          <a:lstStyle/>
          <a:p>
            <a:r>
              <a:rPr lang="en-US"/>
              <a:t>Principles for Delegation</a:t>
            </a:r>
          </a:p>
          <a:p>
            <a:pPr lvl="1"/>
            <a:r>
              <a:rPr lang="en-US"/>
              <a:t>Nurse leaders are accountable for establishing systems to assess, monitor, verify, and communicate ongoing competence requirements in areas related to delegation.</a:t>
            </a:r>
          </a:p>
          <a:p>
            <a:pPr lvl="1"/>
            <a:r>
              <a:rPr lang="en-US"/>
              <a:t>The organization/agency is accountable to provide sufficient resources to enable appropriate delegation. The organization/agency is accountable for ensuring that the RN has access to documented competency information for staff to whom the RN is delegating tasks.</a:t>
            </a:r>
          </a:p>
          <a:p>
            <a:pPr lvl="1"/>
            <a:r>
              <a:rPr lang="en-US"/>
              <a:t>Organizational/agency policies on delegation are developed with the active participation of registered nurses.</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24566074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smtClean="0"/>
              <a:t>Delegation</a:t>
            </a:r>
          </a:p>
        </p:txBody>
      </p:sp>
      <p:sp>
        <p:nvSpPr>
          <p:cNvPr id="8195" name="Rectangle 3"/>
          <p:cNvSpPr>
            <a:spLocks noGrp="1" noChangeArrowheads="1"/>
          </p:cNvSpPr>
          <p:nvPr>
            <p:ph type="body" idx="1"/>
          </p:nvPr>
        </p:nvSpPr>
        <p:spPr/>
        <p:txBody>
          <a:bodyPr/>
          <a:lstStyle/>
          <a:p>
            <a:r>
              <a:rPr lang="en-US" dirty="0" smtClean="0">
                <a:cs typeface="Verdana" panose="020B0604030504040204" pitchFamily="34" charset="0"/>
              </a:rPr>
              <a:t>Responsibility</a:t>
            </a:r>
          </a:p>
          <a:p>
            <a:pPr lvl="1"/>
            <a:r>
              <a:rPr lang="en-US" dirty="0" smtClean="0">
                <a:cs typeface="Verdana" panose="020B0604030504040204" pitchFamily="34" charset="0"/>
              </a:rPr>
              <a:t>Denotes an obligation to accomplish a task</a:t>
            </a:r>
          </a:p>
          <a:p>
            <a:r>
              <a:rPr lang="en-US" dirty="0" smtClean="0">
                <a:cs typeface="Verdana" panose="020B0604030504040204" pitchFamily="34" charset="0"/>
              </a:rPr>
              <a:t>Accountability</a:t>
            </a:r>
          </a:p>
          <a:p>
            <a:pPr lvl="1"/>
            <a:r>
              <a:rPr lang="en-US" dirty="0" smtClean="0">
                <a:cs typeface="Verdana" panose="020B0604030504040204" pitchFamily="34" charset="0"/>
              </a:rPr>
              <a:t>Accepting ownership for the results or lack thereof</a:t>
            </a:r>
          </a:p>
          <a:p>
            <a:r>
              <a:rPr lang="en-US" dirty="0" smtClean="0">
                <a:cs typeface="Verdana" panose="020B0604030504040204" pitchFamily="34" charset="0"/>
              </a:rPr>
              <a:t>Responsibility can be transferred.</a:t>
            </a:r>
          </a:p>
          <a:p>
            <a:r>
              <a:rPr lang="en-US" dirty="0" smtClean="0">
                <a:cs typeface="Verdana" panose="020B0604030504040204" pitchFamily="34" charset="0"/>
              </a:rPr>
              <a:t>Accountability is shared.</a:t>
            </a:r>
          </a:p>
          <a:p>
            <a:r>
              <a:rPr lang="en-US" dirty="0" smtClean="0">
                <a:cs typeface="Verdana" panose="020B0604030504040204" pitchFamily="34" charset="0"/>
              </a:rPr>
              <a:t>You can delegate only those tasks for which you are responsible.</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16625009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dirty="0" smtClean="0"/>
              <a:t>Delegation</a:t>
            </a:r>
          </a:p>
        </p:txBody>
      </p:sp>
      <p:sp>
        <p:nvSpPr>
          <p:cNvPr id="9219" name="Rectangle 3"/>
          <p:cNvSpPr>
            <a:spLocks noGrp="1" noChangeArrowheads="1"/>
          </p:cNvSpPr>
          <p:nvPr>
            <p:ph type="body" idx="1"/>
          </p:nvPr>
        </p:nvSpPr>
        <p:spPr/>
        <p:txBody>
          <a:bodyPr/>
          <a:lstStyle/>
          <a:p>
            <a:r>
              <a:rPr lang="en-US" dirty="0" smtClean="0">
                <a:cs typeface="Verdana" panose="020B0604030504040204" pitchFamily="34" charset="0"/>
              </a:rPr>
              <a:t>Authority</a:t>
            </a:r>
          </a:p>
          <a:p>
            <a:pPr lvl="1"/>
            <a:r>
              <a:rPr lang="en-US" dirty="0" smtClean="0">
                <a:cs typeface="Verdana" panose="020B0604030504040204" pitchFamily="34" charset="0"/>
              </a:rPr>
              <a:t>The right to act</a:t>
            </a:r>
          </a:p>
          <a:p>
            <a:pPr lvl="1"/>
            <a:r>
              <a:rPr lang="en-US" dirty="0" smtClean="0">
                <a:cs typeface="Verdana" panose="020B0604030504040204" pitchFamily="34" charset="0"/>
              </a:rPr>
              <a:t>By transferring authority, the delegator is empowering the delegate to accomplish the task.</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97952126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dirty="0" smtClean="0"/>
              <a:t>Delegation</a:t>
            </a:r>
          </a:p>
        </p:txBody>
      </p:sp>
      <p:sp>
        <p:nvSpPr>
          <p:cNvPr id="10243" name="Rectangle 3"/>
          <p:cNvSpPr>
            <a:spLocks noGrp="1" noChangeArrowheads="1"/>
          </p:cNvSpPr>
          <p:nvPr>
            <p:ph type="body" idx="1"/>
          </p:nvPr>
        </p:nvSpPr>
        <p:spPr/>
        <p:txBody>
          <a:bodyPr/>
          <a:lstStyle/>
          <a:p>
            <a:r>
              <a:rPr lang="en-US" dirty="0" smtClean="0">
                <a:cs typeface="Verdana" panose="020B0604030504040204" pitchFamily="34" charset="0"/>
              </a:rPr>
              <a:t>Assignment</a:t>
            </a:r>
          </a:p>
          <a:p>
            <a:pPr lvl="1"/>
            <a:r>
              <a:rPr lang="en-US" dirty="0" smtClean="0">
                <a:cs typeface="Verdana" panose="020B0604030504040204" pitchFamily="34" charset="0"/>
              </a:rPr>
              <a:t>Bureaucratic function and reflect job descriptions</a:t>
            </a:r>
          </a:p>
          <a:p>
            <a:pPr lvl="1"/>
            <a:r>
              <a:rPr lang="en-US" dirty="0" smtClean="0">
                <a:cs typeface="Verdana" panose="020B0604030504040204" pitchFamily="34" charset="0"/>
              </a:rPr>
              <a:t>No transfer of authority occurs</a:t>
            </a:r>
          </a:p>
          <a:p>
            <a:r>
              <a:rPr lang="en-US" dirty="0" smtClean="0">
                <a:cs typeface="Verdana" panose="020B0604030504040204" pitchFamily="34" charset="0"/>
              </a:rPr>
              <a:t>Effective delegation benefits the delegator, the delegate, and the organization.</a:t>
            </a:r>
          </a:p>
        </p:txBody>
      </p:sp>
    </p:spTree>
    <p:extLst>
      <p:ext uri="{BB962C8B-B14F-4D97-AF65-F5344CB8AC3E}">
        <p14:creationId xmlns:p14="http://schemas.microsoft.com/office/powerpoint/2010/main" val="56862593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Learning Outcome Two</a:t>
            </a:r>
          </a:p>
        </p:txBody>
      </p:sp>
      <p:sp>
        <p:nvSpPr>
          <p:cNvPr id="8195" name="Rectangle 3"/>
          <p:cNvSpPr>
            <a:spLocks noGrp="1" noChangeArrowheads="1"/>
          </p:cNvSpPr>
          <p:nvPr>
            <p:ph idx="1"/>
          </p:nvPr>
        </p:nvSpPr>
        <p:spPr/>
        <p:txBody>
          <a:bodyPr/>
          <a:lstStyle/>
          <a:p>
            <a:r>
              <a:rPr lang="en-US" dirty="0">
                <a:cs typeface="Verdana" panose="020B0604030504040204" pitchFamily="34" charset="0"/>
              </a:rPr>
              <a:t>Describe how effective delegation benefits the delegator, the delegate, the unit, and the organization</a:t>
            </a:r>
            <a:r>
              <a:rPr lang="en-US" dirty="0" smtClean="0">
                <a:cs typeface="Verdana" panose="020B0604030504040204" pitchFamily="34" charset="0"/>
              </a:rPr>
              <a:t>.</a:t>
            </a:r>
            <a:endParaRPr lang="en-US" dirty="0">
              <a:cs typeface="Verdana" panose="020B0604030504040204" pitchFamily="34" charset="0"/>
            </a:endParaRPr>
          </a:p>
        </p:txBody>
      </p:sp>
    </p:spTree>
    <p:extLst>
      <p:ext uri="{BB962C8B-B14F-4D97-AF65-F5344CB8AC3E}">
        <p14:creationId xmlns:p14="http://schemas.microsoft.com/office/powerpoint/2010/main" val="311812570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dirty="0" smtClean="0"/>
              <a:t>Benefits of Delegation</a:t>
            </a:r>
          </a:p>
        </p:txBody>
      </p:sp>
      <p:sp>
        <p:nvSpPr>
          <p:cNvPr id="11267" name="Rectangle 3"/>
          <p:cNvSpPr>
            <a:spLocks noGrp="1" noChangeArrowheads="1"/>
          </p:cNvSpPr>
          <p:nvPr>
            <p:ph type="body" idx="1"/>
          </p:nvPr>
        </p:nvSpPr>
        <p:spPr/>
        <p:txBody>
          <a:bodyPr/>
          <a:lstStyle/>
          <a:p>
            <a:r>
              <a:rPr lang="en-US"/>
              <a:t>Benefits to the Nurse </a:t>
            </a:r>
          </a:p>
          <a:p>
            <a:pPr lvl="1"/>
            <a:r>
              <a:rPr lang="en-US" dirty="0" smtClean="0">
                <a:cs typeface="Verdana" panose="020B0604030504040204" pitchFamily="34" charset="0"/>
              </a:rPr>
              <a:t>Patient care is enhanced.</a:t>
            </a:r>
          </a:p>
          <a:p>
            <a:pPr lvl="1"/>
            <a:r>
              <a:rPr lang="en-US" dirty="0" smtClean="0">
                <a:cs typeface="Verdana" panose="020B0604030504040204" pitchFamily="34" charset="0"/>
              </a:rPr>
              <a:t>Nurse's job satisfaction increases.</a:t>
            </a:r>
          </a:p>
          <a:p>
            <a:pPr lvl="1"/>
            <a:r>
              <a:rPr lang="en-US" dirty="0" smtClean="0">
                <a:cs typeface="Verdana" panose="020B0604030504040204" pitchFamily="34" charset="0"/>
              </a:rPr>
              <a:t>Retention is improved.</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282622448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Benefits of Delegation</a:t>
            </a:r>
          </a:p>
        </p:txBody>
      </p:sp>
      <p:sp>
        <p:nvSpPr>
          <p:cNvPr id="12291" name="Rectangle 3"/>
          <p:cNvSpPr>
            <a:spLocks noGrp="1" noChangeArrowheads="1"/>
          </p:cNvSpPr>
          <p:nvPr>
            <p:ph type="body" idx="1"/>
          </p:nvPr>
        </p:nvSpPr>
        <p:spPr/>
        <p:txBody>
          <a:bodyPr/>
          <a:lstStyle/>
          <a:p>
            <a:r>
              <a:rPr lang="en-US"/>
              <a:t>Benefits to the Delegate </a:t>
            </a:r>
          </a:p>
          <a:p>
            <a:pPr lvl="1"/>
            <a:r>
              <a:rPr lang="en-US" dirty="0" smtClean="0"/>
              <a:t>Delegate gains new skills and abilities.</a:t>
            </a:r>
          </a:p>
          <a:p>
            <a:pPr lvl="1"/>
            <a:r>
              <a:rPr lang="en-US" dirty="0" smtClean="0"/>
              <a:t>Delegate gains trust and support, resulting in greater self-esteem and confidence.</a:t>
            </a:r>
          </a:p>
          <a:p>
            <a:pPr lvl="1"/>
            <a:r>
              <a:rPr lang="en-US" dirty="0" smtClean="0"/>
              <a:t>Job satisfaction and motivation are enhanced.</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281387335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dirty="0" smtClean="0"/>
              <a:t>Benefits of Delegation</a:t>
            </a:r>
          </a:p>
        </p:txBody>
      </p:sp>
      <p:sp>
        <p:nvSpPr>
          <p:cNvPr id="13315" name="Rectangle 3"/>
          <p:cNvSpPr>
            <a:spLocks noGrp="1" noChangeArrowheads="1"/>
          </p:cNvSpPr>
          <p:nvPr>
            <p:ph type="body" idx="1"/>
          </p:nvPr>
        </p:nvSpPr>
        <p:spPr/>
        <p:txBody>
          <a:bodyPr/>
          <a:lstStyle/>
          <a:p>
            <a:r>
              <a:rPr lang="en-US"/>
              <a:t>Benefits to the Delegate </a:t>
            </a:r>
          </a:p>
          <a:p>
            <a:pPr lvl="1"/>
            <a:r>
              <a:rPr lang="en-US" dirty="0" smtClean="0">
                <a:cs typeface="Verdana" panose="020B0604030504040204" pitchFamily="34" charset="0"/>
              </a:rPr>
              <a:t>Individuals feel stimulated by new challenges.</a:t>
            </a:r>
          </a:p>
          <a:p>
            <a:pPr lvl="1"/>
            <a:r>
              <a:rPr lang="en-US" dirty="0" smtClean="0">
                <a:cs typeface="Verdana" panose="020B0604030504040204" pitchFamily="34" charset="0"/>
              </a:rPr>
              <a:t>Morale improves, and a sense of pride and belonging develops.</a:t>
            </a:r>
          </a:p>
          <a:p>
            <a:pPr lvl="1"/>
            <a:r>
              <a:rPr lang="en-US" dirty="0" smtClean="0">
                <a:cs typeface="Verdana" panose="020B0604030504040204" pitchFamily="34" charset="0"/>
              </a:rPr>
              <a:t>There is greater awareness of responsibility.</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246524831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dirty="0" smtClean="0"/>
              <a:t>Benefits of Delegation</a:t>
            </a:r>
          </a:p>
        </p:txBody>
      </p:sp>
      <p:sp>
        <p:nvSpPr>
          <p:cNvPr id="14339" name="Rectangle 3"/>
          <p:cNvSpPr>
            <a:spLocks noGrp="1" noChangeArrowheads="1"/>
          </p:cNvSpPr>
          <p:nvPr>
            <p:ph type="body" idx="1"/>
          </p:nvPr>
        </p:nvSpPr>
        <p:spPr/>
        <p:txBody>
          <a:bodyPr/>
          <a:lstStyle/>
          <a:p>
            <a:r>
              <a:rPr lang="en-US"/>
              <a:t>Benefits to the Manager </a:t>
            </a:r>
          </a:p>
          <a:p>
            <a:pPr lvl="1"/>
            <a:r>
              <a:rPr lang="en-US" dirty="0" smtClean="0">
                <a:cs typeface="Verdana" panose="020B0604030504040204" pitchFamily="34" charset="0"/>
              </a:rPr>
              <a:t>Manager will have a better functioning unit.</a:t>
            </a:r>
          </a:p>
          <a:p>
            <a:pPr lvl="1"/>
            <a:r>
              <a:rPr lang="en-US" dirty="0" smtClean="0">
                <a:cs typeface="Verdana" panose="020B0604030504040204" pitchFamily="34" charset="0"/>
              </a:rPr>
              <a:t>Manager will have more time to devote to management tasks.</a:t>
            </a:r>
          </a:p>
          <a:p>
            <a:pPr lvl="1"/>
            <a:r>
              <a:rPr lang="en-US" dirty="0" smtClean="0">
                <a:cs typeface="Verdana" panose="020B0604030504040204" pitchFamily="34" charset="0"/>
              </a:rPr>
              <a:t>Manager will have time to develop new skills and abilities, enhancing the opportunity for career advancement.</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23784385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dirty="0" smtClean="0"/>
              <a:t>Benefits of Delegation</a:t>
            </a:r>
          </a:p>
        </p:txBody>
      </p:sp>
      <p:sp>
        <p:nvSpPr>
          <p:cNvPr id="15363" name="Rectangle 3"/>
          <p:cNvSpPr>
            <a:spLocks noGrp="1" noChangeArrowheads="1"/>
          </p:cNvSpPr>
          <p:nvPr>
            <p:ph type="body" idx="1"/>
          </p:nvPr>
        </p:nvSpPr>
        <p:spPr/>
        <p:txBody>
          <a:bodyPr/>
          <a:lstStyle/>
          <a:p>
            <a:r>
              <a:rPr lang="en-US"/>
              <a:t>Benefits to the Organization </a:t>
            </a:r>
          </a:p>
          <a:p>
            <a:pPr lvl="1"/>
            <a:r>
              <a:rPr lang="en-US" dirty="0" smtClean="0">
                <a:cs typeface="Verdana" panose="020B0604030504040204" pitchFamily="34" charset="0"/>
              </a:rPr>
              <a:t>Organization achieves goals more efficiently.</a:t>
            </a:r>
          </a:p>
          <a:p>
            <a:pPr lvl="1"/>
            <a:r>
              <a:rPr lang="en-US" dirty="0" smtClean="0">
                <a:cs typeface="Verdana" panose="020B0604030504040204" pitchFamily="34" charset="0"/>
              </a:rPr>
              <a:t>Overtime and absences decrease, productivity increases.</a:t>
            </a:r>
          </a:p>
          <a:p>
            <a:pPr lvl="1"/>
            <a:r>
              <a:rPr lang="en-US" dirty="0" smtClean="0">
                <a:cs typeface="Verdana" panose="020B0604030504040204" pitchFamily="34" charset="0"/>
              </a:rPr>
              <a:t>Financial position may improve.</a:t>
            </a:r>
          </a:p>
          <a:p>
            <a:pPr lvl="1"/>
            <a:r>
              <a:rPr lang="en-US" dirty="0" smtClean="0">
                <a:cs typeface="Verdana" panose="020B0604030504040204" pitchFamily="34" charset="0"/>
              </a:rPr>
              <a:t>Quality of care improves.</a:t>
            </a:r>
          </a:p>
          <a:p>
            <a:pPr lvl="1"/>
            <a:r>
              <a:rPr lang="en-US" dirty="0" smtClean="0">
                <a:cs typeface="Verdana" panose="020B0604030504040204" pitchFamily="34" charset="0"/>
              </a:rPr>
              <a:t>Patient satisfaction increases.</a:t>
            </a:r>
          </a:p>
        </p:txBody>
      </p:sp>
    </p:spTree>
    <p:extLst>
      <p:ext uri="{BB962C8B-B14F-4D97-AF65-F5344CB8AC3E}">
        <p14:creationId xmlns:p14="http://schemas.microsoft.com/office/powerpoint/2010/main" val="263342782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Outcomes</a:t>
            </a:r>
          </a:p>
        </p:txBody>
      </p:sp>
      <p:sp>
        <p:nvSpPr>
          <p:cNvPr id="5123" name="Content Placeholder 2"/>
          <p:cNvSpPr>
            <a:spLocks noGrp="1"/>
          </p:cNvSpPr>
          <p:nvPr>
            <p:ph idx="1"/>
          </p:nvPr>
        </p:nvSpPr>
        <p:spPr/>
        <p:txBody>
          <a:bodyPr/>
          <a:lstStyle/>
          <a:p>
            <a:pPr marL="514350" indent="-514350">
              <a:buFont typeface="Arial" panose="020B0604020202020204" pitchFamily="34" charset="0"/>
              <a:buAutoNum type="arabicPeriod"/>
            </a:pPr>
            <a:r>
              <a:rPr lang="en-US" dirty="0" smtClean="0">
                <a:cs typeface="Verdana" panose="020B0604030504040204" pitchFamily="34" charset="0"/>
              </a:rPr>
              <a:t>Explain delegation and distinguish between responsibility, accountability, and authority.</a:t>
            </a:r>
          </a:p>
          <a:p>
            <a:pPr marL="514350" indent="-514350">
              <a:buFont typeface="Arial" panose="020B0604020202020204" pitchFamily="34" charset="0"/>
              <a:buAutoNum type="arabicPeriod"/>
            </a:pPr>
            <a:r>
              <a:rPr lang="en-US" dirty="0" smtClean="0">
                <a:cs typeface="Verdana" panose="020B0604030504040204" pitchFamily="34" charset="0"/>
              </a:rPr>
              <a:t>Describe how effective delegation benefits the delegator, the delegate, the unit, and the organization.</a:t>
            </a:r>
          </a:p>
          <a:p>
            <a:pPr marL="514350" indent="-514350">
              <a:buFont typeface="Arial" panose="020B0604020202020204" pitchFamily="34" charset="0"/>
              <a:buAutoNum type="arabicPeriod"/>
            </a:pPr>
            <a:r>
              <a:rPr lang="en-US" dirty="0" smtClean="0">
                <a:cs typeface="Verdana" panose="020B0604030504040204" pitchFamily="34" charset="0"/>
              </a:rPr>
              <a:t>Explain how following the five rights of delegation can reduce nurses’ fears about delegation.</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410033204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Learning Outcome Three</a:t>
            </a:r>
          </a:p>
        </p:txBody>
      </p:sp>
      <p:sp>
        <p:nvSpPr>
          <p:cNvPr id="8195" name="Rectangle 3"/>
          <p:cNvSpPr>
            <a:spLocks noGrp="1" noChangeArrowheads="1"/>
          </p:cNvSpPr>
          <p:nvPr>
            <p:ph idx="1"/>
          </p:nvPr>
        </p:nvSpPr>
        <p:spPr/>
        <p:txBody>
          <a:bodyPr/>
          <a:lstStyle/>
          <a:p>
            <a:r>
              <a:rPr lang="en-US" dirty="0">
                <a:cs typeface="Verdana" panose="020B0604030504040204" pitchFamily="34" charset="0"/>
              </a:rPr>
              <a:t>Explain how following the five rights of delegation can reduce nurses’ fears about delegation</a:t>
            </a:r>
            <a:r>
              <a:rPr lang="en-US" dirty="0" smtClean="0">
                <a:cs typeface="Verdana" panose="020B0604030504040204" pitchFamily="34" charset="0"/>
              </a:rPr>
              <a:t>.</a:t>
            </a:r>
            <a:endParaRPr lang="en-US" dirty="0">
              <a:cs typeface="Verdana" panose="020B0604030504040204" pitchFamily="34" charset="0"/>
            </a:endParaRPr>
          </a:p>
        </p:txBody>
      </p:sp>
    </p:spTree>
    <p:extLst>
      <p:ext uri="{BB962C8B-B14F-4D97-AF65-F5344CB8AC3E}">
        <p14:creationId xmlns:p14="http://schemas.microsoft.com/office/powerpoint/2010/main" val="401045239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The Five Rights of Delegation </a:t>
            </a:r>
          </a:p>
        </p:txBody>
      </p:sp>
      <p:sp>
        <p:nvSpPr>
          <p:cNvPr id="15363" name="Rectangle 3"/>
          <p:cNvSpPr>
            <a:spLocks noGrp="1" noChangeArrowheads="1"/>
          </p:cNvSpPr>
          <p:nvPr>
            <p:ph type="body" idx="1"/>
          </p:nvPr>
        </p:nvSpPr>
        <p:spPr>
          <a:xfrm>
            <a:off x="457200" y="1600200"/>
            <a:ext cx="8229600" cy="4525963"/>
          </a:xfrm>
        </p:spPr>
        <p:txBody>
          <a:bodyPr/>
          <a:lstStyle/>
          <a:p>
            <a:r>
              <a:rPr lang="en-US"/>
              <a:t>Fear of liability often keeps nurses from delegating.</a:t>
            </a:r>
          </a:p>
          <a:p>
            <a:r>
              <a:rPr lang="en-US"/>
              <a:t>Each state board of nursing has its own rules regarding delegation.</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263342782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The Five Rights of Delegation </a:t>
            </a:r>
          </a:p>
        </p:txBody>
      </p:sp>
      <p:sp>
        <p:nvSpPr>
          <p:cNvPr id="15363" name="Rectangle 3"/>
          <p:cNvSpPr>
            <a:spLocks noGrp="1" noChangeArrowheads="1"/>
          </p:cNvSpPr>
          <p:nvPr>
            <p:ph type="body" idx="1"/>
          </p:nvPr>
        </p:nvSpPr>
        <p:spPr/>
        <p:txBody>
          <a:bodyPr/>
          <a:lstStyle/>
          <a:p>
            <a:r>
              <a:rPr lang="en-US"/>
              <a:t>Right task</a:t>
            </a:r>
          </a:p>
          <a:p>
            <a:pPr lvl="1"/>
            <a:r>
              <a:rPr lang="en-US"/>
              <a:t>Specifies what can be safely delegated to a specific patient.</a:t>
            </a:r>
          </a:p>
          <a:p>
            <a:r>
              <a:rPr lang="en-US"/>
              <a:t>Right circumstances</a:t>
            </a:r>
          </a:p>
          <a:p>
            <a:pPr lvl="1"/>
            <a:r>
              <a:rPr lang="en-US"/>
              <a:t>Appropriate setting and available resources</a:t>
            </a:r>
          </a:p>
          <a:p>
            <a:r>
              <a:rPr lang="en-US"/>
              <a:t>Right person</a:t>
            </a:r>
          </a:p>
          <a:p>
            <a:pPr lvl="1"/>
            <a:r>
              <a:rPr lang="en-US"/>
              <a:t>Refers to both the delegator and the delegate</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263342782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The Five Rights of Delegation </a:t>
            </a:r>
          </a:p>
        </p:txBody>
      </p:sp>
      <p:sp>
        <p:nvSpPr>
          <p:cNvPr id="15363" name="Rectangle 3"/>
          <p:cNvSpPr>
            <a:spLocks noGrp="1" noChangeArrowheads="1"/>
          </p:cNvSpPr>
          <p:nvPr>
            <p:ph type="body" idx="1"/>
          </p:nvPr>
        </p:nvSpPr>
        <p:spPr/>
        <p:txBody>
          <a:bodyPr/>
          <a:lstStyle/>
          <a:p>
            <a:r>
              <a:rPr lang="en-US"/>
              <a:t>Right direction and communication</a:t>
            </a:r>
          </a:p>
          <a:p>
            <a:pPr lvl="1"/>
            <a:r>
              <a:rPr lang="en-US"/>
              <a:t>Require the delegator to give clear, concise description of the task</a:t>
            </a:r>
          </a:p>
          <a:p>
            <a:r>
              <a:rPr lang="en-US"/>
              <a:t>Right supervision</a:t>
            </a:r>
          </a:p>
          <a:p>
            <a:pPr lvl="1"/>
            <a:r>
              <a:rPr lang="en-US"/>
              <a:t>Includes monitoring the delegate, evaluating the person’s performance, giving feedback as required, and intervening if necessary</a:t>
            </a:r>
          </a:p>
        </p:txBody>
      </p:sp>
    </p:spTree>
    <p:extLst>
      <p:ext uri="{BB962C8B-B14F-4D97-AF65-F5344CB8AC3E}">
        <p14:creationId xmlns:p14="http://schemas.microsoft.com/office/powerpoint/2010/main" val="263342782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Learning Outcome Four</a:t>
            </a:r>
          </a:p>
        </p:txBody>
      </p:sp>
      <p:sp>
        <p:nvSpPr>
          <p:cNvPr id="8195" name="Rectangle 3"/>
          <p:cNvSpPr>
            <a:spLocks noGrp="1" noChangeArrowheads="1"/>
          </p:cNvSpPr>
          <p:nvPr>
            <p:ph idx="1"/>
          </p:nvPr>
        </p:nvSpPr>
        <p:spPr/>
        <p:txBody>
          <a:bodyPr/>
          <a:lstStyle/>
          <a:p>
            <a:r>
              <a:rPr lang="en-US" dirty="0">
                <a:cs typeface="Verdana" panose="020B0604030504040204" pitchFamily="34" charset="0"/>
              </a:rPr>
              <a:t>Evaluate the delegation process, including the steps in delegation, key behaviors for successful delegation, and the implications of accepting delegation</a:t>
            </a:r>
            <a:r>
              <a:rPr lang="en-US" dirty="0" smtClean="0">
                <a:cs typeface="Verdana" panose="020B0604030504040204" pitchFamily="34" charset="0"/>
              </a:rPr>
              <a:t>.</a:t>
            </a:r>
            <a:endParaRPr lang="en-US" dirty="0">
              <a:cs typeface="Verdana" panose="020B0604030504040204" pitchFamily="34" charset="0"/>
            </a:endParaRPr>
          </a:p>
        </p:txBody>
      </p:sp>
    </p:spTree>
    <p:extLst>
      <p:ext uri="{BB962C8B-B14F-4D97-AF65-F5344CB8AC3E}">
        <p14:creationId xmlns:p14="http://schemas.microsoft.com/office/powerpoint/2010/main" val="71576802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dirty="0" smtClean="0"/>
              <a:t>The Delegation Process</a:t>
            </a:r>
          </a:p>
        </p:txBody>
      </p:sp>
      <p:sp>
        <p:nvSpPr>
          <p:cNvPr id="16387" name="Rectangle 3"/>
          <p:cNvSpPr>
            <a:spLocks noGrp="1" noChangeArrowheads="1"/>
          </p:cNvSpPr>
          <p:nvPr>
            <p:ph type="body" idx="1"/>
          </p:nvPr>
        </p:nvSpPr>
        <p:spPr/>
        <p:txBody>
          <a:bodyPr/>
          <a:lstStyle/>
          <a:p>
            <a:r>
              <a:rPr lang="en-US"/>
              <a:t>Steps in the Delegation Process </a:t>
            </a:r>
          </a:p>
          <a:p>
            <a:pPr lvl="1"/>
            <a:r>
              <a:rPr lang="en-US" dirty="0" smtClean="0">
                <a:latin typeface="+mj-lt"/>
                <a:cs typeface="Verdana" panose="020B0604030504040204" pitchFamily="34" charset="0"/>
              </a:rPr>
              <a:t>Define the task</a:t>
            </a:r>
          </a:p>
          <a:p>
            <a:pPr lvl="2"/>
            <a:r>
              <a:rPr lang="en-US" dirty="0" smtClean="0">
                <a:latin typeface="+mj-lt"/>
                <a:cs typeface="Verdana" panose="020B0604030504040204" pitchFamily="34" charset="0"/>
              </a:rPr>
              <a:t>Delegate only an aspect of your own work for which you have responsibility and authority.</a:t>
            </a:r>
          </a:p>
          <a:p>
            <a:pPr lvl="3"/>
            <a:r>
              <a:rPr lang="en-US" dirty="0" smtClean="0">
                <a:latin typeface="+mj-lt"/>
                <a:cs typeface="Verdana" panose="020B0604030504040204" pitchFamily="34" charset="0"/>
              </a:rPr>
              <a:t>Routine tasks</a:t>
            </a:r>
          </a:p>
          <a:p>
            <a:pPr lvl="3"/>
            <a:r>
              <a:rPr lang="en-US" dirty="0" smtClean="0">
                <a:latin typeface="+mj-lt"/>
                <a:cs typeface="Verdana" panose="020B0604030504040204" pitchFamily="34" charset="0"/>
              </a:rPr>
              <a:t>Tasks for which you do not have time</a:t>
            </a:r>
          </a:p>
          <a:p>
            <a:pPr lvl="3"/>
            <a:r>
              <a:rPr lang="en-US" dirty="0" smtClean="0">
                <a:latin typeface="+mj-lt"/>
                <a:cs typeface="Verdana" panose="020B0604030504040204" pitchFamily="34" charset="0"/>
              </a:rPr>
              <a:t>Tasks that have moved down in priority</a:t>
            </a:r>
          </a:p>
          <a:p>
            <a:pPr lvl="2"/>
            <a:r>
              <a:rPr lang="en-US" dirty="0">
                <a:latin typeface="+mj-lt"/>
                <a:cs typeface="Verdana" panose="020B0604030504040204" pitchFamily="34" charset="0"/>
              </a:rPr>
              <a:t>Define the complexity of the task and its components.</a:t>
            </a:r>
          </a:p>
          <a:p>
            <a:pPr lvl="2"/>
            <a:r>
              <a:rPr lang="en-US" dirty="0">
                <a:latin typeface="+mj-lt"/>
                <a:cs typeface="Verdana" panose="020B0604030504040204" pitchFamily="34" charset="0"/>
              </a:rPr>
              <a:t>Subdivide the task into component parts and delegate the components congruent with the available delegate's capabilities.</a:t>
            </a:r>
            <a:endParaRPr lang="en-US" dirty="0" smtClean="0">
              <a:latin typeface="+mj-lt"/>
              <a:cs typeface="Verdana" panose="020B0604030504040204" pitchFamily="34" charset="0"/>
            </a:endParaRP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93261964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The Delegation Process</a:t>
            </a:r>
          </a:p>
        </p:txBody>
      </p:sp>
      <p:sp>
        <p:nvSpPr>
          <p:cNvPr id="18435" name="Rectangle 3"/>
          <p:cNvSpPr>
            <a:spLocks noGrp="1" noChangeArrowheads="1"/>
          </p:cNvSpPr>
          <p:nvPr>
            <p:ph type="body" idx="1"/>
          </p:nvPr>
        </p:nvSpPr>
        <p:spPr/>
        <p:txBody>
          <a:bodyPr/>
          <a:lstStyle/>
          <a:p>
            <a:r>
              <a:rPr lang="en-US"/>
              <a:t>Steps in the Delegation Process </a:t>
            </a:r>
          </a:p>
          <a:p>
            <a:pPr lvl="1"/>
            <a:r>
              <a:rPr lang="en-US" dirty="0" smtClean="0"/>
              <a:t>Certain tasks should never be delegated.</a:t>
            </a:r>
          </a:p>
          <a:p>
            <a:pPr lvl="2"/>
            <a:r>
              <a:rPr lang="en-US" dirty="0" smtClean="0"/>
              <a:t>Discipline</a:t>
            </a:r>
          </a:p>
          <a:p>
            <a:pPr lvl="2"/>
            <a:r>
              <a:rPr lang="en-US" dirty="0" smtClean="0"/>
              <a:t>Highly technical tasks</a:t>
            </a:r>
          </a:p>
          <a:p>
            <a:pPr lvl="2"/>
            <a:r>
              <a:rPr lang="en-US" dirty="0" smtClean="0"/>
              <a:t>Situations that involve confidentiality or controversy</a:t>
            </a:r>
          </a:p>
        </p:txBody>
      </p:sp>
      <p:sp>
        <p:nvSpPr>
          <p:cNvPr id="6" name="TextBox 5"/>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40996603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The Delegation Process</a:t>
            </a:r>
          </a:p>
        </p:txBody>
      </p:sp>
      <p:sp>
        <p:nvSpPr>
          <p:cNvPr id="18435" name="Rectangle 3"/>
          <p:cNvSpPr>
            <a:spLocks noGrp="1" noChangeArrowheads="1"/>
          </p:cNvSpPr>
          <p:nvPr>
            <p:ph type="body" idx="1"/>
          </p:nvPr>
        </p:nvSpPr>
        <p:spPr/>
        <p:txBody>
          <a:bodyPr/>
          <a:lstStyle/>
          <a:p>
            <a:r>
              <a:rPr lang="en-US"/>
              <a:t>Steps in the Delegation Process </a:t>
            </a:r>
          </a:p>
          <a:p>
            <a:pPr lvl="1"/>
            <a:r>
              <a:rPr lang="en-US" dirty="0"/>
              <a:t>Decide on the delegate.</a:t>
            </a:r>
          </a:p>
          <a:p>
            <a:pPr lvl="2"/>
            <a:r>
              <a:rPr lang="en-US" dirty="0"/>
              <a:t>Match the task to the individual.</a:t>
            </a:r>
          </a:p>
          <a:p>
            <a:pPr lvl="2"/>
            <a:r>
              <a:rPr lang="en-US" dirty="0"/>
              <a:t>Delegate to the lowest person in the hierarchy who has the requisite capabilities and who is allowed to do the task legally.</a:t>
            </a:r>
          </a:p>
          <a:p>
            <a:pPr lvl="2"/>
            <a:r>
              <a:rPr lang="en-US" dirty="0"/>
              <a:t>Determine availability.</a:t>
            </a:r>
          </a:p>
          <a:p>
            <a:pPr lvl="2"/>
            <a:r>
              <a:rPr lang="en-US" dirty="0"/>
              <a:t>Delegation is an agreement that is entered into voluntarily.</a:t>
            </a:r>
            <a:endParaRPr lang="en-US" dirty="0" smtClean="0"/>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40996603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The Delegation Process</a:t>
            </a:r>
          </a:p>
        </p:txBody>
      </p:sp>
      <p:sp>
        <p:nvSpPr>
          <p:cNvPr id="20483" name="Rectangle 3"/>
          <p:cNvSpPr>
            <a:spLocks noGrp="1" noChangeArrowheads="1"/>
          </p:cNvSpPr>
          <p:nvPr>
            <p:ph type="body" idx="1"/>
          </p:nvPr>
        </p:nvSpPr>
        <p:spPr/>
        <p:txBody>
          <a:bodyPr/>
          <a:lstStyle/>
          <a:p>
            <a:r>
              <a:rPr lang="en-US"/>
              <a:t>Steps in the Delegation Process </a:t>
            </a:r>
          </a:p>
          <a:p>
            <a:pPr lvl="1"/>
            <a:r>
              <a:rPr lang="en-US" dirty="0" smtClean="0"/>
              <a:t>Determine the task</a:t>
            </a:r>
          </a:p>
          <a:p>
            <a:pPr lvl="2"/>
            <a:r>
              <a:rPr lang="en-US" dirty="0" smtClean="0"/>
              <a:t>Clearly define your expectations for the delegate.</a:t>
            </a:r>
          </a:p>
          <a:p>
            <a:pPr lvl="2"/>
            <a:r>
              <a:rPr lang="en-US" dirty="0" smtClean="0"/>
              <a:t>Plan when to meet.</a:t>
            </a:r>
          </a:p>
          <a:p>
            <a:pPr lvl="2"/>
            <a:r>
              <a:rPr lang="en-US" dirty="0" smtClean="0"/>
              <a:t>Key behaviors in delegating tasks:</a:t>
            </a:r>
          </a:p>
          <a:p>
            <a:pPr lvl="3"/>
            <a:r>
              <a:rPr lang="en-US" dirty="0" smtClean="0"/>
              <a:t>Describe the task using 'I' statements.</a:t>
            </a:r>
          </a:p>
          <a:p>
            <a:pPr lvl="3"/>
            <a:r>
              <a:rPr lang="en-US" dirty="0" smtClean="0"/>
              <a:t>The delegate needs to know what is expected and when, where, and how the task is to be completed.</a:t>
            </a:r>
          </a:p>
          <a:p>
            <a:pPr lvl="3"/>
            <a:r>
              <a:rPr lang="en-US" dirty="0"/>
              <a:t>If written reports are required, indicate whether tables, charts, or other graphics are necessary.</a:t>
            </a:r>
          </a:p>
          <a:p>
            <a:pPr lvl="3"/>
            <a:r>
              <a:rPr lang="en-US" dirty="0"/>
              <a:t>Be specific about reporting times; identify critical events or milestones.</a:t>
            </a:r>
          </a:p>
        </p:txBody>
      </p:sp>
      <p:sp>
        <p:nvSpPr>
          <p:cNvPr id="6" name="TextBox 5"/>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158255427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The Delegation Process</a:t>
            </a:r>
          </a:p>
        </p:txBody>
      </p:sp>
      <p:sp>
        <p:nvSpPr>
          <p:cNvPr id="22531" name="Rectangle 3"/>
          <p:cNvSpPr>
            <a:spLocks noGrp="1" noChangeArrowheads="1"/>
          </p:cNvSpPr>
          <p:nvPr>
            <p:ph type="body" idx="1"/>
          </p:nvPr>
        </p:nvSpPr>
        <p:spPr/>
        <p:txBody>
          <a:bodyPr/>
          <a:lstStyle/>
          <a:p>
            <a:r>
              <a:rPr lang="en-US"/>
              <a:t>Steps in the Delegation Process </a:t>
            </a:r>
          </a:p>
          <a:p>
            <a:pPr lvl="1"/>
            <a:r>
              <a:rPr lang="en-US" dirty="0" smtClean="0"/>
              <a:t>Determine the task</a:t>
            </a:r>
          </a:p>
          <a:p>
            <a:pPr lvl="2"/>
            <a:r>
              <a:rPr lang="en-US" dirty="0" smtClean="0"/>
              <a:t>Key behaviors in delegating tasks:</a:t>
            </a:r>
          </a:p>
          <a:p>
            <a:pPr lvl="3"/>
            <a:r>
              <a:rPr lang="en-US" dirty="0"/>
              <a:t>Describe the importance to the organization, you, the patient, and the delegate.</a:t>
            </a:r>
            <a:endParaRPr lang="en-US" dirty="0" smtClean="0"/>
          </a:p>
          <a:p>
            <a:pPr lvl="3"/>
            <a:r>
              <a:rPr lang="en-US" dirty="0" smtClean="0"/>
              <a:t>Clearly describe the expected outcome and the timeline for completion.</a:t>
            </a:r>
          </a:p>
          <a:p>
            <a:pPr lvl="3"/>
            <a:r>
              <a:rPr lang="en-US" dirty="0" smtClean="0"/>
              <a:t>Identify any constraints on completing the task or any conditions that could change.</a:t>
            </a:r>
          </a:p>
          <a:p>
            <a:pPr lvl="3"/>
            <a:r>
              <a:rPr lang="en-US" dirty="0" smtClean="0"/>
              <a:t>Validate understanding of the task and your expectations.</a:t>
            </a:r>
          </a:p>
        </p:txBody>
      </p:sp>
      <p:sp>
        <p:nvSpPr>
          <p:cNvPr id="6" name="TextBox 5"/>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89781102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Outcomes</a:t>
            </a:r>
          </a:p>
        </p:txBody>
      </p:sp>
      <p:sp>
        <p:nvSpPr>
          <p:cNvPr id="5123" name="Content Placeholder 2"/>
          <p:cNvSpPr>
            <a:spLocks noGrp="1"/>
          </p:cNvSpPr>
          <p:nvPr>
            <p:ph idx="1"/>
          </p:nvPr>
        </p:nvSpPr>
        <p:spPr/>
        <p:txBody>
          <a:bodyPr/>
          <a:lstStyle/>
          <a:p>
            <a:pPr marL="514350" indent="-514350">
              <a:buFont typeface="+mj-lt"/>
              <a:buAutoNum type="arabicPeriod" startAt="4"/>
            </a:pPr>
            <a:r>
              <a:rPr lang="en-US" dirty="0" smtClean="0">
                <a:cs typeface="Verdana" panose="020B0604030504040204" pitchFamily="34" charset="0"/>
              </a:rPr>
              <a:t>Evaluate the delegation process, including the steps in delegation, key behaviors for successful delegation, and the implications of accepting delegation.</a:t>
            </a:r>
          </a:p>
          <a:p>
            <a:pPr marL="514350" indent="-514350">
              <a:buFont typeface="+mj-lt"/>
              <a:buAutoNum type="arabicPeriod" startAt="4"/>
            </a:pPr>
            <a:r>
              <a:rPr lang="en-US" dirty="0" smtClean="0">
                <a:cs typeface="Verdana" panose="020B0604030504040204" pitchFamily="34" charset="0"/>
              </a:rPr>
              <a:t>Assess the factors that contribute to ineffective delegation.</a:t>
            </a:r>
          </a:p>
        </p:txBody>
      </p:sp>
    </p:spTree>
    <p:extLst>
      <p:ext uri="{BB962C8B-B14F-4D97-AF65-F5344CB8AC3E}">
        <p14:creationId xmlns:p14="http://schemas.microsoft.com/office/powerpoint/2010/main" val="410033204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The Delegation Process</a:t>
            </a:r>
          </a:p>
        </p:txBody>
      </p:sp>
      <p:sp>
        <p:nvSpPr>
          <p:cNvPr id="22531" name="Rectangle 3"/>
          <p:cNvSpPr>
            <a:spLocks noGrp="1" noChangeArrowheads="1"/>
          </p:cNvSpPr>
          <p:nvPr>
            <p:ph type="body" idx="1"/>
          </p:nvPr>
        </p:nvSpPr>
        <p:spPr/>
        <p:txBody>
          <a:bodyPr/>
          <a:lstStyle/>
          <a:p>
            <a:r>
              <a:rPr lang="en-US"/>
              <a:t>Steps in the Delegation Process </a:t>
            </a:r>
          </a:p>
          <a:p>
            <a:pPr lvl="1"/>
            <a:r>
              <a:rPr lang="en-US" dirty="0"/>
              <a:t>Reach agreement.</a:t>
            </a:r>
          </a:p>
          <a:p>
            <a:pPr lvl="2"/>
            <a:r>
              <a:rPr lang="en-US" dirty="0"/>
              <a:t>Be sure that the delegate agrees to accept responsibility and authority for the </a:t>
            </a:r>
            <a:r>
              <a:rPr lang="en-US" dirty="0" smtClean="0"/>
              <a:t>task.</a:t>
            </a:r>
          </a:p>
          <a:p>
            <a:pPr lvl="1"/>
            <a:r>
              <a:rPr lang="en-US" dirty="0"/>
              <a:t>Monitor performance and provide feedback.</a:t>
            </a:r>
          </a:p>
          <a:p>
            <a:pPr lvl="2"/>
            <a:r>
              <a:rPr lang="en-US" dirty="0"/>
              <a:t>Monitoring performance provides a mechanism for feedback.</a:t>
            </a:r>
          </a:p>
          <a:p>
            <a:pPr lvl="2"/>
            <a:r>
              <a:rPr lang="en-US" dirty="0"/>
              <a:t>Be sure to give praise and recognition due</a:t>
            </a:r>
            <a:r>
              <a:rPr lang="en-US" dirty="0" smtClean="0"/>
              <a:t>.</a:t>
            </a:r>
          </a:p>
        </p:txBody>
      </p:sp>
    </p:spTree>
    <p:extLst>
      <p:ext uri="{BB962C8B-B14F-4D97-AF65-F5344CB8AC3E}">
        <p14:creationId xmlns:p14="http://schemas.microsoft.com/office/powerpoint/2010/main" val="89781102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smtClean="0"/>
              <a:t>Figure 11-1</a:t>
            </a:r>
            <a:r>
              <a:rPr lang="en-US" smtClean="0"/>
              <a:t>   Decision tree for delegation to nursing assistive personnel</a:t>
            </a:r>
            <a:br>
              <a:rPr lang="en-US" smtClean="0"/>
            </a:br>
            <a:r>
              <a:rPr lang="en-US" smtClean="0"/>
              <a:t>Source: Adapted from National Council of State Boards of Nursing. (2006). Joint statement on delegation. Retrieved December 2007 from www.ncsbn.org/Joint_statement.pdf</a:t>
            </a:r>
            <a:endParaRPr lang="en-US" dirty="0" smtClean="0"/>
          </a:p>
        </p:txBody>
      </p:sp>
      <p:pic>
        <p:nvPicPr>
          <p:cNvPr id="4" name="Picture 3" descr="A flowchart shows decision tree for delegation to nursing assistive personnel.&#10;The flowchart shown is as follows:&#10;Are there laws and rules in place that support the delegation?&#10;No: Do not delegate&#10;Yes: Is the task within the scope of the delegating nurse?&#10;No: Do not delegate&#10;Yes: Has there been assessment of the client needs?&#10;No: Assess client needs then delegate appropriately&#10;Yes: Is the delegating nurse competent to make delegation decisions?&#10;No: Do not delegate&#10;Yes: Is the task consistent with the recommended criteria for delegation to nursing assistive personnel (NAP)?&#10;No: Do not delegate.&#10;Yes: Does the nursing assistive personnel have the appropriate knowledge, skills, and abilities (KSA) to accept the delegation? Does the ability of the NAP match the care needs of the client?&#10;No: Do not delegate&#10;Yes: Are there agency policies, procedures and/or protocols in place for this task/activity?&#10;No: Do not delegate&#10;Yes: Is appropriate supervision available?&#10;No: Do not delegate&#10;Yes: Proceed with delegation"/>
          <p:cNvPicPr>
            <a:picLocks noChangeAspect="1"/>
          </p:cNvPicPr>
          <p:nvPr/>
        </p:nvPicPr>
        <p:blipFill>
          <a:blip r:embed="rId2"/>
          <a:stretch>
            <a:fillRect/>
          </a:stretch>
        </p:blipFill>
        <p:spPr>
          <a:xfrm>
            <a:off x="2165561" y="249962"/>
            <a:ext cx="4768639" cy="5084038"/>
          </a:xfrm>
          <a:prstGeom prst="rect">
            <a:avLst/>
          </a:prstGeom>
        </p:spPr>
      </p:pic>
      <p:sp>
        <p:nvSpPr>
          <p:cNvPr id="6" name="TextBox 5"/>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93261964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smtClean="0"/>
              <a:t>Figure 11-1 (detail)</a:t>
            </a:r>
            <a:r>
              <a:rPr lang="en-US" smtClean="0"/>
              <a:t>   Decision tree for delegation to nursing assistive personnel</a:t>
            </a:r>
            <a:br>
              <a:rPr lang="en-US" smtClean="0"/>
            </a:br>
            <a:r>
              <a:rPr lang="en-US" smtClean="0"/>
              <a:t>Source: Adapted from National Council of State Boards of Nursing. (2006). Joint statement on delegation. Retrieved December 2007 from www.ncsbn.org/Joint_statement.pdf</a:t>
            </a:r>
            <a:endParaRPr lang="en-US" dirty="0" smtClean="0"/>
          </a:p>
        </p:txBody>
      </p:sp>
      <p:pic>
        <p:nvPicPr>
          <p:cNvPr id="5" name="Picture 4" descr="A flowchart shows decision tree for delegation to nursing assistive personnel.&#10;The flowchart shown is as follows:&#10;Are there laws and rules in place that support the delegation?&#10;No: Do not delegate&#10;Yes: Is the task within the scope of the delegating nurse?&#10;No: Do not delegate&#10;Yes: Has there been assessment of the client needs?&#10;No: Assess client needs then delegate appropriately&#10;Yes: Is the delegating nurse competent to make delegation decisions?&#10;No: Do not delegate&#10;Yes: Is the task consistent with the recommended criteria for delegation to nursing assistive personnel (NAP)?"/>
          <p:cNvPicPr>
            <a:picLocks noChangeAspect="1"/>
          </p:cNvPicPr>
          <p:nvPr/>
        </p:nvPicPr>
        <p:blipFill>
          <a:blip r:embed="rId2"/>
          <a:stretch>
            <a:fillRect/>
          </a:stretch>
        </p:blipFill>
        <p:spPr>
          <a:xfrm>
            <a:off x="457200" y="539750"/>
            <a:ext cx="8229600" cy="4489450"/>
          </a:xfrm>
          <a:prstGeom prst="rect">
            <a:avLst/>
          </a:prstGeom>
        </p:spPr>
      </p:pic>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93261964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smtClean="0"/>
              <a:t>Figure 11-1 (detail continued)</a:t>
            </a:r>
            <a:r>
              <a:rPr lang="en-US" smtClean="0"/>
              <a:t>   Decision tree for delegation to nursing assistive personnel</a:t>
            </a:r>
            <a:br>
              <a:rPr lang="en-US" smtClean="0"/>
            </a:br>
            <a:r>
              <a:rPr lang="en-US" smtClean="0"/>
              <a:t>Source: Adapted from National Council of State Boards of Nursing. (2006). Joint statement on delegation. Retrieved December 2007 from www.ncsbn.org/Joint_statement.pdf</a:t>
            </a:r>
            <a:endParaRPr lang="en-US" dirty="0" smtClean="0"/>
          </a:p>
        </p:txBody>
      </p:sp>
      <p:pic>
        <p:nvPicPr>
          <p:cNvPr id="5" name="Picture 4" descr="A flowchart shows decision tree for delegation to nursing assistive personnel.&#10;The flowchart shown is as follows:&#10;Yes: Does the nursing assistive personnel have the appropriate knowledge, skills, and abilities (KSA) to accept the delegation? Does the ability of the NAP match the care needs of the client?&#10;No: Do not delegate&#10;Yes: Are there agency policies, procedures and/or protocols in place for this task/activity?&#10;No: Do not delegate&#10;Yes: Is appropriate supervision available?&#10;No: Do not delegate&#10;Yes: Proceed with delegation"/>
          <p:cNvPicPr>
            <a:picLocks noChangeAspect="1"/>
          </p:cNvPicPr>
          <p:nvPr/>
        </p:nvPicPr>
        <p:blipFill>
          <a:blip r:embed="rId2"/>
          <a:stretch>
            <a:fillRect/>
          </a:stretch>
        </p:blipFill>
        <p:spPr>
          <a:xfrm>
            <a:off x="457200" y="762000"/>
            <a:ext cx="8229600" cy="4292600"/>
          </a:xfrm>
          <a:prstGeom prst="rect">
            <a:avLst/>
          </a:prstGeom>
        </p:spPr>
      </p:pic>
    </p:spTree>
    <p:extLst>
      <p:ext uri="{BB962C8B-B14F-4D97-AF65-F5344CB8AC3E}">
        <p14:creationId xmlns:p14="http://schemas.microsoft.com/office/powerpoint/2010/main" val="393261964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The Delegation Process</a:t>
            </a:r>
          </a:p>
        </p:txBody>
      </p:sp>
      <p:sp>
        <p:nvSpPr>
          <p:cNvPr id="22531" name="Rectangle 3"/>
          <p:cNvSpPr>
            <a:spLocks noGrp="1" noChangeArrowheads="1"/>
          </p:cNvSpPr>
          <p:nvPr>
            <p:ph type="body" idx="1"/>
          </p:nvPr>
        </p:nvSpPr>
        <p:spPr/>
        <p:txBody>
          <a:bodyPr/>
          <a:lstStyle/>
          <a:p>
            <a:r>
              <a:rPr lang="en-US"/>
              <a:t>Accepting Delegation</a:t>
            </a:r>
          </a:p>
          <a:p>
            <a:pPr lvl="1"/>
            <a:r>
              <a:rPr lang="en-US"/>
              <a:t>Means accepting full responsibility for the outcome and its benefits or liabilities</a:t>
            </a:r>
          </a:p>
          <a:p>
            <a:pPr lvl="1"/>
            <a:r>
              <a:rPr lang="en-US"/>
              <a:t>When you accept delegation, you must understand what is being asked of you.</a:t>
            </a:r>
          </a:p>
          <a:p>
            <a:pPr lvl="2"/>
            <a:r>
              <a:rPr lang="en-US"/>
              <a:t>Realistically examine whether you have the skills and abilities for the task and the time to do it.</a:t>
            </a:r>
          </a:p>
          <a:p>
            <a:pPr lvl="1"/>
            <a:r>
              <a:rPr lang="en-US"/>
              <a:t>Make sure you are clear on the time frame, feedback mechanisms, and other expectations.</a:t>
            </a:r>
          </a:p>
          <a:p>
            <a:pPr lvl="1"/>
            <a:r>
              <a:rPr lang="en-US"/>
              <a:t>Throughout the project, keep the delegator informed.</a:t>
            </a:r>
          </a:p>
        </p:txBody>
      </p:sp>
    </p:spTree>
    <p:extLst>
      <p:ext uri="{BB962C8B-B14F-4D97-AF65-F5344CB8AC3E}">
        <p14:creationId xmlns:p14="http://schemas.microsoft.com/office/powerpoint/2010/main" val="89781102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Learning </a:t>
            </a:r>
            <a:r>
              <a:rPr lang="en-US" smtClean="0"/>
              <a:t>Outcome Five</a:t>
            </a:r>
            <a:endParaRPr lang="en-US" dirty="0" smtClean="0"/>
          </a:p>
        </p:txBody>
      </p:sp>
      <p:sp>
        <p:nvSpPr>
          <p:cNvPr id="8195" name="Rectangle 3"/>
          <p:cNvSpPr>
            <a:spLocks noGrp="1" noChangeArrowheads="1"/>
          </p:cNvSpPr>
          <p:nvPr>
            <p:ph idx="1"/>
          </p:nvPr>
        </p:nvSpPr>
        <p:spPr/>
        <p:txBody>
          <a:bodyPr/>
          <a:lstStyle/>
          <a:p>
            <a:r>
              <a:rPr lang="en-US" dirty="0">
                <a:cs typeface="Verdana" panose="020B0604030504040204" pitchFamily="34" charset="0"/>
              </a:rPr>
              <a:t>Assess the factors that contribute to ineffective delegation.</a:t>
            </a:r>
          </a:p>
        </p:txBody>
      </p:sp>
    </p:spTree>
    <p:extLst>
      <p:ext uri="{BB962C8B-B14F-4D97-AF65-F5344CB8AC3E}">
        <p14:creationId xmlns:p14="http://schemas.microsoft.com/office/powerpoint/2010/main" val="218362181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t>Ineffective Delegation</a:t>
            </a:r>
            <a:endParaRPr lang="en-US" dirty="0" smtClean="0"/>
          </a:p>
        </p:txBody>
      </p:sp>
      <p:sp>
        <p:nvSpPr>
          <p:cNvPr id="25603" name="Rectangle 3"/>
          <p:cNvSpPr>
            <a:spLocks noGrp="1" noChangeArrowheads="1"/>
          </p:cNvSpPr>
          <p:nvPr>
            <p:ph type="body" idx="1"/>
          </p:nvPr>
        </p:nvSpPr>
        <p:spPr/>
        <p:txBody>
          <a:bodyPr/>
          <a:lstStyle/>
          <a:p>
            <a:r>
              <a:rPr lang="en-US"/>
              <a:t>Poor communication and interpersonal relationships between nurses and UAPs have been found to result in ineffective delegation.</a:t>
            </a:r>
          </a:p>
          <a:p>
            <a:r>
              <a:rPr lang="en-US"/>
              <a:t>The RN/UAP unit is a microsystem in healthcare.</a:t>
            </a:r>
          </a:p>
          <a:p>
            <a:pPr lvl="1"/>
            <a:r>
              <a:rPr lang="en-US"/>
              <a:t>When that unit is dysfunctional or functioning at less than optimal performance, the quality of care suffers.</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417283440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a:t>Ineffective Delegation</a:t>
            </a:r>
            <a:endParaRPr lang="en-US" dirty="0" smtClean="0"/>
          </a:p>
        </p:txBody>
      </p:sp>
      <p:sp>
        <p:nvSpPr>
          <p:cNvPr id="25603" name="Rectangle 3"/>
          <p:cNvSpPr>
            <a:spLocks noGrp="1" noChangeArrowheads="1"/>
          </p:cNvSpPr>
          <p:nvPr>
            <p:ph type="body" idx="1"/>
          </p:nvPr>
        </p:nvSpPr>
        <p:spPr/>
        <p:txBody>
          <a:bodyPr/>
          <a:lstStyle/>
          <a:p>
            <a:r>
              <a:rPr lang="en-US" dirty="0" smtClean="0">
                <a:cs typeface="Verdana" panose="020B0604030504040204" pitchFamily="34" charset="0"/>
              </a:rPr>
              <a:t>Organizational Culture</a:t>
            </a:r>
          </a:p>
          <a:p>
            <a:pPr lvl="1"/>
            <a:r>
              <a:rPr lang="en-US" dirty="0" smtClean="0">
                <a:cs typeface="Verdana" panose="020B0604030504040204" pitchFamily="34" charset="0"/>
              </a:rPr>
              <a:t>Culture within the organization may restrict delegation.</a:t>
            </a:r>
          </a:p>
          <a:p>
            <a:pPr lvl="1"/>
            <a:r>
              <a:rPr lang="en-US"/>
              <a:t>Rigid chains of command and autocratic leadership styles do not facilitate delegation. </a:t>
            </a:r>
          </a:p>
          <a:p>
            <a:pPr lvl="1"/>
            <a:r>
              <a:rPr lang="en-US" dirty="0" smtClean="0">
                <a:cs typeface="Verdana" panose="020B0604030504040204" pitchFamily="34" charset="0"/>
              </a:rPr>
              <a:t>Atmosphere of distrust</a:t>
            </a:r>
          </a:p>
          <a:p>
            <a:pPr lvl="1"/>
            <a:r>
              <a:rPr lang="en-US"/>
              <a:t>Poorly defined job descriptions or chains of com- mand also impede successful delegation.</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417283440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en-US"/>
              <a:t>Ineffective Delegation</a:t>
            </a:r>
            <a:endParaRPr lang="en-US" dirty="0" smtClean="0"/>
          </a:p>
        </p:txBody>
      </p:sp>
      <p:sp>
        <p:nvSpPr>
          <p:cNvPr id="26627" name="Rectangle 3"/>
          <p:cNvSpPr>
            <a:spLocks noGrp="1" noChangeArrowheads="1"/>
          </p:cNvSpPr>
          <p:nvPr>
            <p:ph type="body" idx="1"/>
          </p:nvPr>
        </p:nvSpPr>
        <p:spPr/>
        <p:txBody>
          <a:bodyPr/>
          <a:lstStyle/>
          <a:p>
            <a:r>
              <a:rPr lang="en-US" dirty="0" smtClean="0"/>
              <a:t>Lack of Resources</a:t>
            </a:r>
          </a:p>
          <a:p>
            <a:pPr lvl="1"/>
            <a:r>
              <a:rPr lang="en-US" dirty="0" smtClean="0">
                <a:cs typeface="Verdana" panose="020B0604030504040204" pitchFamily="34" charset="0"/>
              </a:rPr>
              <a:t>Lack of possible delegates</a:t>
            </a:r>
          </a:p>
          <a:p>
            <a:pPr lvl="1"/>
            <a:r>
              <a:rPr lang="en-US" dirty="0" smtClean="0">
                <a:cs typeface="Verdana" panose="020B0604030504040204" pitchFamily="34" charset="0"/>
              </a:rPr>
              <a:t>Financial constraints</a:t>
            </a:r>
          </a:p>
          <a:p>
            <a:pPr lvl="1"/>
            <a:r>
              <a:rPr lang="en-US" dirty="0" smtClean="0">
                <a:cs typeface="Verdana" panose="020B0604030504040204" pitchFamily="34" charset="0"/>
              </a:rPr>
              <a:t>Limited educational resources</a:t>
            </a:r>
          </a:p>
          <a:p>
            <a:pPr lvl="1"/>
            <a:r>
              <a:rPr lang="en-US" dirty="0" smtClean="0">
                <a:cs typeface="Verdana" panose="020B0604030504040204" pitchFamily="34" charset="0"/>
              </a:rPr>
              <a:t>Time limits</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215154540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defRPr/>
            </a:pPr>
            <a:r>
              <a:rPr lang="en-US"/>
              <a:t>Ineffective Delegation</a:t>
            </a:r>
            <a:endParaRPr lang="en-US" dirty="0" smtClean="0"/>
          </a:p>
        </p:txBody>
      </p:sp>
      <p:sp>
        <p:nvSpPr>
          <p:cNvPr id="27651" name="Rectangle 3"/>
          <p:cNvSpPr>
            <a:spLocks noGrp="1" noChangeArrowheads="1"/>
          </p:cNvSpPr>
          <p:nvPr>
            <p:ph type="body" idx="1"/>
          </p:nvPr>
        </p:nvSpPr>
        <p:spPr/>
        <p:txBody>
          <a:bodyPr/>
          <a:lstStyle/>
          <a:p>
            <a:r>
              <a:rPr lang="en-US"/>
              <a:t>An Insecure Delegator </a:t>
            </a:r>
          </a:p>
          <a:p>
            <a:pPr lvl="1"/>
            <a:r>
              <a:rPr lang="en-US" dirty="0" smtClean="0">
                <a:cs typeface="Verdana" panose="020B0604030504040204" pitchFamily="34" charset="0"/>
              </a:rPr>
              <a:t>Fear of competition or criticism</a:t>
            </a:r>
          </a:p>
          <a:p>
            <a:pPr lvl="1"/>
            <a:r>
              <a:rPr lang="en-US" dirty="0" smtClean="0">
                <a:cs typeface="Verdana" panose="020B0604030504040204" pitchFamily="34" charset="0"/>
              </a:rPr>
              <a:t>Fear of liability</a:t>
            </a:r>
          </a:p>
          <a:p>
            <a:pPr lvl="1"/>
            <a:r>
              <a:rPr lang="en-US" dirty="0" smtClean="0">
                <a:cs typeface="Verdana" panose="020B0604030504040204" pitchFamily="34" charset="0"/>
              </a:rPr>
              <a:t>Fear of loss of control</a:t>
            </a:r>
          </a:p>
          <a:p>
            <a:pPr lvl="1"/>
            <a:r>
              <a:rPr lang="en-US" dirty="0" smtClean="0">
                <a:cs typeface="Verdana" panose="020B0604030504040204" pitchFamily="34" charset="0"/>
              </a:rPr>
              <a:t>Fear of overburdening others</a:t>
            </a:r>
          </a:p>
          <a:p>
            <a:pPr lvl="1"/>
            <a:r>
              <a:rPr lang="en-US" dirty="0" smtClean="0">
                <a:cs typeface="Verdana" panose="020B0604030504040204" pitchFamily="34" charset="0"/>
              </a:rPr>
              <a:t>Fear of decreased personal job satisfaction</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65030047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Key Terms</a:t>
            </a:r>
          </a:p>
        </p:txBody>
      </p:sp>
      <p:sp>
        <p:nvSpPr>
          <p:cNvPr id="7" name="Content Placeholder 6"/>
          <p:cNvSpPr>
            <a:spLocks noGrp="1"/>
          </p:cNvSpPr>
          <p:nvPr>
            <p:ph idx="1"/>
          </p:nvPr>
        </p:nvSpPr>
        <p:spPr/>
        <p:txBody>
          <a:bodyPr/>
          <a:lstStyle/>
          <a:p>
            <a:r>
              <a:rPr lang="en-US"/>
              <a:t>accountability</a:t>
            </a:r>
          </a:p>
          <a:p>
            <a:r>
              <a:rPr lang="en-US"/>
              <a:t>assignment</a:t>
            </a:r>
          </a:p>
          <a:p>
            <a:r>
              <a:rPr lang="en-US"/>
              <a:t>authority</a:t>
            </a:r>
          </a:p>
          <a:p>
            <a:r>
              <a:rPr lang="en-US"/>
              <a:t>delegation</a:t>
            </a:r>
          </a:p>
          <a:p>
            <a:r>
              <a:rPr lang="en-US"/>
              <a:t>overdelegation</a:t>
            </a:r>
          </a:p>
        </p:txBody>
      </p:sp>
      <p:sp>
        <p:nvSpPr>
          <p:cNvPr id="16" name="TextBox 15"/>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a:t>Ineffective Delegation</a:t>
            </a:r>
            <a:endParaRPr lang="en-US" dirty="0" smtClean="0"/>
          </a:p>
        </p:txBody>
      </p:sp>
      <p:sp>
        <p:nvSpPr>
          <p:cNvPr id="28675" name="Rectangle 3"/>
          <p:cNvSpPr>
            <a:spLocks noGrp="1" noChangeArrowheads="1"/>
          </p:cNvSpPr>
          <p:nvPr>
            <p:ph type="body" idx="1"/>
          </p:nvPr>
        </p:nvSpPr>
        <p:spPr/>
        <p:txBody>
          <a:bodyPr/>
          <a:lstStyle/>
          <a:p>
            <a:r>
              <a:rPr lang="en-US"/>
              <a:t>An Unwilling Delegate </a:t>
            </a:r>
          </a:p>
          <a:p>
            <a:pPr lvl="1"/>
            <a:r>
              <a:rPr lang="en-US"/>
              <a:t>Inexperience and fear of failure can motivate a potential delegate to refuse to accept a delegated task.</a:t>
            </a:r>
          </a:p>
          <a:p>
            <a:pPr lvl="1"/>
            <a:r>
              <a:rPr lang="en-US" dirty="0" smtClean="0">
                <a:cs typeface="Verdana" panose="020B0604030504040204" pitchFamily="34" charset="0"/>
              </a:rPr>
              <a:t>If proper selection criteria are used and steps of delegation followed, the delegate should not fail.</a:t>
            </a:r>
          </a:p>
          <a:p>
            <a:pPr lvl="1"/>
            <a:r>
              <a:rPr lang="en-US" dirty="0" smtClean="0">
                <a:cs typeface="Verdana" panose="020B0604030504040204" pitchFamily="34" charset="0"/>
              </a:rPr>
              <a:t>Another barrier is the individual who avoids responsibility or is overly dependent on others.</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58493422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defRPr/>
            </a:pPr>
            <a:r>
              <a:rPr lang="en-US"/>
              <a:t>Ineffective Delegation</a:t>
            </a:r>
            <a:endParaRPr lang="en-US" dirty="0" smtClean="0"/>
          </a:p>
        </p:txBody>
      </p:sp>
      <p:sp>
        <p:nvSpPr>
          <p:cNvPr id="29699" name="Rectangle 3"/>
          <p:cNvSpPr>
            <a:spLocks noGrp="1" noChangeArrowheads="1"/>
          </p:cNvSpPr>
          <p:nvPr>
            <p:ph type="body" idx="1"/>
          </p:nvPr>
        </p:nvSpPr>
        <p:spPr/>
        <p:txBody>
          <a:bodyPr/>
          <a:lstStyle/>
          <a:p>
            <a:r>
              <a:rPr lang="en-US"/>
              <a:t>Underdelegation </a:t>
            </a:r>
          </a:p>
          <a:p>
            <a:pPr lvl="1"/>
            <a:r>
              <a:rPr lang="en-US" dirty="0" smtClean="0">
                <a:cs typeface="Verdana" panose="020B0604030504040204" pitchFamily="34" charset="0"/>
              </a:rPr>
              <a:t>Failure to transfer full authority to the delegate.</a:t>
            </a:r>
          </a:p>
          <a:p>
            <a:pPr lvl="1"/>
            <a:r>
              <a:rPr lang="en-US" dirty="0" smtClean="0">
                <a:cs typeface="Verdana" panose="020B0604030504040204" pitchFamily="34" charset="0"/>
              </a:rPr>
              <a:t>Taking back responsibility for aspects of the task.</a:t>
            </a:r>
          </a:p>
          <a:p>
            <a:pPr lvl="1"/>
            <a:r>
              <a:rPr lang="en-US" dirty="0" smtClean="0">
                <a:cs typeface="Verdana" panose="020B0604030504040204" pitchFamily="34" charset="0"/>
              </a:rPr>
              <a:t>Failure to equip and direct the delegate.</a:t>
            </a:r>
          </a:p>
        </p:txBody>
      </p:sp>
    </p:spTree>
    <p:extLst>
      <p:ext uri="{BB962C8B-B14F-4D97-AF65-F5344CB8AC3E}">
        <p14:creationId xmlns:p14="http://schemas.microsoft.com/office/powerpoint/2010/main" val="88195080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US"/>
              <a:t>Ineffective Delegation</a:t>
            </a:r>
            <a:endParaRPr lang="en-US" dirty="0" smtClean="0"/>
          </a:p>
        </p:txBody>
      </p:sp>
      <p:sp>
        <p:nvSpPr>
          <p:cNvPr id="31747" name="Rectangle 3"/>
          <p:cNvSpPr>
            <a:spLocks noGrp="1" noChangeArrowheads="1"/>
          </p:cNvSpPr>
          <p:nvPr>
            <p:ph type="body" idx="1"/>
          </p:nvPr>
        </p:nvSpPr>
        <p:spPr/>
        <p:txBody>
          <a:bodyPr/>
          <a:lstStyle/>
          <a:p>
            <a:r>
              <a:rPr lang="en-US" dirty="0" smtClean="0">
                <a:cs typeface="Verdana" panose="020B0604030504040204" pitchFamily="34" charset="0"/>
              </a:rPr>
              <a:t>Reverse delegation</a:t>
            </a:r>
          </a:p>
          <a:p>
            <a:pPr lvl="1"/>
            <a:r>
              <a:rPr lang="en-US" dirty="0" smtClean="0">
                <a:cs typeface="Verdana" panose="020B0604030504040204" pitchFamily="34" charset="0"/>
              </a:rPr>
              <a:t>Someone with a lower rank delegates to someone with more authority.</a:t>
            </a:r>
          </a:p>
          <a:p>
            <a:r>
              <a:rPr lang="en-US" dirty="0" err="1" smtClean="0">
                <a:cs typeface="Verdana" panose="020B0604030504040204" pitchFamily="34" charset="0"/>
              </a:rPr>
              <a:t>Overdelegation</a:t>
            </a:r>
            <a:endParaRPr lang="en-US" dirty="0" smtClean="0">
              <a:cs typeface="Verdana" panose="020B0604030504040204" pitchFamily="34" charset="0"/>
            </a:endParaRPr>
          </a:p>
          <a:p>
            <a:pPr lvl="1"/>
            <a:r>
              <a:rPr lang="en-US" dirty="0" smtClean="0">
                <a:cs typeface="Verdana" panose="020B0604030504040204" pitchFamily="34" charset="0"/>
              </a:rPr>
              <a:t>The delegator loses control over a situation by providing the delegate with too much authority or too much responsibility.</a:t>
            </a:r>
          </a:p>
          <a:p>
            <a:pPr lvl="2"/>
            <a:r>
              <a:rPr lang="en-US" dirty="0" smtClean="0">
                <a:cs typeface="Verdana" panose="020B0604030504040204" pitchFamily="34" charset="0"/>
              </a:rPr>
              <a:t>This places the delegator in a risky position, increasing the potential for liability.</a:t>
            </a:r>
          </a:p>
        </p:txBody>
      </p:sp>
    </p:spTree>
    <p:extLst>
      <p:ext uri="{BB962C8B-B14F-4D97-AF65-F5344CB8AC3E}">
        <p14:creationId xmlns:p14="http://schemas.microsoft.com/office/powerpoint/2010/main" val="852337325"/>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Key Terms</a:t>
            </a:r>
          </a:p>
        </p:txBody>
      </p:sp>
      <p:sp>
        <p:nvSpPr>
          <p:cNvPr id="7" name="Content Placeholder 6"/>
          <p:cNvSpPr>
            <a:spLocks noGrp="1"/>
          </p:cNvSpPr>
          <p:nvPr>
            <p:ph idx="1"/>
          </p:nvPr>
        </p:nvSpPr>
        <p:spPr/>
        <p:txBody>
          <a:bodyPr/>
          <a:lstStyle/>
          <a:p>
            <a:r>
              <a:rPr lang="en-US"/>
              <a:t>responsibility</a:t>
            </a:r>
          </a:p>
          <a:p>
            <a:r>
              <a:rPr lang="en-US"/>
              <a:t>reverse delegation</a:t>
            </a:r>
          </a:p>
          <a:p>
            <a:r>
              <a:rPr lang="en-US"/>
              <a:t>underdelegation</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Learning Outcome One</a:t>
            </a:r>
          </a:p>
        </p:txBody>
      </p:sp>
      <p:sp>
        <p:nvSpPr>
          <p:cNvPr id="8195" name="Rectangle 3"/>
          <p:cNvSpPr>
            <a:spLocks noGrp="1" noChangeArrowheads="1"/>
          </p:cNvSpPr>
          <p:nvPr>
            <p:ph idx="1"/>
          </p:nvPr>
        </p:nvSpPr>
        <p:spPr/>
        <p:txBody>
          <a:bodyPr/>
          <a:lstStyle/>
          <a:p>
            <a:r>
              <a:rPr lang="en-US" dirty="0">
                <a:cs typeface="Verdana" panose="020B0604030504040204" pitchFamily="34" charset="0"/>
              </a:rPr>
              <a:t>Explain delegation and distinguish between responsibility, accountability, and authority</a:t>
            </a:r>
            <a:r>
              <a:rPr lang="en-US" dirty="0" smtClean="0">
                <a:cs typeface="Verdana" panose="020B0604030504040204" pitchFamily="34" charset="0"/>
              </a:rPr>
              <a:t>.</a:t>
            </a:r>
            <a:endParaRPr lang="en-US" dirty="0">
              <a:cs typeface="Verdana" panose="020B0604030504040204" pitchFamily="34" charset="0"/>
            </a:endParaRPr>
          </a:p>
        </p:txBody>
      </p:sp>
    </p:spTree>
    <p:extLst>
      <p:ext uri="{BB962C8B-B14F-4D97-AF65-F5344CB8AC3E}">
        <p14:creationId xmlns:p14="http://schemas.microsoft.com/office/powerpoint/2010/main" val="48435658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dirty="0" smtClean="0"/>
              <a:t>Delegation</a:t>
            </a:r>
          </a:p>
        </p:txBody>
      </p:sp>
      <p:sp>
        <p:nvSpPr>
          <p:cNvPr id="7171" name="Rectangle 3"/>
          <p:cNvSpPr>
            <a:spLocks noGrp="1" noChangeArrowheads="1"/>
          </p:cNvSpPr>
          <p:nvPr>
            <p:ph type="body" idx="1"/>
          </p:nvPr>
        </p:nvSpPr>
        <p:spPr/>
        <p:txBody>
          <a:bodyPr/>
          <a:lstStyle/>
          <a:p>
            <a:r>
              <a:rPr lang="en-US" dirty="0" smtClean="0">
                <a:cs typeface="Verdana" panose="020B0604030504040204" pitchFamily="34" charset="0"/>
              </a:rPr>
              <a:t>Process by which responsibility and authority for performing a task is transferred to another individual who accepts that authority and responsibility</a:t>
            </a:r>
          </a:p>
          <a:p>
            <a:r>
              <a:rPr lang="en-US" dirty="0" smtClean="0">
                <a:cs typeface="Verdana" panose="020B0604030504040204" pitchFamily="34" charset="0"/>
              </a:rPr>
              <a:t>Delegator remains accountable for the task.</a:t>
            </a:r>
          </a:p>
          <a:p>
            <a:r>
              <a:rPr lang="en-US" dirty="0" smtClean="0">
                <a:cs typeface="Verdana" panose="020B0604030504040204" pitchFamily="34" charset="0"/>
              </a:rPr>
              <a:t>Delegation skills can be learned.</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24566074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dirty="0" smtClean="0"/>
              <a:t>Delegation</a:t>
            </a:r>
          </a:p>
        </p:txBody>
      </p:sp>
      <p:sp>
        <p:nvSpPr>
          <p:cNvPr id="7171" name="Rectangle 3"/>
          <p:cNvSpPr>
            <a:spLocks noGrp="1" noChangeArrowheads="1"/>
          </p:cNvSpPr>
          <p:nvPr>
            <p:ph type="body" idx="1"/>
          </p:nvPr>
        </p:nvSpPr>
        <p:spPr/>
        <p:txBody>
          <a:bodyPr/>
          <a:lstStyle/>
          <a:p>
            <a:r>
              <a:rPr lang="en-US"/>
              <a:t>Principles for Delegation</a:t>
            </a:r>
          </a:p>
          <a:p>
            <a:pPr lvl="1"/>
            <a:r>
              <a:rPr lang="en-US"/>
              <a:t>The nursing profession determines the scope and standards of nursing practice.</a:t>
            </a:r>
          </a:p>
          <a:p>
            <a:pPr lvl="1"/>
            <a:r>
              <a:rPr lang="en-US"/>
              <a:t>The RN takes responsibility and accountability for the provision of nursing practice.</a:t>
            </a:r>
          </a:p>
          <a:p>
            <a:pPr lvl="1"/>
            <a:r>
              <a:rPr lang="en-US"/>
              <a:t>The RN directs care and determines the appropriate utilization of resources when providing care.</a:t>
            </a:r>
          </a:p>
          <a:p>
            <a:pPr lvl="1"/>
            <a:r>
              <a:rPr lang="en-US"/>
              <a:t>The RN may delegate tasks or elements of care but does not delegate the nursing process itself.</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24566074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dirty="0" smtClean="0"/>
              <a:t>Delegation</a:t>
            </a:r>
          </a:p>
        </p:txBody>
      </p:sp>
      <p:sp>
        <p:nvSpPr>
          <p:cNvPr id="7171" name="Rectangle 3"/>
          <p:cNvSpPr>
            <a:spLocks noGrp="1" noChangeArrowheads="1"/>
          </p:cNvSpPr>
          <p:nvPr>
            <p:ph type="body" idx="1"/>
          </p:nvPr>
        </p:nvSpPr>
        <p:spPr/>
        <p:txBody>
          <a:bodyPr/>
          <a:lstStyle/>
          <a:p>
            <a:r>
              <a:rPr lang="en-US"/>
              <a:t>Principles for Delegation</a:t>
            </a:r>
          </a:p>
          <a:p>
            <a:pPr lvl="1"/>
            <a:r>
              <a:rPr lang="en-US"/>
              <a:t>The RN considers facility/agency policies and procedures and the knowledge and skills, training, diversity awareness, and experience of any individual to whom the RN may delegate elements of care.</a:t>
            </a:r>
          </a:p>
          <a:p>
            <a:pPr lvl="1"/>
            <a:r>
              <a:rPr lang="en-US"/>
              <a:t>The decision to delegate is based upon the RN’s judgment concerning the care complexity of the patient, the availability and competence of the individual accepting the delegation, and the type and intensity of supervision required.</a:t>
            </a:r>
          </a:p>
          <a:p>
            <a:pPr lvl="1"/>
            <a:r>
              <a:rPr lang="en-US"/>
              <a:t>The RN acknowledges that delegation involves the relational concept of mutual respect.</a:t>
            </a:r>
          </a:p>
        </p:txBody>
      </p:sp>
      <p:sp>
        <p:nvSpPr>
          <p:cNvPr id="4" name="TextBox 3"/>
          <p:cNvSpPr txBox="1"/>
          <p:nvPr/>
        </p:nvSpPr>
        <p:spPr>
          <a:xfrm>
            <a:off x="7347052" y="6172200"/>
            <a:ext cx="1796948" cy="276999"/>
          </a:xfrm>
          <a:prstGeom prst="rect">
            <a:avLst/>
          </a:prstGeom>
          <a:noFill/>
        </p:spPr>
        <p:txBody>
          <a:bodyPr wrap="none" rtlCol="0">
            <a:spAutoFit/>
          </a:bodyPr>
          <a:lstStyle/>
          <a:p>
            <a:pPr algn="r"/>
            <a:r>
              <a:rPr lang="en-US" sz="1200" i="1" dirty="0" smtClean="0"/>
              <a:t>continued on next slide</a:t>
            </a:r>
          </a:p>
        </p:txBody>
      </p:sp>
    </p:spTree>
    <p:extLst>
      <p:ext uri="{BB962C8B-B14F-4D97-AF65-F5344CB8AC3E}">
        <p14:creationId xmlns:p14="http://schemas.microsoft.com/office/powerpoint/2010/main" val="324566074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2346</TotalTime>
  <Words>1669</Words>
  <Application>Microsoft Office PowerPoint</Application>
  <PresentationFormat>On-screen Show (4:3)</PresentationFormat>
  <Paragraphs>231</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Times New Roman</vt:lpstr>
      <vt:lpstr>Verdana</vt:lpstr>
      <vt:lpstr>Wingdings</vt:lpstr>
      <vt:lpstr>508 Lecture</vt:lpstr>
      <vt:lpstr>Effective Leadership and Management in Nursing Ninth Edition</vt:lpstr>
      <vt:lpstr>Learning Outcomes</vt:lpstr>
      <vt:lpstr>Learning Outcomes</vt:lpstr>
      <vt:lpstr>Key Terms</vt:lpstr>
      <vt:lpstr>Key Terms</vt:lpstr>
      <vt:lpstr>Learning Outcome One</vt:lpstr>
      <vt:lpstr>Delegation</vt:lpstr>
      <vt:lpstr>Delegation</vt:lpstr>
      <vt:lpstr>Delegation</vt:lpstr>
      <vt:lpstr>Delegation</vt:lpstr>
      <vt:lpstr>Delegation</vt:lpstr>
      <vt:lpstr>Delegation</vt:lpstr>
      <vt:lpstr>Delegation</vt:lpstr>
      <vt:lpstr>Learning Outcome Two</vt:lpstr>
      <vt:lpstr>Benefits of Delegation</vt:lpstr>
      <vt:lpstr>Benefits of Delegation</vt:lpstr>
      <vt:lpstr>Benefits of Delegation</vt:lpstr>
      <vt:lpstr>Benefits of Delegation</vt:lpstr>
      <vt:lpstr>Benefits of Delegation</vt:lpstr>
      <vt:lpstr>Learning Outcome Three</vt:lpstr>
      <vt:lpstr>The Five Rights of Delegation </vt:lpstr>
      <vt:lpstr>The Five Rights of Delegation </vt:lpstr>
      <vt:lpstr>The Five Rights of Delegation </vt:lpstr>
      <vt:lpstr>Learning Outcome Four</vt:lpstr>
      <vt:lpstr>The Delegation Process</vt:lpstr>
      <vt:lpstr>The Delegation Process</vt:lpstr>
      <vt:lpstr>The Delegation Process</vt:lpstr>
      <vt:lpstr>The Delegation Process</vt:lpstr>
      <vt:lpstr>The Delegation Process</vt:lpstr>
      <vt:lpstr>The Delegation Process</vt:lpstr>
      <vt:lpstr>Figure 11-1   Decision tree for delegation to nursing assistive personnel Source: Adapted from National Council of State Boards of Nursing. (2006). Joint statement on delegation. Retrieved December 2007 from www.ncsbn.org/Joint_statement.pdf</vt:lpstr>
      <vt:lpstr>Figure 11-1 (detail)   Decision tree for delegation to nursing assistive personnel Source: Adapted from National Council of State Boards of Nursing. (2006). Joint statement on delegation. Retrieved December 2007 from www.ncsbn.org/Joint_statement.pdf</vt:lpstr>
      <vt:lpstr>Figure 11-1 (detail continued)   Decision tree for delegation to nursing assistive personnel Source: Adapted from National Council of State Boards of Nursing. (2006). Joint statement on delegation. Retrieved December 2007 from www.ncsbn.org/Joint_statement.pdf</vt:lpstr>
      <vt:lpstr>The Delegation Process</vt:lpstr>
      <vt:lpstr>Learning Outcome Five</vt:lpstr>
      <vt:lpstr>Ineffective Delegation</vt:lpstr>
      <vt:lpstr>Ineffective Delegation</vt:lpstr>
      <vt:lpstr>Ineffective Delegation</vt:lpstr>
      <vt:lpstr>Ineffective Delegation</vt:lpstr>
      <vt:lpstr>Ineffective Delegation</vt:lpstr>
      <vt:lpstr>Ineffective Delegation</vt:lpstr>
      <vt:lpstr>Ineffective Delegation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Leadership and Management in Nursing, 9e</dc:title>
  <dc:subject/>
  <dc:creator>Eleanor J. Sullivan</dc:creator>
  <cp:keywords/>
  <dc:description/>
  <cp:lastModifiedBy>laptopuser</cp:lastModifiedBy>
  <cp:revision>185</cp:revision>
  <dcterms:created xsi:type="dcterms:W3CDTF">2017-07-11T14:40:44Z</dcterms:created>
  <dcterms:modified xsi:type="dcterms:W3CDTF">2017-08-02T01:16:03Z</dcterms:modified>
  <cp:category/>
</cp:coreProperties>
</file>