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348" r:id="rId2"/>
    <p:sldId id="349" r:id="rId3"/>
    <p:sldId id="372" r:id="rId4"/>
    <p:sldId id="371" r:id="rId5"/>
    <p:sldId id="373" r:id="rId6"/>
    <p:sldId id="374" r:id="rId7"/>
    <p:sldId id="375" r:id="rId8"/>
    <p:sldId id="376" r:id="rId9"/>
    <p:sldId id="384" r:id="rId10"/>
    <p:sldId id="377" r:id="rId11"/>
    <p:sldId id="350" r:id="rId12"/>
    <p:sldId id="352" r:id="rId13"/>
    <p:sldId id="392" r:id="rId14"/>
    <p:sldId id="393" r:id="rId15"/>
    <p:sldId id="378" r:id="rId16"/>
    <p:sldId id="354" r:id="rId17"/>
    <p:sldId id="355" r:id="rId18"/>
    <p:sldId id="394" r:id="rId19"/>
    <p:sldId id="356" r:id="rId20"/>
    <p:sldId id="395" r:id="rId21"/>
    <p:sldId id="357" r:id="rId22"/>
    <p:sldId id="387" r:id="rId23"/>
    <p:sldId id="358" r:id="rId24"/>
    <p:sldId id="385" r:id="rId25"/>
    <p:sldId id="396" r:id="rId26"/>
    <p:sldId id="359" r:id="rId27"/>
    <p:sldId id="397" r:id="rId28"/>
    <p:sldId id="398" r:id="rId29"/>
    <p:sldId id="388" r:id="rId30"/>
    <p:sldId id="360" r:id="rId31"/>
    <p:sldId id="361" r:id="rId32"/>
    <p:sldId id="399" r:id="rId33"/>
    <p:sldId id="400" r:id="rId34"/>
    <p:sldId id="401" r:id="rId35"/>
    <p:sldId id="402" r:id="rId36"/>
    <p:sldId id="362" r:id="rId37"/>
    <p:sldId id="389" r:id="rId38"/>
    <p:sldId id="363" r:id="rId39"/>
    <p:sldId id="403" r:id="rId40"/>
    <p:sldId id="390" r:id="rId41"/>
    <p:sldId id="365" r:id="rId42"/>
    <p:sldId id="405" r:id="rId43"/>
    <p:sldId id="404" r:id="rId44"/>
    <p:sldId id="406" r:id="rId45"/>
    <p:sldId id="407" r:id="rId46"/>
    <p:sldId id="366" r:id="rId47"/>
    <p:sldId id="391" r:id="rId48"/>
    <p:sldId id="386" r:id="rId49"/>
    <p:sldId id="409" r:id="rId50"/>
    <p:sldId id="408"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92" autoAdjust="0"/>
    <p:restoredTop sz="95122" autoAdjust="0"/>
  </p:normalViewPr>
  <p:slideViewPr>
    <p:cSldViewPr>
      <p:cViewPr varScale="1">
        <p:scale>
          <a:sx n="88" d="100"/>
          <a:sy n="88" d="100"/>
        </p:scale>
        <p:origin x="1080" y="78"/>
      </p:cViewPr>
      <p:guideLst>
        <p:guide orient="horz" pos="2160"/>
        <p:guide pos="2880"/>
      </p:guideLst>
    </p:cSldViewPr>
  </p:slideViewPr>
  <p:outlineViewPr>
    <p:cViewPr>
      <p:scale>
        <a:sx n="33" d="100"/>
        <a:sy n="33" d="100"/>
      </p:scale>
      <p:origin x="0" y="4725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8/1/2017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8/1/2017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18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pic>
        <p:nvPicPr>
          <p:cNvPr id="17" name="Picture 1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200" y="6477000"/>
            <a:ext cx="918000" cy="279915"/>
          </a:xfrm>
          <a:prstGeom prst="rect">
            <a:avLst/>
          </a:prstGeom>
        </p:spPr>
      </p:pic>
      <p:pic>
        <p:nvPicPr>
          <p:cNvPr id="14" name="Picture 13" descr="1d026244feaf06692eabcfef98.jpg"/>
          <p:cNvPicPr>
            <a:picLocks noChangeAspect="1"/>
          </p:cNvPicPr>
          <p:nvPr userDrawn="1"/>
        </p:nvPicPr>
        <p:blipFill>
          <a:blip r:embed="rId3"/>
          <a:stretch>
            <a:fillRect/>
          </a:stretch>
        </p:blipFill>
        <p:spPr>
          <a:xfrm>
            <a:off x="533400" y="1600200"/>
            <a:ext cx="3571875" cy="4572000"/>
          </a:xfrm>
          <a:prstGeom prst="rect">
            <a:avLst/>
          </a:prstGeom>
          <a:ln>
            <a:solidFill>
              <a:srgbClr val="3C1581"/>
            </a:solidFill>
          </a:ln>
        </p:spPr>
      </p:pic>
      <p:sp>
        <p:nvSpPr>
          <p:cNvPr id="12" name="TextBox 11"/>
          <p:cNvSpPr txBox="1"/>
          <p:nvPr userDrawn="1"/>
        </p:nvSpPr>
        <p:spPr>
          <a:xfrm>
            <a:off x="1981200" y="6457890"/>
            <a:ext cx="716280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000" b="0" dirty="0" smtClean="0">
                <a:ea typeface="Verdana" panose="020B0604030504040204" pitchFamily="34" charset="0"/>
                <a:cs typeface="Verdana" panose="020B0604030504040204" pitchFamily="34" charset="0"/>
              </a:rPr>
              <a:t>Copyright © 2018,</a:t>
            </a:r>
            <a:r>
              <a:rPr lang="en-US" altLang="en-US" sz="1000" b="0" baseline="0" dirty="0" smtClean="0">
                <a:ea typeface="Verdana" panose="020B0604030504040204" pitchFamily="34" charset="0"/>
                <a:cs typeface="Verdana" panose="020B0604030504040204" pitchFamily="34" charset="0"/>
              </a:rPr>
              <a:t> 2013, 2009 </a:t>
            </a:r>
            <a:r>
              <a:rPr lang="en-US" altLang="en-US" sz="1000" b="0" dirty="0" smtClean="0">
                <a:ea typeface="Verdana" panose="020B0604030504040204" pitchFamily="34" charset="0"/>
                <a:cs typeface="Verdana" panose="020B0604030504040204" pitchFamily="34" charset="0"/>
              </a:rPr>
              <a:t>Pearson Education, Inc.</a:t>
            </a:r>
            <a:r>
              <a:rPr lang="en-US" altLang="en-US" sz="1000" b="0" baseline="0" dirty="0" smtClean="0">
                <a:ea typeface="Verdana" panose="020B0604030504040204" pitchFamily="34" charset="0"/>
                <a:cs typeface="Verdana" panose="020B0604030504040204" pitchFamily="34" charset="0"/>
              </a:rPr>
              <a:t> </a:t>
            </a:r>
            <a:r>
              <a:rPr lang="en-US" altLang="en-US" sz="1000" b="0" dirty="0" smtClean="0">
                <a:ea typeface="Verdana" panose="020B0604030504040204" pitchFamily="34" charset="0"/>
                <a:cs typeface="Verdana" panose="020B0604030504040204" pitchFamily="34" charset="0"/>
              </a:rPr>
              <a:t>All Rights Reserved</a:t>
            </a:r>
          </a:p>
        </p:txBody>
      </p:sp>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a:prstGeom prst="rect">
            <a:avLst/>
          </a:prstGeom>
        </p:spPr>
        <p:txBody>
          <a:bodyPr/>
          <a:lstStyle/>
          <a:p>
            <a:endParaRPr lang="en-US" dirty="0"/>
          </a:p>
        </p:txBody>
      </p:sp>
    </p:spTree>
    <p:extLst>
      <p:ext uri="{BB962C8B-B14F-4D97-AF65-F5344CB8AC3E}">
        <p14:creationId xmlns:p14="http://schemas.microsoft.com/office/powerpoint/2010/main" val="121090934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457200" indent="-457200">
              <a:buClr>
                <a:srgbClr val="007FA3"/>
              </a:buClr>
              <a:buSzPct val="100000"/>
              <a:buFont typeface="+mj-lt"/>
              <a:buAutoNum type="arabicPeriod"/>
              <a:defRPr/>
            </a:lvl1pPr>
            <a:lvl2pPr marL="800100" indent="-342900">
              <a:buClr>
                <a:srgbClr val="007FA3"/>
              </a:buClr>
              <a:buFont typeface="+mj-lt"/>
              <a:buAutoNum type="arabicPeriod"/>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a:prstGeom prst="rect">
            <a:avLst/>
          </a:prstGeom>
        </p:spPr>
        <p:txBody>
          <a:bodyPr/>
          <a:lstStyle/>
          <a:p>
            <a:endParaRPr lang="en-US" dirty="0"/>
          </a:p>
        </p:txBody>
      </p:sp>
    </p:spTree>
    <p:extLst>
      <p:ext uri="{BB962C8B-B14F-4D97-AF65-F5344CB8AC3E}">
        <p14:creationId xmlns:p14="http://schemas.microsoft.com/office/powerpoint/2010/main" val="16858234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3061228"/>
          </a:xfrm>
        </p:spPr>
        <p:txBody>
          <a:bodyPr/>
          <a:lstStyle>
            <a:lvl1pPr algn="ct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3429000"/>
            <a:ext cx="8229600" cy="2697163"/>
          </a:xfrm>
        </p:spPr>
        <p:txBody>
          <a:bodyPr/>
          <a:lstStyle>
            <a:lvl1pPr marL="0" indent="0" algn="ctr">
              <a:buClr>
                <a:srgbClr val="007FA3"/>
              </a:buClr>
              <a:buSzPct val="100000"/>
              <a:buNone/>
              <a:defRPr sz="2800"/>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p:txBody>
      </p:sp>
      <p:sp>
        <p:nvSpPr>
          <p:cNvPr id="6" name="Footer Placeholder 4"/>
          <p:cNvSpPr>
            <a:spLocks noGrp="1"/>
          </p:cNvSpPr>
          <p:nvPr>
            <p:ph type="ftr" sz="quarter" idx="11"/>
          </p:nvPr>
        </p:nvSpPr>
        <p:spPr>
          <a:xfrm>
            <a:off x="93969" y="6172200"/>
            <a:ext cx="8595360" cy="235463"/>
          </a:xfrm>
          <a:prstGeom prst="rect">
            <a:avLst/>
          </a:prstGeom>
        </p:spPr>
        <p:txBody>
          <a:bodyPr/>
          <a:lstStyle/>
          <a:p>
            <a:endParaRPr lang="en-US" dirty="0"/>
          </a:p>
        </p:txBody>
      </p:sp>
    </p:spTree>
    <p:extLst>
      <p:ext uri="{BB962C8B-B14F-4D97-AF65-F5344CB8AC3E}">
        <p14:creationId xmlns:p14="http://schemas.microsoft.com/office/powerpoint/2010/main" val="329937114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19456"/>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16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2" name="TextBox 11"/>
          <p:cNvSpPr txBox="1"/>
          <p:nvPr userDrawn="1"/>
        </p:nvSpPr>
        <p:spPr>
          <a:xfrm>
            <a:off x="1981200" y="6457890"/>
            <a:ext cx="7162800" cy="200055"/>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700" b="0" dirty="0" smtClean="0">
                <a:ea typeface="Verdana" panose="020B0604030504040204" pitchFamily="34" charset="0"/>
                <a:cs typeface="Verdana" panose="020B0604030504040204" pitchFamily="34" charset="0"/>
              </a:rPr>
              <a:t>Copyright © 2017,</a:t>
            </a:r>
            <a:r>
              <a:rPr lang="en-US" altLang="en-US" sz="700" b="0" baseline="0" dirty="0" smtClean="0">
                <a:ea typeface="Verdana" panose="020B0604030504040204" pitchFamily="34" charset="0"/>
                <a:cs typeface="Verdana" panose="020B0604030504040204" pitchFamily="34" charset="0"/>
              </a:rPr>
              <a:t> </a:t>
            </a:r>
            <a:r>
              <a:rPr lang="en-US" altLang="en-US" sz="700" b="0" dirty="0" smtClean="0">
                <a:ea typeface="Verdana" panose="020B0604030504040204" pitchFamily="34" charset="0"/>
                <a:cs typeface="Verdana" panose="020B0604030504040204" pitchFamily="34" charset="0"/>
              </a:rPr>
              <a:t>Pearson Education, Inc.</a:t>
            </a:r>
            <a:r>
              <a:rPr lang="en-US" altLang="en-US" sz="700" b="0" baseline="0" dirty="0" smtClean="0">
                <a:ea typeface="Verdana" panose="020B0604030504040204" pitchFamily="34" charset="0"/>
                <a:cs typeface="Verdana" panose="020B0604030504040204" pitchFamily="34" charset="0"/>
              </a:rPr>
              <a:t> </a:t>
            </a:r>
            <a:r>
              <a:rPr lang="en-US" altLang="en-US" sz="700" b="0" dirty="0" smtClean="0">
                <a:ea typeface="Verdana" panose="020B0604030504040204" pitchFamily="34" charset="0"/>
                <a:cs typeface="Verdana" panose="020B0604030504040204" pitchFamily="34" charset="0"/>
              </a:rPr>
              <a:t>All Rights Reserved</a:t>
            </a:r>
          </a:p>
        </p:txBody>
      </p:sp>
      <p:pic>
        <p:nvPicPr>
          <p:cNvPr id="6" name="Picture 5"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200" y="6477000"/>
            <a:ext cx="918000" cy="279915"/>
          </a:xfrm>
          <a:prstGeom prst="rect">
            <a:avLst/>
          </a:prstGeom>
        </p:spPr>
      </p:pic>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5419344"/>
            <a:ext cx="8229600" cy="829056"/>
          </a:xfrm>
        </p:spPr>
        <p:txBody>
          <a:bodyPr anchor="b" anchorCtr="0"/>
          <a:lstStyle>
            <a:lvl1pPr>
              <a:defRPr sz="1600" b="0">
                <a:solidFill>
                  <a:schemeClr val="tx1"/>
                </a:solidFill>
                <a:latin typeface="Arial"/>
                <a:cs typeface="Arial"/>
              </a:defRPr>
            </a:lvl1pPr>
          </a:lstStyle>
          <a:p>
            <a:r>
              <a:rPr lang="en-US" dirty="0" smtClean="0"/>
              <a:t>Click to add figure number and title</a:t>
            </a:r>
            <a:endParaRPr lang="en-US" dirty="0"/>
          </a:p>
        </p:txBody>
      </p:sp>
      <p:pic>
        <p:nvPicPr>
          <p:cNvPr id="6" name="Picture 5"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200" y="6477000"/>
            <a:ext cx="918000" cy="279915"/>
          </a:xfrm>
          <a:prstGeom prst="rect">
            <a:avLst/>
          </a:prstGeom>
        </p:spPr>
      </p:pic>
      <p:sp>
        <p:nvSpPr>
          <p:cNvPr id="7" name="TextBox 6"/>
          <p:cNvSpPr txBox="1"/>
          <p:nvPr userDrawn="1"/>
        </p:nvSpPr>
        <p:spPr>
          <a:xfrm>
            <a:off x="1981200" y="6457890"/>
            <a:ext cx="716280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000" b="0" dirty="0" smtClean="0">
                <a:ea typeface="Verdana" panose="020B0604030504040204" pitchFamily="34" charset="0"/>
                <a:cs typeface="Verdana" panose="020B0604030504040204" pitchFamily="34" charset="0"/>
              </a:rPr>
              <a:t>Copyright © 2018,</a:t>
            </a:r>
            <a:r>
              <a:rPr lang="en-US" altLang="en-US" sz="1000" b="0" baseline="0" dirty="0" smtClean="0">
                <a:ea typeface="Verdana" panose="020B0604030504040204" pitchFamily="34" charset="0"/>
                <a:cs typeface="Verdana" panose="020B0604030504040204" pitchFamily="34" charset="0"/>
              </a:rPr>
              <a:t> 2013, 2009 </a:t>
            </a:r>
            <a:r>
              <a:rPr lang="en-US" altLang="en-US" sz="1000" b="0" dirty="0" smtClean="0">
                <a:ea typeface="Verdana" panose="020B0604030504040204" pitchFamily="34" charset="0"/>
                <a:cs typeface="Verdana" panose="020B0604030504040204" pitchFamily="34" charset="0"/>
              </a:rPr>
              <a:t>Pearson Education, Inc.</a:t>
            </a:r>
            <a:r>
              <a:rPr lang="en-US" altLang="en-US" sz="1000" b="0" baseline="0" dirty="0" smtClean="0">
                <a:ea typeface="Verdana" panose="020B0604030504040204" pitchFamily="34" charset="0"/>
                <a:cs typeface="Verdana" panose="020B0604030504040204" pitchFamily="34" charset="0"/>
              </a:rPr>
              <a:t> </a:t>
            </a:r>
            <a:r>
              <a:rPr lang="en-US" altLang="en-US" sz="1000" b="0" dirty="0" smtClean="0">
                <a:ea typeface="Verdana" panose="020B0604030504040204" pitchFamily="34" charset="0"/>
                <a:cs typeface="Verdana" panose="020B0604030504040204" pitchFamily="34" charset="0"/>
              </a:rPr>
              <a:t>All Rights Reserved</a:t>
            </a:r>
          </a:p>
        </p:txBody>
      </p:sp>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pic>
        <p:nvPicPr>
          <p:cNvPr id="9" name="Picture 8" descr="Pearson Logo"/>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01200" y="6477000"/>
            <a:ext cx="918000" cy="279915"/>
          </a:xfrm>
          <a:prstGeom prst="rect">
            <a:avLst/>
          </a:prstGeom>
        </p:spPr>
      </p:pic>
      <p:sp>
        <p:nvSpPr>
          <p:cNvPr id="6" name="TextBox 5"/>
          <p:cNvSpPr txBox="1"/>
          <p:nvPr userDrawn="1"/>
        </p:nvSpPr>
        <p:spPr>
          <a:xfrm>
            <a:off x="1981200" y="6457890"/>
            <a:ext cx="716280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000" b="0" dirty="0" smtClean="0">
                <a:ea typeface="Verdana" panose="020B0604030504040204" pitchFamily="34" charset="0"/>
                <a:cs typeface="Verdana" panose="020B0604030504040204" pitchFamily="34" charset="0"/>
              </a:rPr>
              <a:t>Copyright © 2018,</a:t>
            </a:r>
            <a:r>
              <a:rPr lang="en-US" altLang="en-US" sz="1000" b="0" baseline="0" dirty="0" smtClean="0">
                <a:ea typeface="Verdana" panose="020B0604030504040204" pitchFamily="34" charset="0"/>
                <a:cs typeface="Verdana" panose="020B0604030504040204" pitchFamily="34" charset="0"/>
              </a:rPr>
              <a:t> 2013, 2009 </a:t>
            </a:r>
            <a:r>
              <a:rPr lang="en-US" altLang="en-US" sz="1000" b="0" dirty="0" smtClean="0">
                <a:ea typeface="Verdana" panose="020B0604030504040204" pitchFamily="34" charset="0"/>
                <a:cs typeface="Verdana" panose="020B0604030504040204" pitchFamily="34" charset="0"/>
              </a:rPr>
              <a:t>Pearson Education, Inc.</a:t>
            </a:r>
            <a:r>
              <a:rPr lang="en-US" altLang="en-US" sz="1000" b="0" baseline="0" dirty="0" smtClean="0">
                <a:ea typeface="Verdana" panose="020B0604030504040204" pitchFamily="34" charset="0"/>
                <a:cs typeface="Verdana" panose="020B0604030504040204" pitchFamily="34" charset="0"/>
              </a:rPr>
              <a:t> </a:t>
            </a:r>
            <a:r>
              <a:rPr lang="en-US" altLang="en-US" sz="1000" b="0" dirty="0" smtClean="0">
                <a:ea typeface="Verdana" panose="020B0604030504040204" pitchFamily="34" charset="0"/>
                <a:cs typeface="Verdana" panose="020B0604030504040204" pitchFamily="34" charset="0"/>
              </a:rPr>
              <a:t>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57" r:id="rId1"/>
    <p:sldLayoutId id="2147483650" r:id="rId2"/>
    <p:sldLayoutId id="2147483660" r:id="rId3"/>
    <p:sldLayoutId id="2147483659" r:id="rId4"/>
    <p:sldLayoutId id="2147483658" r:id="rId5"/>
    <p:sldLayoutId id="2147483661" r:id="rId6"/>
  </p:sldLayoutIdLst>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i="1" dirty="0" smtClean="0">
                <a:latin typeface="Arial"/>
                <a:cs typeface="Arial"/>
              </a:rPr>
              <a:t>Effective Leadership and Management in Nursing</a:t>
            </a:r>
            <a:r>
              <a:rPr lang="en-US" i="1" dirty="0" smtClean="0">
                <a:latin typeface="Arial"/>
                <a:cs typeface="Arial"/>
              </a:rPr>
              <a:t/>
            </a:r>
            <a:br>
              <a:rPr lang="en-US" i="1" dirty="0" smtClean="0">
                <a:latin typeface="Arial"/>
                <a:cs typeface="Arial"/>
              </a:rPr>
            </a:br>
            <a:r>
              <a:rPr lang="en-US" sz="2400" b="0" dirty="0" smtClean="0">
                <a:latin typeface="Arial"/>
                <a:cs typeface="Arial"/>
              </a:rPr>
              <a:t>Ninth Edition</a:t>
            </a:r>
            <a:endParaRPr lang="en-US" sz="2400" b="0" dirty="0">
              <a:latin typeface="Arial"/>
              <a:cs typeface="Arial"/>
            </a:endParaRPr>
          </a:p>
        </p:txBody>
      </p:sp>
      <p:sp>
        <p:nvSpPr>
          <p:cNvPr id="4" name="Text Placeholder 3"/>
          <p:cNvSpPr>
            <a:spLocks noGrp="1"/>
          </p:cNvSpPr>
          <p:nvPr>
            <p:ph type="body" sz="quarter" idx="14"/>
          </p:nvPr>
        </p:nvSpPr>
        <p:spPr/>
        <p:txBody>
          <a:bodyPr/>
          <a:lstStyle/>
          <a:p>
            <a:r>
              <a:rPr lang="en-US" sz="2800" dirty="0"/>
              <a:t>Chapter </a:t>
            </a:r>
            <a:r>
              <a:rPr lang="en-US" sz="2800" dirty="0" smtClean="0"/>
              <a:t>15</a:t>
            </a:r>
            <a:endParaRPr lang="en-US" sz="2800" dirty="0"/>
          </a:p>
          <a:p>
            <a:endParaRPr lang="en-US" sz="2800" dirty="0"/>
          </a:p>
        </p:txBody>
      </p:sp>
      <p:sp>
        <p:nvSpPr>
          <p:cNvPr id="5" name="Text Placeholder 4"/>
          <p:cNvSpPr>
            <a:spLocks noGrp="1"/>
          </p:cNvSpPr>
          <p:nvPr>
            <p:ph type="body" sz="quarter" idx="15"/>
          </p:nvPr>
        </p:nvSpPr>
        <p:spPr/>
        <p:txBody>
          <a:bodyPr/>
          <a:lstStyle/>
          <a:p>
            <a:r>
              <a:rPr lang="en-US" altLang="en-US" sz="2400" dirty="0">
                <a:latin typeface="Arial"/>
                <a:cs typeface="Arial"/>
              </a:rPr>
              <a:t>Budgeting and Managing Fiscal Resources</a:t>
            </a:r>
          </a:p>
        </p:txBody>
      </p:sp>
    </p:spTree>
    <p:extLst>
      <p:ext uri="{BB962C8B-B14F-4D97-AF65-F5344CB8AC3E}">
        <p14:creationId xmlns:p14="http://schemas.microsoft.com/office/powerpoint/2010/main" val="57873468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One</a:t>
            </a:r>
          </a:p>
        </p:txBody>
      </p:sp>
      <p:sp>
        <p:nvSpPr>
          <p:cNvPr id="8195" name="Rectangle 3"/>
          <p:cNvSpPr>
            <a:spLocks noGrp="1" noChangeArrowheads="1"/>
          </p:cNvSpPr>
          <p:nvPr>
            <p:ph idx="1"/>
          </p:nvPr>
        </p:nvSpPr>
        <p:spPr/>
        <p:txBody>
          <a:bodyPr/>
          <a:lstStyle/>
          <a:p>
            <a:r>
              <a:rPr lang="en-US" altLang="en-US" dirty="0">
                <a:ea typeface="Verdana" panose="020B0604030504040204" pitchFamily="34" charset="0"/>
                <a:cs typeface="Verdana" panose="020B0604030504040204" pitchFamily="34" charset="0"/>
              </a:rPr>
              <a:t>Describe how the budgeting process works</a:t>
            </a:r>
            <a:r>
              <a:rPr lang="en-US" altLang="en-US" dirty="0" smtClean="0">
                <a:ea typeface="Verdana" panose="020B0604030504040204" pitchFamily="34" charset="0"/>
                <a:cs typeface="Verdana" panose="020B0604030504040204" pitchFamily="34" charset="0"/>
              </a:rPr>
              <a:t>.</a:t>
            </a:r>
            <a:endParaRPr lang="en-US" altLang="en-US"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84356583"/>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The Budgeting Process </a:t>
            </a:r>
          </a:p>
        </p:txBody>
      </p:sp>
      <p:sp>
        <p:nvSpPr>
          <p:cNvPr id="6147" name="Rectangle 3"/>
          <p:cNvSpPr>
            <a:spLocks noGrp="1" noChangeArrowheads="1"/>
          </p:cNvSpPr>
          <p:nvPr>
            <p:ph type="body" idx="1"/>
          </p:nvPr>
        </p:nvSpPr>
        <p:spPr/>
        <p:txBody>
          <a:bodyPr/>
          <a:lstStyle/>
          <a:p>
            <a:r>
              <a:rPr lang="en-US" altLang="en-US" dirty="0" smtClean="0">
                <a:cs typeface="Verdana" panose="020B0604030504040204" pitchFamily="34" charset="0"/>
              </a:rPr>
              <a:t>Budget</a:t>
            </a:r>
          </a:p>
          <a:p>
            <a:pPr lvl="1"/>
            <a:r>
              <a:rPr lang="en-US" altLang="en-US" dirty="0" smtClean="0">
                <a:cs typeface="Verdana" panose="020B0604030504040204" pitchFamily="34" charset="0"/>
              </a:rPr>
              <a:t>Quantitative statement, usually in monetary terms, of the plans and expectations of a defined area over a specified period of time</a:t>
            </a:r>
          </a:p>
          <a:p>
            <a:r>
              <a:rPr lang="en-US" altLang="en-US" dirty="0" smtClean="0">
                <a:cs typeface="Verdana" panose="020B0604030504040204" pitchFamily="34" charset="0"/>
              </a:rPr>
              <a:t>Budgeting </a:t>
            </a:r>
          </a:p>
          <a:p>
            <a:pPr lvl="1"/>
            <a:r>
              <a:rPr lang="en-US" altLang="en-US" dirty="0" smtClean="0">
                <a:cs typeface="Verdana" panose="020B0604030504040204" pitchFamily="34" charset="0"/>
              </a:rPr>
              <a:t>Planning and controlling future operations by comparing actual results with planned expectations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330741281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defRPr/>
            </a:pPr>
            <a:r>
              <a:rPr lang="en-US"/>
              <a:t>The Budgeting Process</a:t>
            </a:r>
            <a:endParaRPr lang="en-US" dirty="0"/>
          </a:p>
        </p:txBody>
      </p:sp>
      <p:sp>
        <p:nvSpPr>
          <p:cNvPr id="8195" name="Rectangle 3"/>
          <p:cNvSpPr>
            <a:spLocks noGrp="1" noChangeArrowheads="1"/>
          </p:cNvSpPr>
          <p:nvPr>
            <p:ph type="body" idx="1"/>
          </p:nvPr>
        </p:nvSpPr>
        <p:spPr>
          <a:xfrm>
            <a:off x="457200" y="1600200"/>
            <a:ext cx="8458200" cy="4525963"/>
          </a:xfrm>
        </p:spPr>
        <p:txBody>
          <a:bodyPr/>
          <a:lstStyle/>
          <a:p>
            <a:r>
              <a:rPr lang="en-US" altLang="en-US" dirty="0" smtClean="0">
                <a:cs typeface="Verdana" panose="020B0604030504040204" pitchFamily="34" charset="0"/>
              </a:rPr>
              <a:t>Ensures that resources necessary to achieve budget objectives are available at appropriate times</a:t>
            </a:r>
          </a:p>
          <a:p>
            <a:r>
              <a:rPr lang="en-US"/>
              <a:t>Budgets help management control the resources expended through an organizational awareness of costs. </a:t>
            </a:r>
          </a:p>
          <a:p>
            <a:r>
              <a:rPr lang="en-US"/>
              <a:t>Budgeting involves planning and controlling future operations by comparing actual results with planned expectations.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416238072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defRPr/>
            </a:pPr>
            <a:r>
              <a:rPr lang="en-US"/>
              <a:t>The Budgeting Process</a:t>
            </a:r>
            <a:endParaRPr lang="en-US" dirty="0"/>
          </a:p>
        </p:txBody>
      </p:sp>
      <p:sp>
        <p:nvSpPr>
          <p:cNvPr id="7171" name="Rectangle 3"/>
          <p:cNvSpPr>
            <a:spLocks noGrp="1" noChangeArrowheads="1"/>
          </p:cNvSpPr>
          <p:nvPr>
            <p:ph type="body" idx="1"/>
          </p:nvPr>
        </p:nvSpPr>
        <p:spPr/>
        <p:txBody>
          <a:bodyPr/>
          <a:lstStyle/>
          <a:p>
            <a:r>
              <a:rPr lang="en-US"/>
              <a:t>To plan, the organization must know the following: </a:t>
            </a:r>
          </a:p>
          <a:p>
            <a:pPr lvl="1"/>
            <a:r>
              <a:rPr lang="en-US" altLang="en-US" dirty="0" smtClean="0">
                <a:cs typeface="Verdana" panose="020B0604030504040204" pitchFamily="34" charset="0"/>
              </a:rPr>
              <a:t>Population demographics</a:t>
            </a:r>
          </a:p>
          <a:p>
            <a:pPr lvl="1"/>
            <a:r>
              <a:rPr lang="en-US" altLang="en-US" dirty="0" smtClean="0">
                <a:cs typeface="Verdana" panose="020B0604030504040204" pitchFamily="34" charset="0"/>
              </a:rPr>
              <a:t>Revenue sources </a:t>
            </a:r>
          </a:p>
          <a:p>
            <a:pPr lvl="1"/>
            <a:r>
              <a:rPr lang="en-US" altLang="en-US" dirty="0" smtClean="0">
                <a:cs typeface="Verdana" panose="020B0604030504040204" pitchFamily="34" charset="0"/>
              </a:rPr>
              <a:t>Statistical data</a:t>
            </a:r>
          </a:p>
          <a:p>
            <a:pPr lvl="1"/>
            <a:r>
              <a:rPr lang="en-US"/>
              <a:t>Wage increases of market adjustments </a:t>
            </a:r>
          </a:p>
          <a:p>
            <a:pPr lvl="1"/>
            <a:r>
              <a:rPr lang="en-US" altLang="en-US" dirty="0" smtClean="0">
                <a:cs typeface="Verdana" panose="020B0604030504040204" pitchFamily="34" charset="0"/>
              </a:rPr>
              <a:t>Supply and equipment price increases</a:t>
            </a:r>
          </a:p>
          <a:p>
            <a:pPr lvl="1"/>
            <a:r>
              <a:rPr lang="en-US"/>
              <a:t>Costs for new equipment or technologies </a:t>
            </a:r>
          </a:p>
          <a:p>
            <a:pPr lvl="1"/>
            <a:r>
              <a:rPr lang="en-US" altLang="en-US" dirty="0" smtClean="0">
                <a:cs typeface="Verdana" panose="020B0604030504040204" pitchFamily="34" charset="0"/>
              </a:rPr>
              <a:t>Staff mix</a:t>
            </a:r>
          </a:p>
          <a:p>
            <a:pPr lvl="1"/>
            <a:r>
              <a:rPr lang="en-US" altLang="en-US" dirty="0" smtClean="0">
                <a:cs typeface="Verdana" panose="020B0604030504040204" pitchFamily="34" charset="0"/>
              </a:rPr>
              <a:t>Regulatory and organizational changes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421674141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defRPr/>
            </a:pPr>
            <a:r>
              <a:rPr lang="en-US"/>
              <a:t>The Budgeting Process</a:t>
            </a:r>
            <a:endParaRPr lang="en-US" dirty="0"/>
          </a:p>
        </p:txBody>
      </p:sp>
      <p:sp>
        <p:nvSpPr>
          <p:cNvPr id="7171" name="Rectangle 3"/>
          <p:cNvSpPr>
            <a:spLocks noGrp="1" noChangeArrowheads="1"/>
          </p:cNvSpPr>
          <p:nvPr>
            <p:ph type="body" idx="1"/>
          </p:nvPr>
        </p:nvSpPr>
        <p:spPr/>
        <p:txBody>
          <a:bodyPr/>
          <a:lstStyle/>
          <a:p>
            <a:r>
              <a:rPr lang="en-US"/>
              <a:t>Timetable for the Budgeting Process</a:t>
            </a:r>
          </a:p>
          <a:p>
            <a:pPr lvl="1"/>
            <a:r>
              <a:rPr lang="en-US"/>
              <a:t>Depending on the size and complexity of the organization, process takes between 3 and 6 months.</a:t>
            </a:r>
          </a:p>
          <a:p>
            <a:pPr lvl="1"/>
            <a:r>
              <a:rPr lang="en-US"/>
              <a:t>Initiated by first-level manager</a:t>
            </a:r>
          </a:p>
          <a:p>
            <a:pPr lvl="1"/>
            <a:r>
              <a:rPr lang="en-US"/>
              <a:t>Proposal ascends through the managerial hierarchy.</a:t>
            </a:r>
          </a:p>
          <a:p>
            <a:pPr lvl="1"/>
            <a:r>
              <a:rPr lang="en-US"/>
              <a:t>Final step in the process is approval by a governing board.</a:t>
            </a:r>
          </a:p>
          <a:p>
            <a:pPr lvl="1"/>
            <a:r>
              <a:rPr lang="en-US"/>
              <a:t>Nurse managers should not expect to receive all of their budget requests, but they need to be prepared to defend their priorities.</a:t>
            </a:r>
          </a:p>
        </p:txBody>
      </p:sp>
    </p:spTree>
    <p:extLst>
      <p:ext uri="{BB962C8B-B14F-4D97-AF65-F5344CB8AC3E}">
        <p14:creationId xmlns:p14="http://schemas.microsoft.com/office/powerpoint/2010/main" val="421674141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Two</a:t>
            </a:r>
          </a:p>
        </p:txBody>
      </p:sp>
      <p:sp>
        <p:nvSpPr>
          <p:cNvPr id="8195" name="Rectangle 3"/>
          <p:cNvSpPr>
            <a:spLocks noGrp="1" noChangeArrowheads="1"/>
          </p:cNvSpPr>
          <p:nvPr>
            <p:ph idx="1"/>
          </p:nvPr>
        </p:nvSpPr>
        <p:spPr/>
        <p:txBody>
          <a:bodyPr/>
          <a:lstStyle/>
          <a:p>
            <a:r>
              <a:rPr lang="en-US" altLang="en-US" dirty="0">
                <a:ea typeface="Verdana" panose="020B0604030504040204" pitchFamily="34" charset="0"/>
                <a:cs typeface="Verdana" panose="020B0604030504040204" pitchFamily="34" charset="0"/>
              </a:rPr>
              <a:t>Differentiate among different approaches to budgeting</a:t>
            </a:r>
            <a:r>
              <a:rPr lang="en-US" altLang="en-US" dirty="0" smtClean="0">
                <a:ea typeface="Verdana" panose="020B0604030504040204" pitchFamily="34" charset="0"/>
                <a:cs typeface="Verdana" panose="020B0604030504040204" pitchFamily="34" charset="0"/>
              </a:rPr>
              <a:t>.</a:t>
            </a:r>
            <a:endParaRPr lang="en-US" altLang="en-US"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63008008"/>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Approaches to Budgeting </a:t>
            </a:r>
          </a:p>
        </p:txBody>
      </p:sp>
      <p:sp>
        <p:nvSpPr>
          <p:cNvPr id="10243" name="Rectangle 3"/>
          <p:cNvSpPr>
            <a:spLocks noGrp="1" noChangeArrowheads="1"/>
          </p:cNvSpPr>
          <p:nvPr>
            <p:ph type="body" idx="1"/>
          </p:nvPr>
        </p:nvSpPr>
        <p:spPr/>
        <p:txBody>
          <a:bodyPr/>
          <a:lstStyle/>
          <a:p>
            <a:r>
              <a:rPr lang="en-US" altLang="en-US" dirty="0" smtClean="0">
                <a:cs typeface="Verdana" panose="020B0604030504040204" pitchFamily="34" charset="0"/>
              </a:rPr>
              <a:t>Approach varies: </a:t>
            </a:r>
          </a:p>
          <a:p>
            <a:pPr lvl="1"/>
            <a:r>
              <a:rPr lang="en-US" altLang="en-US" dirty="0" smtClean="0">
                <a:cs typeface="Verdana" panose="020B0604030504040204" pitchFamily="34" charset="0"/>
              </a:rPr>
              <a:t>Cost centers</a:t>
            </a:r>
          </a:p>
          <a:p>
            <a:pPr lvl="1"/>
            <a:r>
              <a:rPr lang="en-US" altLang="en-US" dirty="0" smtClean="0">
                <a:cs typeface="Verdana" panose="020B0604030504040204" pitchFamily="34" charset="0"/>
              </a:rPr>
              <a:t>Revenue centers</a:t>
            </a:r>
          </a:p>
          <a:p>
            <a:pPr lvl="1"/>
            <a:r>
              <a:rPr lang="en-US" altLang="en-US" dirty="0" smtClean="0">
                <a:cs typeface="Verdana" panose="020B0604030504040204" pitchFamily="34" charset="0"/>
              </a:rPr>
              <a:t>Profit centers</a:t>
            </a:r>
          </a:p>
          <a:p>
            <a:pPr lvl="1"/>
            <a:r>
              <a:rPr lang="en-US" altLang="en-US" dirty="0" smtClean="0">
                <a:cs typeface="Verdana" panose="020B0604030504040204" pitchFamily="34" charset="0"/>
              </a:rPr>
              <a:t>Investment centers</a:t>
            </a:r>
          </a:p>
          <a:p>
            <a:r>
              <a:rPr lang="en-US"/>
              <a:t>Nursing units are typically considered to be cost centers, but they may also be viewed as revenue centers, profit centers, or investment centers.</a:t>
            </a:r>
            <a:endParaRPr lang="en-US" altLang="en-US" dirty="0" smtClean="0">
              <a:cs typeface="Verdana" panose="020B0604030504040204" pitchFamily="34" charset="0"/>
            </a:endParaRP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72929175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defRPr/>
            </a:pPr>
            <a:r>
              <a:rPr lang="en-US"/>
              <a:t>Approaches to Budgeting</a:t>
            </a:r>
            <a:endParaRPr lang="en-US" dirty="0"/>
          </a:p>
        </p:txBody>
      </p:sp>
      <p:sp>
        <p:nvSpPr>
          <p:cNvPr id="11267" name="Rectangle 3"/>
          <p:cNvSpPr>
            <a:spLocks noGrp="1" noChangeArrowheads="1"/>
          </p:cNvSpPr>
          <p:nvPr>
            <p:ph type="body" idx="1"/>
          </p:nvPr>
        </p:nvSpPr>
        <p:spPr/>
        <p:txBody>
          <a:bodyPr/>
          <a:lstStyle/>
          <a:p>
            <a:r>
              <a:rPr lang="en-US" dirty="0"/>
              <a:t>Incremental Budget</a:t>
            </a:r>
          </a:p>
          <a:p>
            <a:pPr lvl="1"/>
            <a:r>
              <a:rPr lang="en-US" altLang="en-US" dirty="0" smtClean="0">
                <a:cs typeface="Verdana" panose="020B0604030504040204" pitchFamily="34" charset="0"/>
              </a:rPr>
              <a:t>Line-by-line</a:t>
            </a:r>
          </a:p>
          <a:p>
            <a:pPr lvl="1"/>
            <a:r>
              <a:rPr lang="en-US" altLang="en-US" dirty="0" smtClean="0">
                <a:cs typeface="Verdana" panose="020B0604030504040204" pitchFamily="34" charset="0"/>
              </a:rPr>
              <a:t>Finance department distributes a budget worksheet listing each expense item or category on a separate expense line.</a:t>
            </a:r>
          </a:p>
          <a:p>
            <a:pPr lvl="1"/>
            <a:r>
              <a:rPr lang="en-US" altLang="en-US" dirty="0" smtClean="0">
                <a:cs typeface="Verdana" panose="020B0604030504040204" pitchFamily="34" charset="0"/>
              </a:rPr>
              <a:t>Expense line is divided into salary and </a:t>
            </a:r>
            <a:r>
              <a:rPr lang="en-US" altLang="en-US" dirty="0" err="1" smtClean="0">
                <a:cs typeface="Verdana" panose="020B0604030504040204" pitchFamily="34" charset="0"/>
              </a:rPr>
              <a:t>nonsalary</a:t>
            </a:r>
            <a:r>
              <a:rPr lang="en-US" altLang="en-US" dirty="0" smtClean="0">
                <a:cs typeface="Verdana" panose="020B0604030504040204" pitchFamily="34" charset="0"/>
              </a:rPr>
              <a:t> items</a:t>
            </a:r>
            <a:r>
              <a:rPr lang="en-US" altLang="en-US" dirty="0" smtClean="0">
                <a:latin typeface="Verdana" panose="020B0604030504040204" pitchFamily="34" charset="0"/>
                <a:cs typeface="Verdana" panose="020B0604030504040204" pitchFamily="34" charset="0"/>
              </a:rPr>
              <a:t>.</a:t>
            </a:r>
          </a:p>
          <a:p>
            <a:pPr lvl="1"/>
            <a:r>
              <a:rPr lang="en-US"/>
              <a:t>Managers must be familiar with expense account categories and what type of expenses are included under each line item.</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69824502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defRPr/>
            </a:pPr>
            <a:r>
              <a:rPr lang="en-US"/>
              <a:t>Approaches to Budgeting</a:t>
            </a:r>
            <a:endParaRPr lang="en-US" dirty="0"/>
          </a:p>
        </p:txBody>
      </p:sp>
      <p:sp>
        <p:nvSpPr>
          <p:cNvPr id="11267" name="Rectangle 3"/>
          <p:cNvSpPr>
            <a:spLocks noGrp="1" noChangeArrowheads="1"/>
          </p:cNvSpPr>
          <p:nvPr>
            <p:ph type="body" idx="1"/>
          </p:nvPr>
        </p:nvSpPr>
        <p:spPr/>
        <p:txBody>
          <a:bodyPr/>
          <a:lstStyle/>
          <a:p>
            <a:r>
              <a:rPr lang="en-US" dirty="0"/>
              <a:t>Incremental Budget</a:t>
            </a:r>
          </a:p>
          <a:p>
            <a:pPr lvl="1"/>
            <a:r>
              <a:rPr lang="en-US"/>
              <a:t>Advantage</a:t>
            </a:r>
          </a:p>
          <a:p>
            <a:pPr lvl="2"/>
            <a:r>
              <a:rPr lang="en-US"/>
              <a:t>Simplicity of preparation </a:t>
            </a:r>
          </a:p>
          <a:p>
            <a:pPr lvl="1"/>
            <a:r>
              <a:rPr lang="en-US"/>
              <a:t>Disadvantage </a:t>
            </a:r>
          </a:p>
          <a:p>
            <a:pPr lvl="2"/>
            <a:r>
              <a:rPr lang="en-US"/>
              <a:t>Discourages cost efficiency</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69824502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defRPr/>
            </a:pPr>
            <a:r>
              <a:rPr lang="en-US"/>
              <a:t>Approaches to Budgeting</a:t>
            </a:r>
            <a:endParaRPr lang="en-US" dirty="0"/>
          </a:p>
        </p:txBody>
      </p:sp>
      <p:sp>
        <p:nvSpPr>
          <p:cNvPr id="12291" name="Rectangle 3"/>
          <p:cNvSpPr>
            <a:spLocks noGrp="1" noChangeArrowheads="1"/>
          </p:cNvSpPr>
          <p:nvPr>
            <p:ph type="body" idx="1"/>
          </p:nvPr>
        </p:nvSpPr>
        <p:spPr/>
        <p:txBody>
          <a:bodyPr/>
          <a:lstStyle/>
          <a:p>
            <a:r>
              <a:rPr lang="en-US" dirty="0"/>
              <a:t>Zero-Based Budget </a:t>
            </a:r>
          </a:p>
          <a:p>
            <a:pPr lvl="1"/>
            <a:r>
              <a:rPr lang="en-US" altLang="en-US" dirty="0" smtClean="0">
                <a:cs typeface="Verdana" panose="020B0604030504040204" pitchFamily="34" charset="0"/>
              </a:rPr>
              <a:t>Assumes base for projecting next year's budget is zero</a:t>
            </a:r>
          </a:p>
          <a:p>
            <a:pPr lvl="1"/>
            <a:r>
              <a:rPr lang="en-US" altLang="en-US" dirty="0" smtClean="0">
                <a:cs typeface="Verdana" panose="020B0604030504040204" pitchFamily="34" charset="0"/>
              </a:rPr>
              <a:t>Requires managers to justify all activities and programs as if they were being initiated for the first time</a:t>
            </a:r>
          </a:p>
          <a:p>
            <a:pPr lvl="1"/>
            <a:r>
              <a:rPr lang="en-US" altLang="en-US" dirty="0" smtClean="0">
                <a:cs typeface="Verdana" panose="020B0604030504040204" pitchFamily="34" charset="0"/>
              </a:rPr>
              <a:t>Requires expenditures to be justified under current environment and organization's objectives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24898064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Learning Outcomes</a:t>
            </a:r>
          </a:p>
        </p:txBody>
      </p:sp>
      <p:sp>
        <p:nvSpPr>
          <p:cNvPr id="5123" name="Content Placeholder 2"/>
          <p:cNvSpPr>
            <a:spLocks noGrp="1"/>
          </p:cNvSpPr>
          <p:nvPr>
            <p:ph idx="1"/>
          </p:nvPr>
        </p:nvSpPr>
        <p:spPr/>
        <p:txBody>
          <a:bodyPr/>
          <a:lstStyle/>
          <a:p>
            <a:pPr marL="514350" indent="-514350">
              <a:buFont typeface="Arial" panose="020B0604020202020204" pitchFamily="34" charset="0"/>
              <a:buAutoNum type="arabicPeriod"/>
            </a:pPr>
            <a:r>
              <a:rPr lang="en-US" altLang="en-US" dirty="0" smtClean="0">
                <a:ea typeface="Verdana" panose="020B0604030504040204" pitchFamily="34" charset="0"/>
                <a:cs typeface="Verdana" panose="020B0604030504040204" pitchFamily="34" charset="0"/>
              </a:rPr>
              <a:t>Describe how the budgeting process works.</a:t>
            </a:r>
          </a:p>
          <a:p>
            <a:pPr marL="514350" indent="-514350">
              <a:buFont typeface="Arial" panose="020B0604020202020204" pitchFamily="34" charset="0"/>
              <a:buAutoNum type="arabicPeriod"/>
            </a:pPr>
            <a:r>
              <a:rPr lang="en-US" altLang="en-US" dirty="0" smtClean="0">
                <a:ea typeface="Verdana" panose="020B0604030504040204" pitchFamily="34" charset="0"/>
                <a:cs typeface="Verdana" panose="020B0604030504040204" pitchFamily="34" charset="0"/>
              </a:rPr>
              <a:t>Differentiate among different approaches to budgeting.</a:t>
            </a:r>
          </a:p>
          <a:p>
            <a:pPr marL="514350" indent="-514350">
              <a:buFont typeface="Arial" panose="020B0604020202020204" pitchFamily="34" charset="0"/>
              <a:buAutoNum type="arabicPeriod"/>
            </a:pPr>
            <a:r>
              <a:rPr lang="en-US" altLang="en-US" dirty="0" smtClean="0">
                <a:ea typeface="Verdana" panose="020B0604030504040204" pitchFamily="34" charset="0"/>
                <a:cs typeface="Verdana" panose="020B0604030504040204" pitchFamily="34" charset="0"/>
              </a:rPr>
              <a:t>Describe components of an operational budget.</a:t>
            </a:r>
          </a:p>
          <a:p>
            <a:pPr marL="514350" indent="-514350">
              <a:buFont typeface="Arial" panose="020B0604020202020204" pitchFamily="34" charset="0"/>
              <a:buAutoNum type="arabicPeriod"/>
            </a:pPr>
            <a:r>
              <a:rPr lang="en-US" altLang="en-US" dirty="0" smtClean="0">
                <a:ea typeface="Verdana" panose="020B0604030504040204" pitchFamily="34" charset="0"/>
                <a:cs typeface="Verdana" panose="020B0604030504040204" pitchFamily="34" charset="0"/>
              </a:rPr>
              <a:t>Demonstrate how to plan a salary and nonsalary budget.</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420268221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defRPr/>
            </a:pPr>
            <a:r>
              <a:rPr lang="en-US"/>
              <a:t>Approaches to Budgeting</a:t>
            </a:r>
            <a:endParaRPr lang="en-US" dirty="0"/>
          </a:p>
        </p:txBody>
      </p:sp>
      <p:sp>
        <p:nvSpPr>
          <p:cNvPr id="12291" name="Rectangle 3"/>
          <p:cNvSpPr>
            <a:spLocks noGrp="1" noChangeArrowheads="1"/>
          </p:cNvSpPr>
          <p:nvPr>
            <p:ph type="body" idx="1"/>
          </p:nvPr>
        </p:nvSpPr>
        <p:spPr/>
        <p:txBody>
          <a:bodyPr/>
          <a:lstStyle/>
          <a:p>
            <a:r>
              <a:rPr lang="en-US" dirty="0"/>
              <a:t>Zero-Based Budget </a:t>
            </a:r>
          </a:p>
          <a:p>
            <a:pPr lvl="1"/>
            <a:r>
              <a:rPr lang="en-US"/>
              <a:t>Advantage </a:t>
            </a:r>
          </a:p>
          <a:p>
            <a:pPr lvl="2"/>
            <a:r>
              <a:rPr lang="en-US"/>
              <a:t>Every expense is justified.</a:t>
            </a:r>
          </a:p>
          <a:p>
            <a:pPr lvl="1"/>
            <a:r>
              <a:rPr lang="en-US"/>
              <a:t>Disadvantage</a:t>
            </a:r>
          </a:p>
          <a:p>
            <a:pPr lvl="2"/>
            <a:r>
              <a:rPr lang="en-US"/>
              <a:t>Process is time-consuming and may not be necessary.</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24898064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defRPr/>
            </a:pPr>
            <a:r>
              <a:rPr lang="en-US"/>
              <a:t>Approaches to Budgeting</a:t>
            </a:r>
            <a:endParaRPr lang="en-US" dirty="0"/>
          </a:p>
        </p:txBody>
      </p:sp>
      <p:sp>
        <p:nvSpPr>
          <p:cNvPr id="13315" name="Rectangle 3"/>
          <p:cNvSpPr>
            <a:spLocks noGrp="1" noChangeArrowheads="1"/>
          </p:cNvSpPr>
          <p:nvPr>
            <p:ph type="body" idx="1"/>
          </p:nvPr>
        </p:nvSpPr>
        <p:spPr/>
        <p:txBody>
          <a:bodyPr/>
          <a:lstStyle/>
          <a:p>
            <a:r>
              <a:rPr lang="en-US" dirty="0"/>
              <a:t>Fixed or Variable Budgets</a:t>
            </a:r>
          </a:p>
          <a:p>
            <a:pPr lvl="1"/>
            <a:r>
              <a:rPr lang="en-US" altLang="en-US" dirty="0" smtClean="0">
                <a:cs typeface="Verdana" panose="020B0604030504040204" pitchFamily="34" charset="0"/>
              </a:rPr>
              <a:t>Fixed budgets</a:t>
            </a:r>
          </a:p>
          <a:p>
            <a:pPr lvl="2"/>
            <a:r>
              <a:rPr lang="en-US" altLang="en-US" dirty="0" smtClean="0">
                <a:cs typeface="Verdana" panose="020B0604030504040204" pitchFamily="34" charset="0"/>
              </a:rPr>
              <a:t>Amounts are set without regard to changes that may occur during the year, such as patient volume or program activities.</a:t>
            </a:r>
          </a:p>
          <a:p>
            <a:pPr lvl="1"/>
            <a:r>
              <a:rPr lang="en-US" altLang="en-US" dirty="0" smtClean="0">
                <a:cs typeface="Verdana" panose="020B0604030504040204" pitchFamily="34" charset="0"/>
              </a:rPr>
              <a:t>Variable budgets</a:t>
            </a:r>
          </a:p>
          <a:p>
            <a:pPr lvl="2"/>
            <a:r>
              <a:rPr lang="en-US" altLang="en-US" dirty="0" smtClean="0">
                <a:cs typeface="Verdana" panose="020B0604030504040204" pitchFamily="34" charset="0"/>
              </a:rPr>
              <a:t>Adjusted based on changes in revenues, patient census, utilization of supplies, and other expenses.</a:t>
            </a:r>
          </a:p>
        </p:txBody>
      </p:sp>
    </p:spTree>
    <p:extLst>
      <p:ext uri="{BB962C8B-B14F-4D97-AF65-F5344CB8AC3E}">
        <p14:creationId xmlns:p14="http://schemas.microsoft.com/office/powerpoint/2010/main" val="105642820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Three</a:t>
            </a:r>
          </a:p>
        </p:txBody>
      </p:sp>
      <p:sp>
        <p:nvSpPr>
          <p:cNvPr id="8195" name="Rectangle 3"/>
          <p:cNvSpPr>
            <a:spLocks noGrp="1" noChangeArrowheads="1"/>
          </p:cNvSpPr>
          <p:nvPr>
            <p:ph idx="1"/>
          </p:nvPr>
        </p:nvSpPr>
        <p:spPr/>
        <p:txBody>
          <a:bodyPr/>
          <a:lstStyle/>
          <a:p>
            <a:r>
              <a:rPr lang="en-US" altLang="en-US" dirty="0">
                <a:ea typeface="Verdana" panose="020B0604030504040204" pitchFamily="34" charset="0"/>
                <a:cs typeface="Verdana" panose="020B0604030504040204" pitchFamily="34" charset="0"/>
              </a:rPr>
              <a:t>Describe components of an operational budget</a:t>
            </a:r>
            <a:r>
              <a:rPr lang="en-US" altLang="en-US" dirty="0" smtClean="0">
                <a:ea typeface="Verdana" panose="020B0604030504040204" pitchFamily="34" charset="0"/>
                <a:cs typeface="Verdana" panose="020B0604030504040204" pitchFamily="34" charset="0"/>
              </a:rPr>
              <a:t>.</a:t>
            </a:r>
            <a:endParaRPr lang="en-US" altLang="en-US"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92684157"/>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The Operating Budget </a:t>
            </a:r>
          </a:p>
        </p:txBody>
      </p:sp>
      <p:sp>
        <p:nvSpPr>
          <p:cNvPr id="14339" name="Rectangle 3"/>
          <p:cNvSpPr>
            <a:spLocks noGrp="1" noChangeArrowheads="1"/>
          </p:cNvSpPr>
          <p:nvPr>
            <p:ph type="body" idx="1"/>
          </p:nvPr>
        </p:nvSpPr>
        <p:spPr/>
        <p:txBody>
          <a:bodyPr/>
          <a:lstStyle/>
          <a:p>
            <a:r>
              <a:rPr lang="en-US" altLang="en-US" dirty="0" smtClean="0"/>
              <a:t>Also known as annual budget</a:t>
            </a:r>
          </a:p>
          <a:p>
            <a:r>
              <a:rPr lang="en-US"/>
              <a:t>Coincides with the fiscal year of the organization </a:t>
            </a:r>
          </a:p>
          <a:p>
            <a:r>
              <a:rPr lang="en-US" altLang="en-US" dirty="0" smtClean="0"/>
              <a:t>Statement of expected revenues and expenses for a 12-month period</a:t>
            </a:r>
          </a:p>
        </p:txBody>
      </p:sp>
      <p:sp>
        <p:nvSpPr>
          <p:cNvPr id="6" name="TextBox 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376315902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The Operating Budget </a:t>
            </a:r>
          </a:p>
        </p:txBody>
      </p:sp>
      <p:sp>
        <p:nvSpPr>
          <p:cNvPr id="14339" name="Rectangle 3"/>
          <p:cNvSpPr>
            <a:spLocks noGrp="1" noChangeArrowheads="1"/>
          </p:cNvSpPr>
          <p:nvPr>
            <p:ph type="body" idx="1"/>
          </p:nvPr>
        </p:nvSpPr>
        <p:spPr/>
        <p:txBody>
          <a:bodyPr/>
          <a:lstStyle/>
          <a:p>
            <a:r>
              <a:rPr lang="en-US" altLang="en-US" dirty="0" smtClean="0">
                <a:cs typeface="Verdana" panose="020B0604030504040204" pitchFamily="34" charset="0"/>
              </a:rPr>
              <a:t>Revenue budget</a:t>
            </a:r>
          </a:p>
          <a:p>
            <a:pPr lvl="1"/>
            <a:r>
              <a:rPr lang="en-US"/>
              <a:t>Represents p</a:t>
            </a:r>
            <a:r>
              <a:rPr lang="en-US" altLang="en-US" dirty="0" smtClean="0">
                <a:cs typeface="Verdana" panose="020B0604030504040204" pitchFamily="34" charset="0"/>
              </a:rPr>
              <a:t>atient care income expected for the budget period</a:t>
            </a:r>
          </a:p>
          <a:p>
            <a:pPr lvl="1"/>
            <a:r>
              <a:rPr lang="en-US"/>
              <a:t>Healthcare payers commonly pay a predetermined rate based on discounts or allowances.</a:t>
            </a:r>
          </a:p>
          <a:p>
            <a:pPr lvl="2"/>
            <a:r>
              <a:rPr lang="en-US"/>
              <a:t>Actual payment generated by a given service or procedure often will not equal the charges that appear on the patient bill. </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376315902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The Operating Budget </a:t>
            </a:r>
          </a:p>
        </p:txBody>
      </p:sp>
      <p:sp>
        <p:nvSpPr>
          <p:cNvPr id="14339" name="Rectangle 3"/>
          <p:cNvSpPr>
            <a:spLocks noGrp="1" noChangeArrowheads="1"/>
          </p:cNvSpPr>
          <p:nvPr>
            <p:ph type="body" idx="1"/>
          </p:nvPr>
        </p:nvSpPr>
        <p:spPr/>
        <p:txBody>
          <a:bodyPr/>
          <a:lstStyle/>
          <a:p>
            <a:r>
              <a:rPr lang="en-US" altLang="en-US" dirty="0" smtClean="0">
                <a:cs typeface="Verdana" panose="020B0604030504040204" pitchFamily="34" charset="0"/>
              </a:rPr>
              <a:t>Revenue budget</a:t>
            </a:r>
          </a:p>
          <a:p>
            <a:pPr lvl="1"/>
            <a:r>
              <a:rPr lang="en-US"/>
              <a:t>Healthcare provider will be reimbursed based on a variety of methods including:</a:t>
            </a:r>
          </a:p>
          <a:p>
            <a:pPr lvl="2"/>
            <a:r>
              <a:rPr lang="en-US"/>
              <a:t>Reimbursement of a predetermined amount.</a:t>
            </a:r>
          </a:p>
          <a:p>
            <a:pPr lvl="2"/>
            <a:r>
              <a:rPr lang="en-US"/>
              <a:t>Bundled payments.</a:t>
            </a:r>
          </a:p>
          <a:p>
            <a:pPr lvl="2"/>
            <a:r>
              <a:rPr lang="en-US"/>
              <a:t>Negotiated rates.</a:t>
            </a:r>
          </a:p>
          <a:p>
            <a:pPr lvl="2"/>
            <a:r>
              <a:rPr lang="en-US"/>
              <a:t>Negotiated discounts.</a:t>
            </a:r>
          </a:p>
          <a:p>
            <a:pPr lvl="2"/>
            <a:r>
              <a:rPr lang="en-US"/>
              <a:t>Capitation.</a:t>
            </a:r>
          </a:p>
          <a:p>
            <a:pPr lvl="1"/>
            <a:r>
              <a:rPr lang="en-US" altLang="en-US" dirty="0" smtClean="0">
                <a:cs typeface="Verdana" panose="020B0604030504040204" pitchFamily="34" charset="0"/>
              </a:rPr>
              <a:t>Revenue projections are based on volume, patient mix, discounts, reimbursement rates.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376315902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defRPr/>
            </a:pPr>
            <a:r>
              <a:rPr lang="en-US"/>
              <a:t>The Operating Budget </a:t>
            </a:r>
            <a:endParaRPr lang="en-US" dirty="0"/>
          </a:p>
        </p:txBody>
      </p:sp>
      <p:sp>
        <p:nvSpPr>
          <p:cNvPr id="15363" name="Rectangle 3"/>
          <p:cNvSpPr>
            <a:spLocks noGrp="1" noChangeArrowheads="1"/>
          </p:cNvSpPr>
          <p:nvPr>
            <p:ph type="body" idx="1"/>
          </p:nvPr>
        </p:nvSpPr>
        <p:spPr/>
        <p:txBody>
          <a:bodyPr/>
          <a:lstStyle/>
          <a:p>
            <a:r>
              <a:rPr lang="en-US"/>
              <a:t>The Expense Budget </a:t>
            </a:r>
          </a:p>
          <a:p>
            <a:pPr lvl="1"/>
            <a:r>
              <a:rPr lang="en-US"/>
              <a:t>Consists of salary and nonsalary items. </a:t>
            </a:r>
          </a:p>
          <a:p>
            <a:pPr lvl="1"/>
            <a:r>
              <a:rPr lang="en-US"/>
              <a:t>Expenses should reflect patient care objectives and activity parameters established for the nursing unit. </a:t>
            </a:r>
          </a:p>
          <a:p>
            <a:pPr lvl="1"/>
            <a:r>
              <a:rPr lang="en-US" altLang="en-US" dirty="0" smtClean="0">
                <a:cs typeface="Verdana" panose="020B0604030504040204" pitchFamily="34" charset="0"/>
              </a:rPr>
              <a:t>Cost centers</a:t>
            </a:r>
          </a:p>
          <a:p>
            <a:pPr lvl="2"/>
            <a:r>
              <a:rPr lang="en-US"/>
              <a:t>Smallest area of activity within an organization for which costs are accumulated</a:t>
            </a:r>
          </a:p>
          <a:p>
            <a:pPr lvl="2"/>
            <a:r>
              <a:rPr lang="en-US"/>
              <a:t>Nursing managers are commonly given the responsibility for costs incurred by their department, but have no revenue responsibilities.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370034911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The Operating Budget </a:t>
            </a:r>
            <a:endParaRPr lang="en-US" dirty="0"/>
          </a:p>
        </p:txBody>
      </p:sp>
      <p:sp>
        <p:nvSpPr>
          <p:cNvPr id="15363" name="Rectangle 3"/>
          <p:cNvSpPr>
            <a:spLocks noGrp="1" noChangeArrowheads="1"/>
          </p:cNvSpPr>
          <p:nvPr>
            <p:ph type="body" idx="1"/>
          </p:nvPr>
        </p:nvSpPr>
        <p:spPr/>
        <p:txBody>
          <a:bodyPr/>
          <a:lstStyle/>
          <a:p>
            <a:r>
              <a:rPr lang="en-US"/>
              <a:t>The Expense Budget </a:t>
            </a:r>
          </a:p>
          <a:p>
            <a:pPr lvl="1"/>
            <a:r>
              <a:rPr lang="en-US"/>
              <a:t>Classification of costs</a:t>
            </a:r>
          </a:p>
          <a:p>
            <a:pPr lvl="2"/>
            <a:r>
              <a:rPr lang="en-US"/>
              <a:t>Fixed costs</a:t>
            </a:r>
          </a:p>
          <a:p>
            <a:pPr lvl="3"/>
            <a:r>
              <a:rPr lang="en-US"/>
              <a:t>Costs that will remain the same for the budget period regardless of the activity level of the organization </a:t>
            </a:r>
          </a:p>
          <a:p>
            <a:pPr lvl="2"/>
            <a:r>
              <a:rPr lang="en-US"/>
              <a:t>Variable costs</a:t>
            </a:r>
          </a:p>
          <a:p>
            <a:pPr lvl="3"/>
            <a:r>
              <a:rPr lang="en-US"/>
              <a:t>Depend on and change in direct proportion to patient volume and patient acuity</a:t>
            </a:r>
          </a:p>
        </p:txBody>
      </p:sp>
      <p:sp>
        <p:nvSpPr>
          <p:cNvPr id="9" name="TextBox 8"/>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370034911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The Operating Budget </a:t>
            </a:r>
            <a:endParaRPr lang="en-US" dirty="0"/>
          </a:p>
        </p:txBody>
      </p:sp>
      <p:sp>
        <p:nvSpPr>
          <p:cNvPr id="15363" name="Rectangle 3"/>
          <p:cNvSpPr>
            <a:spLocks noGrp="1" noChangeArrowheads="1"/>
          </p:cNvSpPr>
          <p:nvPr>
            <p:ph type="body" idx="1"/>
          </p:nvPr>
        </p:nvSpPr>
        <p:spPr/>
        <p:txBody>
          <a:bodyPr/>
          <a:lstStyle/>
          <a:p>
            <a:r>
              <a:rPr lang="en-US"/>
              <a:t>The Expense Budget </a:t>
            </a:r>
          </a:p>
          <a:p>
            <a:pPr lvl="1"/>
            <a:r>
              <a:rPr lang="en-US"/>
              <a:t>Classification of costs</a:t>
            </a:r>
          </a:p>
          <a:p>
            <a:pPr lvl="2"/>
            <a:r>
              <a:rPr lang="en-US"/>
              <a:t>Expenditures may also be direct or indirect. </a:t>
            </a:r>
          </a:p>
          <a:p>
            <a:pPr lvl="3"/>
            <a:r>
              <a:rPr lang="en-US"/>
              <a:t>Direct costs</a:t>
            </a:r>
          </a:p>
          <a:p>
            <a:pPr lvl="4"/>
            <a:r>
              <a:rPr lang="en-US"/>
              <a:t>Directly affect patient care</a:t>
            </a:r>
          </a:p>
          <a:p>
            <a:pPr lvl="3"/>
            <a:r>
              <a:rPr lang="en-US"/>
              <a:t>Indirect costs</a:t>
            </a:r>
          </a:p>
          <a:p>
            <a:pPr lvl="4"/>
            <a:r>
              <a:rPr lang="en-US"/>
              <a:t>Necessary but do not directly affect patient care</a:t>
            </a:r>
          </a:p>
        </p:txBody>
      </p:sp>
    </p:spTree>
    <p:extLst>
      <p:ext uri="{BB962C8B-B14F-4D97-AF65-F5344CB8AC3E}">
        <p14:creationId xmlns:p14="http://schemas.microsoft.com/office/powerpoint/2010/main" val="370034911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Four</a:t>
            </a:r>
          </a:p>
        </p:txBody>
      </p:sp>
      <p:sp>
        <p:nvSpPr>
          <p:cNvPr id="8195" name="Rectangle 3"/>
          <p:cNvSpPr>
            <a:spLocks noGrp="1" noChangeArrowheads="1"/>
          </p:cNvSpPr>
          <p:nvPr>
            <p:ph idx="1"/>
          </p:nvPr>
        </p:nvSpPr>
        <p:spPr/>
        <p:txBody>
          <a:bodyPr/>
          <a:lstStyle/>
          <a:p>
            <a:r>
              <a:rPr lang="en-US" altLang="en-US" dirty="0">
                <a:ea typeface="Verdana" panose="020B0604030504040204" pitchFamily="34" charset="0"/>
                <a:cs typeface="Verdana" panose="020B0604030504040204" pitchFamily="34" charset="0"/>
              </a:rPr>
              <a:t>Demonstrate how to plan a salary and </a:t>
            </a:r>
            <a:r>
              <a:rPr lang="en-US" altLang="en-US" dirty="0" err="1">
                <a:ea typeface="Verdana" panose="020B0604030504040204" pitchFamily="34" charset="0"/>
                <a:cs typeface="Verdana" panose="020B0604030504040204" pitchFamily="34" charset="0"/>
              </a:rPr>
              <a:t>nonsalary</a:t>
            </a:r>
            <a:r>
              <a:rPr lang="en-US" altLang="en-US" dirty="0">
                <a:ea typeface="Verdana" panose="020B0604030504040204" pitchFamily="34" charset="0"/>
                <a:cs typeface="Verdana" panose="020B0604030504040204" pitchFamily="34" charset="0"/>
              </a:rPr>
              <a:t> budget.</a:t>
            </a:r>
          </a:p>
        </p:txBody>
      </p:sp>
    </p:spTree>
    <p:extLst>
      <p:ext uri="{BB962C8B-B14F-4D97-AF65-F5344CB8AC3E}">
        <p14:creationId xmlns:p14="http://schemas.microsoft.com/office/powerpoint/2010/main" val="2171735168"/>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Learning Outcomes</a:t>
            </a:r>
          </a:p>
        </p:txBody>
      </p:sp>
      <p:sp>
        <p:nvSpPr>
          <p:cNvPr id="5123" name="Content Placeholder 2"/>
          <p:cNvSpPr>
            <a:spLocks noGrp="1"/>
          </p:cNvSpPr>
          <p:nvPr>
            <p:ph idx="1"/>
          </p:nvPr>
        </p:nvSpPr>
        <p:spPr/>
        <p:txBody>
          <a:bodyPr/>
          <a:lstStyle/>
          <a:p>
            <a:pPr marL="514350" indent="-514350">
              <a:buFont typeface="+mj-lt"/>
              <a:buAutoNum type="arabicPeriod" startAt="5"/>
            </a:pPr>
            <a:r>
              <a:rPr lang="en-US" altLang="en-US" dirty="0" smtClean="0">
                <a:ea typeface="Verdana" panose="020B0604030504040204" pitchFamily="34" charset="0"/>
                <a:cs typeface="Verdana" panose="020B0604030504040204" pitchFamily="34" charset="0"/>
              </a:rPr>
              <a:t>Explain the nurse manager’s role with capital budgeting.</a:t>
            </a:r>
          </a:p>
          <a:p>
            <a:pPr marL="514350" indent="-514350">
              <a:buFont typeface="+mj-lt"/>
              <a:buAutoNum type="arabicPeriod" startAt="5"/>
            </a:pPr>
            <a:r>
              <a:rPr lang="en-US" altLang="en-US" dirty="0" smtClean="0">
                <a:ea typeface="Verdana" panose="020B0604030504040204" pitchFamily="34" charset="0"/>
                <a:cs typeface="Verdana" panose="020B0604030504040204" pitchFamily="34" charset="0"/>
              </a:rPr>
              <a:t>Demonstrate how to monitor and control budgetary performance.</a:t>
            </a:r>
          </a:p>
          <a:p>
            <a:pPr marL="514350" indent="-514350">
              <a:buFont typeface="+mj-lt"/>
              <a:buAutoNum type="arabicPeriod" startAt="5"/>
            </a:pPr>
            <a:r>
              <a:rPr lang="en-US" altLang="en-US" dirty="0" smtClean="0">
                <a:ea typeface="Verdana" panose="020B0604030504040204" pitchFamily="34" charset="0"/>
                <a:cs typeface="Verdana" panose="020B0604030504040204" pitchFamily="34" charset="0"/>
              </a:rPr>
              <a:t>Describe how staff affects budgetary performance.</a:t>
            </a:r>
          </a:p>
        </p:txBody>
      </p:sp>
    </p:spTree>
    <p:extLst>
      <p:ext uri="{BB962C8B-B14F-4D97-AF65-F5344CB8AC3E}">
        <p14:creationId xmlns:p14="http://schemas.microsoft.com/office/powerpoint/2010/main" val="4202682214"/>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a:defRPr/>
            </a:pPr>
            <a:r>
              <a:rPr lang="en-US"/>
              <a:t>Determining the Salary and Nonsalary Budget</a:t>
            </a:r>
            <a:endParaRPr lang="en-US" dirty="0"/>
          </a:p>
        </p:txBody>
      </p:sp>
      <p:sp>
        <p:nvSpPr>
          <p:cNvPr id="16387" name="Rectangle 3"/>
          <p:cNvSpPr>
            <a:spLocks noGrp="1" noChangeArrowheads="1"/>
          </p:cNvSpPr>
          <p:nvPr>
            <p:ph type="body" idx="1"/>
          </p:nvPr>
        </p:nvSpPr>
        <p:spPr/>
        <p:txBody>
          <a:bodyPr/>
          <a:lstStyle/>
          <a:p>
            <a:r>
              <a:rPr lang="en-US"/>
              <a:t>The Salary Budget </a:t>
            </a:r>
          </a:p>
          <a:p>
            <a:pPr lvl="1"/>
            <a:r>
              <a:rPr lang="en-US" altLang="en-US" dirty="0" smtClean="0">
                <a:cs typeface="Verdana" panose="020B0604030504040204" pitchFamily="34" charset="0"/>
              </a:rPr>
              <a:t>Personnel budget</a:t>
            </a:r>
          </a:p>
          <a:p>
            <a:pPr lvl="1"/>
            <a:r>
              <a:rPr lang="en-US"/>
              <a:t>Projects the salary costs to be paid and charged to the cost center in the budget period. </a:t>
            </a:r>
          </a:p>
          <a:p>
            <a:pPr lvl="1"/>
            <a:r>
              <a:rPr lang="en-US"/>
              <a:t>Consider factors such as:</a:t>
            </a:r>
          </a:p>
          <a:p>
            <a:pPr lvl="2"/>
            <a:r>
              <a:rPr lang="en-US" altLang="en-US" dirty="0" smtClean="0">
                <a:cs typeface="Verdana" panose="020B0604030504040204" pitchFamily="34" charset="0"/>
              </a:rPr>
              <a:t>Benefits</a:t>
            </a:r>
          </a:p>
          <a:p>
            <a:pPr lvl="2"/>
            <a:r>
              <a:rPr lang="en-US" altLang="en-US" dirty="0" smtClean="0">
                <a:cs typeface="Verdana" panose="020B0604030504040204" pitchFamily="34" charset="0"/>
              </a:rPr>
              <a:t>Shift differentials</a:t>
            </a:r>
          </a:p>
          <a:p>
            <a:pPr lvl="2"/>
            <a:r>
              <a:rPr lang="en-US" altLang="en-US" dirty="0" smtClean="0">
                <a:cs typeface="Verdana" panose="020B0604030504040204" pitchFamily="34" charset="0"/>
              </a:rPr>
              <a:t>Overtime</a:t>
            </a:r>
          </a:p>
          <a:p>
            <a:pPr lvl="2"/>
            <a:r>
              <a:rPr lang="en-US" altLang="en-US" dirty="0" smtClean="0">
                <a:cs typeface="Verdana" panose="020B0604030504040204" pitchFamily="34" charset="0"/>
              </a:rPr>
              <a:t>On-call hours</a:t>
            </a:r>
          </a:p>
          <a:p>
            <a:pPr lvl="2"/>
            <a:r>
              <a:rPr lang="en-US" altLang="en-US" dirty="0" smtClean="0">
                <a:cs typeface="Verdana" panose="020B0604030504040204" pitchFamily="34" charset="0"/>
              </a:rPr>
              <a:t>Premiums</a:t>
            </a:r>
          </a:p>
          <a:p>
            <a:pPr lvl="2"/>
            <a:r>
              <a:rPr lang="en-US" altLang="en-US" dirty="0" smtClean="0">
                <a:cs typeface="Verdana" panose="020B0604030504040204" pitchFamily="34" charset="0"/>
              </a:rPr>
              <a:t>Salary increases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26214972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Determining the Salary and Nonsalary Budget</a:t>
            </a:r>
            <a:endParaRPr lang="en-US" dirty="0"/>
          </a:p>
        </p:txBody>
      </p:sp>
      <p:sp>
        <p:nvSpPr>
          <p:cNvPr id="17411" name="Rectangle 3"/>
          <p:cNvSpPr>
            <a:spLocks noGrp="1" noChangeArrowheads="1"/>
          </p:cNvSpPr>
          <p:nvPr>
            <p:ph type="body" idx="1"/>
          </p:nvPr>
        </p:nvSpPr>
        <p:spPr/>
        <p:txBody>
          <a:bodyPr/>
          <a:lstStyle/>
          <a:p>
            <a:r>
              <a:rPr lang="en-US"/>
              <a:t>The Salary Budget </a:t>
            </a:r>
          </a:p>
          <a:p>
            <a:pPr lvl="1"/>
            <a:r>
              <a:rPr lang="en-US" dirty="0"/>
              <a:t>Benefits</a:t>
            </a:r>
          </a:p>
          <a:p>
            <a:pPr lvl="2"/>
            <a:r>
              <a:rPr lang="en-US"/>
              <a:t>Full-time equivalent (FTE)</a:t>
            </a:r>
          </a:p>
          <a:p>
            <a:pPr lvl="3"/>
            <a:r>
              <a:rPr lang="en-US"/>
              <a:t>Full-time position </a:t>
            </a:r>
          </a:p>
          <a:p>
            <a:pPr lvl="3"/>
            <a:r>
              <a:rPr lang="en-US"/>
              <a:t>Can be equated to 40 hours of work per week for 52 weeks</a:t>
            </a:r>
          </a:p>
          <a:p>
            <a:pPr lvl="3"/>
            <a:r>
              <a:rPr lang="en-US"/>
              <a:t>2,080 hours per year</a:t>
            </a:r>
          </a:p>
          <a:p>
            <a:pPr lvl="2"/>
            <a:r>
              <a:rPr lang="en-US"/>
              <a:t>Necessary to determine how many FTEs are necessary to replace personnel for benefit time</a:t>
            </a:r>
          </a:p>
          <a:p>
            <a:pPr lvl="3"/>
            <a:r>
              <a:rPr lang="en-US"/>
              <a:t>Vacations, holidays, personal days</a:t>
            </a:r>
          </a:p>
        </p:txBody>
      </p:sp>
      <p:sp>
        <p:nvSpPr>
          <p:cNvPr id="6" name="TextBox 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65717284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Determining the Salary and Nonsalary Budget</a:t>
            </a:r>
            <a:endParaRPr lang="en-US" dirty="0"/>
          </a:p>
        </p:txBody>
      </p:sp>
      <p:sp>
        <p:nvSpPr>
          <p:cNvPr id="17411" name="Rectangle 3"/>
          <p:cNvSpPr>
            <a:spLocks noGrp="1" noChangeArrowheads="1"/>
          </p:cNvSpPr>
          <p:nvPr>
            <p:ph type="body" idx="1"/>
          </p:nvPr>
        </p:nvSpPr>
        <p:spPr/>
        <p:txBody>
          <a:bodyPr/>
          <a:lstStyle/>
          <a:p>
            <a:r>
              <a:rPr lang="en-US"/>
              <a:t>The Salary Budget </a:t>
            </a:r>
          </a:p>
          <a:p>
            <a:pPr lvl="1"/>
            <a:r>
              <a:rPr lang="en-US" dirty="0"/>
              <a:t>Benefits</a:t>
            </a:r>
          </a:p>
          <a:p>
            <a:pPr lvl="2"/>
            <a:r>
              <a:rPr lang="en-US" dirty="0"/>
              <a:t>Calculating FTEs</a:t>
            </a:r>
          </a:p>
          <a:p>
            <a:pPr marL="1801368" lvl="3" indent="-457200">
              <a:buFont typeface="+mj-lt"/>
              <a:buAutoNum type="arabicPeriod"/>
            </a:pPr>
            <a:r>
              <a:rPr lang="en-US"/>
              <a:t>Determine hours of replacement time per individual. </a:t>
            </a:r>
          </a:p>
          <a:p>
            <a:pPr marL="1801368" lvl="3" indent="-457200">
              <a:buFont typeface="+mj-lt"/>
              <a:buAutoNum type="arabicPeriod"/>
            </a:pPr>
            <a:r>
              <a:rPr lang="en-US"/>
              <a:t>Then determine FTE requirement.</a:t>
            </a:r>
          </a:p>
          <a:p>
            <a:pPr marL="1801368" lvl="3" indent="-457200">
              <a:buFont typeface="+mj-lt"/>
              <a:buAutoNum type="arabicPeriod"/>
            </a:pPr>
            <a:r>
              <a:rPr lang="en-US"/>
              <a:t>Divide replacement time by annual FTE base.</a:t>
            </a:r>
          </a:p>
          <a:p>
            <a:pPr marL="1138238" lvl="2" indent="-252413"/>
            <a:r>
              <a:rPr lang="en-US"/>
              <a:t>An FTE budget is calculated from the FTE calculations.</a:t>
            </a:r>
          </a:p>
        </p:txBody>
      </p:sp>
      <p:sp>
        <p:nvSpPr>
          <p:cNvPr id="6" name="TextBox 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65717284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Determining the Salary and Nonsalary Budget</a:t>
            </a:r>
            <a:endParaRPr lang="en-US" dirty="0"/>
          </a:p>
        </p:txBody>
      </p:sp>
      <p:sp>
        <p:nvSpPr>
          <p:cNvPr id="17411" name="Rectangle 3"/>
          <p:cNvSpPr>
            <a:spLocks noGrp="1" noChangeArrowheads="1"/>
          </p:cNvSpPr>
          <p:nvPr>
            <p:ph type="body" idx="1"/>
          </p:nvPr>
        </p:nvSpPr>
        <p:spPr/>
        <p:txBody>
          <a:bodyPr/>
          <a:lstStyle/>
          <a:p>
            <a:r>
              <a:rPr lang="en-US"/>
              <a:t>The Salary Budget </a:t>
            </a:r>
          </a:p>
          <a:p>
            <a:pPr lvl="1"/>
            <a:r>
              <a:rPr lang="en-US" dirty="0"/>
              <a:t>Shift differentials</a:t>
            </a:r>
          </a:p>
          <a:p>
            <a:pPr lvl="2"/>
            <a:r>
              <a:rPr lang="en-US" dirty="0"/>
              <a:t>Differences in pay for evenings, nights, weekends, and holidays</a:t>
            </a:r>
          </a:p>
          <a:p>
            <a:pPr lvl="1"/>
            <a:r>
              <a:rPr lang="en-US" dirty="0"/>
              <a:t>Overtime</a:t>
            </a:r>
          </a:p>
          <a:p>
            <a:pPr lvl="2"/>
            <a:r>
              <a:rPr lang="en-US"/>
              <a:t>Fluctuations in workload, patient volume, variability in admission patterns, and temporary replacement of staff due to illness or time off all create overtime.</a:t>
            </a:r>
          </a:p>
          <a:p>
            <a:pPr lvl="2"/>
            <a:r>
              <a:rPr lang="en-US"/>
              <a:t>Projection of overtime can be calculated by determining staff classification, then multiply the historical or typical number of hours of overtime worked by 1.5 times the hourly rate.</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65717284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Determining the Salary and Nonsalary Budget</a:t>
            </a:r>
            <a:endParaRPr lang="en-US" dirty="0"/>
          </a:p>
        </p:txBody>
      </p:sp>
      <p:sp>
        <p:nvSpPr>
          <p:cNvPr id="17411" name="Rectangle 3"/>
          <p:cNvSpPr>
            <a:spLocks noGrp="1" noChangeArrowheads="1"/>
          </p:cNvSpPr>
          <p:nvPr>
            <p:ph type="body" idx="1"/>
          </p:nvPr>
        </p:nvSpPr>
        <p:spPr/>
        <p:txBody>
          <a:bodyPr/>
          <a:lstStyle/>
          <a:p>
            <a:r>
              <a:rPr lang="en-US"/>
              <a:t>The Salary Budget </a:t>
            </a:r>
          </a:p>
          <a:p>
            <a:pPr lvl="1"/>
            <a:r>
              <a:rPr lang="en-US" dirty="0"/>
              <a:t>On-call hours</a:t>
            </a:r>
          </a:p>
          <a:p>
            <a:pPr lvl="2"/>
            <a:r>
              <a:rPr lang="en-US"/>
              <a:t>Approximate number of hours that employees are put on call for the year should be estimated and that cost added to the budget.</a:t>
            </a:r>
            <a:endParaRPr lang="en-US" dirty="0"/>
          </a:p>
          <a:p>
            <a:pPr lvl="1"/>
            <a:r>
              <a:rPr lang="en-US" dirty="0"/>
              <a:t>Premiums</a:t>
            </a:r>
          </a:p>
          <a:p>
            <a:pPr lvl="2"/>
            <a:r>
              <a:rPr lang="en-US"/>
              <a:t>Some organizations offer premiums for certifications or clinical ladder steps.</a:t>
            </a:r>
          </a:p>
          <a:p>
            <a:pPr lvl="1"/>
            <a:r>
              <a:rPr lang="en-US"/>
              <a:t>Salary increases</a:t>
            </a:r>
          </a:p>
          <a:p>
            <a:pPr lvl="2"/>
            <a:r>
              <a:rPr lang="en-US"/>
              <a:t>Merit increases and cost-of-living raises also need to be factored into budget projections.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65717284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Determining the Salary and Nonsalary Budget</a:t>
            </a:r>
            <a:endParaRPr lang="en-US" dirty="0"/>
          </a:p>
        </p:txBody>
      </p:sp>
      <p:sp>
        <p:nvSpPr>
          <p:cNvPr id="17411" name="Rectangle 3"/>
          <p:cNvSpPr>
            <a:spLocks noGrp="1" noChangeArrowheads="1"/>
          </p:cNvSpPr>
          <p:nvPr>
            <p:ph type="body" idx="1"/>
          </p:nvPr>
        </p:nvSpPr>
        <p:spPr/>
        <p:txBody>
          <a:bodyPr/>
          <a:lstStyle/>
          <a:p>
            <a:r>
              <a:rPr lang="en-US"/>
              <a:t>The Salary Budget </a:t>
            </a:r>
          </a:p>
          <a:p>
            <a:pPr lvl="1"/>
            <a:r>
              <a:rPr lang="en-US" dirty="0"/>
              <a:t>Additional considerations include changes in:</a:t>
            </a:r>
          </a:p>
          <a:p>
            <a:pPr lvl="2"/>
            <a:r>
              <a:rPr lang="en-US"/>
              <a:t>Technology.</a:t>
            </a:r>
          </a:p>
          <a:p>
            <a:pPr lvl="2"/>
            <a:r>
              <a:rPr lang="en-US"/>
              <a:t>Clinical supports.</a:t>
            </a:r>
          </a:p>
          <a:p>
            <a:pPr lvl="2"/>
            <a:r>
              <a:rPr lang="en-US"/>
              <a:t>Delivery systems.</a:t>
            </a:r>
          </a:p>
          <a:p>
            <a:pPr lvl="2"/>
            <a:r>
              <a:rPr lang="en-US"/>
              <a:t>Clinical programs or procedures.</a:t>
            </a:r>
          </a:p>
          <a:p>
            <a:pPr lvl="2"/>
            <a:r>
              <a:rPr lang="en-US"/>
              <a:t>Regulatory requirements.</a:t>
            </a:r>
          </a:p>
          <a:p>
            <a:pPr lvl="2"/>
            <a:endParaRPr lang="en-US"/>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65717284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defRPr/>
            </a:pPr>
            <a:r>
              <a:rPr lang="en-US"/>
              <a:t>Determining the Salary and Nonsalary Budget</a:t>
            </a:r>
            <a:endParaRPr lang="en-US" dirty="0"/>
          </a:p>
        </p:txBody>
      </p:sp>
      <p:sp>
        <p:nvSpPr>
          <p:cNvPr id="18435" name="Rectangle 3"/>
          <p:cNvSpPr>
            <a:spLocks noGrp="1" noChangeArrowheads="1"/>
          </p:cNvSpPr>
          <p:nvPr>
            <p:ph type="body" idx="1"/>
          </p:nvPr>
        </p:nvSpPr>
        <p:spPr/>
        <p:txBody>
          <a:bodyPr/>
          <a:lstStyle/>
          <a:p>
            <a:r>
              <a:rPr lang="en-US"/>
              <a:t>The Supply and Nonsalary Expense Budget </a:t>
            </a:r>
          </a:p>
          <a:p>
            <a:pPr lvl="1"/>
            <a:r>
              <a:rPr lang="en-US"/>
              <a:t>Identifies patient-related supplies needed to operate the nursing unit </a:t>
            </a:r>
          </a:p>
          <a:p>
            <a:pPr lvl="1"/>
            <a:r>
              <a:rPr lang="en-US"/>
              <a:t>Other operating expenses include:</a:t>
            </a:r>
          </a:p>
          <a:p>
            <a:pPr lvl="2"/>
            <a:r>
              <a:rPr lang="en-US"/>
              <a:t>Office supplies </a:t>
            </a:r>
          </a:p>
          <a:p>
            <a:pPr lvl="2"/>
            <a:r>
              <a:rPr lang="en-US" altLang="en-US" dirty="0" smtClean="0">
                <a:cs typeface="Verdana" panose="020B0604030504040204" pitchFamily="34" charset="0"/>
              </a:rPr>
              <a:t>Rental fees</a:t>
            </a:r>
          </a:p>
          <a:p>
            <a:pPr lvl="2"/>
            <a:r>
              <a:rPr lang="en-US" altLang="en-US" dirty="0" smtClean="0">
                <a:cs typeface="Verdana" panose="020B0604030504040204" pitchFamily="34" charset="0"/>
              </a:rPr>
              <a:t>Maintenance costs</a:t>
            </a:r>
          </a:p>
          <a:p>
            <a:pPr lvl="2"/>
            <a:r>
              <a:rPr lang="en-US" altLang="en-US" dirty="0" smtClean="0">
                <a:cs typeface="Verdana" panose="020B0604030504040204" pitchFamily="34" charset="0"/>
              </a:rPr>
              <a:t>Equipment service contracts</a:t>
            </a:r>
          </a:p>
        </p:txBody>
      </p:sp>
    </p:spTree>
    <p:extLst>
      <p:ext uri="{BB962C8B-B14F-4D97-AF65-F5344CB8AC3E}">
        <p14:creationId xmlns:p14="http://schemas.microsoft.com/office/powerpoint/2010/main" val="3853520836"/>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Five</a:t>
            </a:r>
          </a:p>
        </p:txBody>
      </p:sp>
      <p:sp>
        <p:nvSpPr>
          <p:cNvPr id="8195" name="Rectangle 3"/>
          <p:cNvSpPr>
            <a:spLocks noGrp="1" noChangeArrowheads="1"/>
          </p:cNvSpPr>
          <p:nvPr>
            <p:ph idx="1"/>
          </p:nvPr>
        </p:nvSpPr>
        <p:spPr/>
        <p:txBody>
          <a:bodyPr/>
          <a:lstStyle/>
          <a:p>
            <a:r>
              <a:rPr lang="en-US" altLang="en-US" dirty="0">
                <a:ea typeface="Verdana" panose="020B0604030504040204" pitchFamily="34" charset="0"/>
                <a:cs typeface="Verdana" panose="020B0604030504040204" pitchFamily="34" charset="0"/>
              </a:rPr>
              <a:t>Explain the nurse manager’s role with capital budgeting</a:t>
            </a:r>
            <a:r>
              <a:rPr lang="en-US" altLang="en-US" dirty="0" smtClean="0">
                <a:ea typeface="Verdana" panose="020B0604030504040204" pitchFamily="34" charset="0"/>
                <a:cs typeface="Verdana" panose="020B0604030504040204" pitchFamily="34" charset="0"/>
              </a:rPr>
              <a:t>.</a:t>
            </a:r>
            <a:endParaRPr lang="en-US" altLang="en-US"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13262827"/>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The Capital Budget </a:t>
            </a:r>
          </a:p>
        </p:txBody>
      </p:sp>
      <p:sp>
        <p:nvSpPr>
          <p:cNvPr id="19459" name="Rectangle 3"/>
          <p:cNvSpPr>
            <a:spLocks noGrp="1" noChangeArrowheads="1"/>
          </p:cNvSpPr>
          <p:nvPr>
            <p:ph type="body" idx="1"/>
          </p:nvPr>
        </p:nvSpPr>
        <p:spPr/>
        <p:txBody>
          <a:bodyPr/>
          <a:lstStyle/>
          <a:p>
            <a:r>
              <a:rPr lang="en-US"/>
              <a:t>Budget identifies:</a:t>
            </a:r>
          </a:p>
          <a:p>
            <a:pPr lvl="1"/>
            <a:r>
              <a:rPr lang="en-US"/>
              <a:t>Physical renovations</a:t>
            </a:r>
          </a:p>
          <a:p>
            <a:pPr lvl="1"/>
            <a:r>
              <a:rPr lang="en-US"/>
              <a:t>New construction</a:t>
            </a:r>
          </a:p>
          <a:p>
            <a:pPr lvl="1"/>
            <a:r>
              <a:rPr lang="en-US"/>
              <a:t>New or replacement equipment planned within a specified time period. </a:t>
            </a:r>
          </a:p>
          <a:p>
            <a:r>
              <a:rPr lang="en-US"/>
              <a:t>Usually, capital items must have an expected performance of 1 year or more and exceed a certain dollar value.</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93422889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The Capital Budget </a:t>
            </a:r>
          </a:p>
        </p:txBody>
      </p:sp>
      <p:sp>
        <p:nvSpPr>
          <p:cNvPr id="19459" name="Rectangle 3"/>
          <p:cNvSpPr>
            <a:spLocks noGrp="1" noChangeArrowheads="1"/>
          </p:cNvSpPr>
          <p:nvPr>
            <p:ph type="body" idx="1"/>
          </p:nvPr>
        </p:nvSpPr>
        <p:spPr/>
        <p:txBody>
          <a:bodyPr/>
          <a:lstStyle/>
          <a:p>
            <a:r>
              <a:rPr lang="en-US"/>
              <a:t>Capital budget is typically limited to a specified amount.</a:t>
            </a:r>
          </a:p>
          <a:p>
            <a:pPr lvl="1"/>
            <a:r>
              <a:rPr lang="en-US"/>
              <a:t>Decisions must be made regarding how best to allocate available funds.</a:t>
            </a:r>
          </a:p>
          <a:p>
            <a:r>
              <a:rPr lang="en-US"/>
              <a:t>Role of a nurse manager in the capital budget process is often to identify capital needs that exist in his or her areas of responsibility.</a:t>
            </a:r>
          </a:p>
        </p:txBody>
      </p:sp>
    </p:spTree>
    <p:extLst>
      <p:ext uri="{BB962C8B-B14F-4D97-AF65-F5344CB8AC3E}">
        <p14:creationId xmlns:p14="http://schemas.microsoft.com/office/powerpoint/2010/main" val="934228893"/>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benefit time</a:t>
            </a:r>
          </a:p>
          <a:p>
            <a:r>
              <a:rPr lang="en-US"/>
              <a:t>budget</a:t>
            </a:r>
          </a:p>
          <a:p>
            <a:r>
              <a:rPr lang="en-US"/>
              <a:t>budgeting</a:t>
            </a:r>
          </a:p>
          <a:p>
            <a:r>
              <a:rPr lang="en-US"/>
              <a:t>capital budget</a:t>
            </a:r>
          </a:p>
          <a:p>
            <a:r>
              <a:rPr lang="en-US"/>
              <a:t>cost center</a:t>
            </a:r>
          </a:p>
        </p:txBody>
      </p:sp>
      <p:sp>
        <p:nvSpPr>
          <p:cNvPr id="16" name="TextBox 1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Six</a:t>
            </a:r>
          </a:p>
        </p:txBody>
      </p:sp>
      <p:sp>
        <p:nvSpPr>
          <p:cNvPr id="8195" name="Rectangle 3"/>
          <p:cNvSpPr>
            <a:spLocks noGrp="1" noChangeArrowheads="1"/>
          </p:cNvSpPr>
          <p:nvPr>
            <p:ph idx="1"/>
          </p:nvPr>
        </p:nvSpPr>
        <p:spPr/>
        <p:txBody>
          <a:bodyPr/>
          <a:lstStyle/>
          <a:p>
            <a:r>
              <a:rPr lang="en-US" altLang="en-US" dirty="0">
                <a:ea typeface="Verdana" panose="020B0604030504040204" pitchFamily="34" charset="0"/>
                <a:cs typeface="Verdana" panose="020B0604030504040204" pitchFamily="34" charset="0"/>
              </a:rPr>
              <a:t>Demonstrate how to monitor and control budgetary performance</a:t>
            </a:r>
            <a:r>
              <a:rPr lang="en-US" altLang="en-US" dirty="0" smtClean="0">
                <a:ea typeface="Verdana" panose="020B0604030504040204" pitchFamily="34" charset="0"/>
                <a:cs typeface="Verdana" panose="020B0604030504040204" pitchFamily="34" charset="0"/>
              </a:rPr>
              <a:t>.</a:t>
            </a:r>
            <a:endParaRPr lang="en-US" altLang="en-US"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30878123"/>
      </p:ext>
    </p:extLst>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Monitoring and Controlling Budgetary Performance During the Year</a:t>
            </a:r>
          </a:p>
        </p:txBody>
      </p:sp>
      <p:sp>
        <p:nvSpPr>
          <p:cNvPr id="21507" name="Rectangle 3"/>
          <p:cNvSpPr>
            <a:spLocks noGrp="1" noChangeArrowheads="1"/>
          </p:cNvSpPr>
          <p:nvPr>
            <p:ph type="body" idx="1"/>
          </p:nvPr>
        </p:nvSpPr>
        <p:spPr/>
        <p:txBody>
          <a:bodyPr/>
          <a:lstStyle/>
          <a:p>
            <a:r>
              <a:rPr lang="en-US"/>
              <a:t>Variance</a:t>
            </a:r>
          </a:p>
          <a:p>
            <a:pPr lvl="1"/>
            <a:r>
              <a:rPr lang="en-US"/>
              <a:t>Difference between the amount that was budgeted for a specific revenue or cost and the actual revenue or cost.</a:t>
            </a:r>
          </a:p>
          <a:p>
            <a:pPr lvl="1"/>
            <a:r>
              <a:rPr lang="en-US"/>
              <a:t>Nurse managers are commonly asked to justify the reason for variances and present an action plan to reduce or eliminate them.</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27201306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Monitoring and Controlling Budgetary Performance During the Year</a:t>
            </a:r>
          </a:p>
        </p:txBody>
      </p:sp>
      <p:sp>
        <p:nvSpPr>
          <p:cNvPr id="21507" name="Rectangle 3"/>
          <p:cNvSpPr>
            <a:spLocks noGrp="1" noChangeArrowheads="1"/>
          </p:cNvSpPr>
          <p:nvPr>
            <p:ph type="body" idx="1"/>
          </p:nvPr>
        </p:nvSpPr>
        <p:spPr/>
        <p:txBody>
          <a:bodyPr/>
          <a:lstStyle/>
          <a:p>
            <a:r>
              <a:rPr lang="en-US"/>
              <a:t>To assess variance, follow these steps: </a:t>
            </a:r>
          </a:p>
          <a:p>
            <a:pPr lvl="1"/>
            <a:r>
              <a:rPr lang="en-US"/>
              <a:t>Identify items that are over or under budgeted amounts. </a:t>
            </a:r>
          </a:p>
          <a:p>
            <a:pPr lvl="1"/>
            <a:r>
              <a:rPr lang="en-US"/>
              <a:t>Find out why the variance occurred. </a:t>
            </a:r>
          </a:p>
          <a:p>
            <a:pPr lvl="1"/>
            <a:r>
              <a:rPr lang="en-US"/>
              <a:t>Keep notes on what you have learned in preparation for next year’s budget. </a:t>
            </a:r>
          </a:p>
          <a:p>
            <a:pPr lvl="1"/>
            <a:r>
              <a:rPr lang="en-US"/>
              <a:t>Examine the payroll and note overtime or use of agency personnel. </a:t>
            </a:r>
          </a:p>
          <a:p>
            <a:pPr lvl="1"/>
            <a:r>
              <a:rPr lang="en-US"/>
              <a:t>Validate the use of overtime or additional personnel and keep a note for your files.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27201306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Monitoring and Controlling Budgetary Performance During the Year</a:t>
            </a:r>
          </a:p>
        </p:txBody>
      </p:sp>
      <p:sp>
        <p:nvSpPr>
          <p:cNvPr id="21507" name="Rectangle 3"/>
          <p:cNvSpPr>
            <a:spLocks noGrp="1" noChangeArrowheads="1"/>
          </p:cNvSpPr>
          <p:nvPr>
            <p:ph type="body" idx="1"/>
          </p:nvPr>
        </p:nvSpPr>
        <p:spPr/>
        <p:txBody>
          <a:bodyPr/>
          <a:lstStyle/>
          <a:p>
            <a:r>
              <a:rPr lang="en-US"/>
              <a:t>Variance Analysis </a:t>
            </a:r>
          </a:p>
          <a:p>
            <a:pPr lvl="1"/>
            <a:r>
              <a:rPr lang="en-US"/>
              <a:t>Projected budget items will likely not be completely on target in all situations.</a:t>
            </a:r>
          </a:p>
          <a:p>
            <a:pPr lvl="1"/>
            <a:r>
              <a:rPr lang="en-US"/>
              <a:t>Organizations usually have an established level at which a variance must be investigated and justified.</a:t>
            </a:r>
          </a:p>
          <a:p>
            <a:pPr lvl="1"/>
            <a:r>
              <a:rPr lang="en-US"/>
              <a:t>Variances can result from expenses that follow a seasonal pattern </a:t>
            </a:r>
          </a:p>
          <a:p>
            <a:pPr lvl="1"/>
            <a:r>
              <a:rPr lang="en-US"/>
              <a:t>Expenses can also follow a tendency or trend.</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27201306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Monitoring and Controlling Budgetary Performance During the Year</a:t>
            </a:r>
          </a:p>
        </p:txBody>
      </p:sp>
      <p:sp>
        <p:nvSpPr>
          <p:cNvPr id="21507" name="Rectangle 3"/>
          <p:cNvSpPr>
            <a:spLocks noGrp="1" noChangeArrowheads="1"/>
          </p:cNvSpPr>
          <p:nvPr>
            <p:ph type="body" idx="1"/>
          </p:nvPr>
        </p:nvSpPr>
        <p:spPr/>
        <p:txBody>
          <a:bodyPr/>
          <a:lstStyle/>
          <a:p>
            <a:r>
              <a:rPr lang="en-US"/>
              <a:t>Variance Analysis </a:t>
            </a:r>
          </a:p>
          <a:p>
            <a:pPr lvl="1"/>
            <a:r>
              <a:rPr lang="en-US" altLang="en-US" dirty="0" smtClean="0"/>
              <a:t>Salary variances</a:t>
            </a:r>
          </a:p>
          <a:p>
            <a:pPr lvl="2"/>
            <a:r>
              <a:rPr lang="en-US" altLang="en-US" dirty="0" smtClean="0"/>
              <a:t>Volume </a:t>
            </a:r>
            <a:r>
              <a:rPr lang="en-US"/>
              <a:t>variance</a:t>
            </a:r>
          </a:p>
          <a:p>
            <a:pPr lvl="3"/>
            <a:r>
              <a:rPr lang="en-US"/>
              <a:t>Result when there is a difference in the budgeted and actual work-load requirements</a:t>
            </a:r>
            <a:endParaRPr lang="en-US" altLang="en-US" dirty="0" smtClean="0"/>
          </a:p>
          <a:p>
            <a:pPr lvl="2"/>
            <a:r>
              <a:rPr lang="en-US" altLang="en-US" dirty="0" smtClean="0"/>
              <a:t>Efficiency </a:t>
            </a:r>
            <a:r>
              <a:rPr lang="en-US"/>
              <a:t>variance</a:t>
            </a:r>
          </a:p>
          <a:p>
            <a:pPr lvl="3"/>
            <a:r>
              <a:rPr lang="en-US"/>
              <a:t>Also called quantity or use variance</a:t>
            </a:r>
          </a:p>
          <a:p>
            <a:pPr lvl="3"/>
            <a:r>
              <a:rPr lang="en-US"/>
              <a:t>Reflects the difference between budgeted and actual nursing care hours provided</a:t>
            </a:r>
            <a:endParaRPr lang="en-US" altLang="en-US" dirty="0" smtClean="0"/>
          </a:p>
        </p:txBody>
      </p:sp>
      <p:sp>
        <p:nvSpPr>
          <p:cNvPr id="6" name="TextBox 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27201306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Monitoring and Controlling Budgetary Performance During the Year</a:t>
            </a:r>
          </a:p>
        </p:txBody>
      </p:sp>
      <p:sp>
        <p:nvSpPr>
          <p:cNvPr id="21507" name="Rectangle 3"/>
          <p:cNvSpPr>
            <a:spLocks noGrp="1" noChangeArrowheads="1"/>
          </p:cNvSpPr>
          <p:nvPr>
            <p:ph type="body" idx="1"/>
          </p:nvPr>
        </p:nvSpPr>
        <p:spPr/>
        <p:txBody>
          <a:bodyPr/>
          <a:lstStyle/>
          <a:p>
            <a:r>
              <a:rPr lang="en-US"/>
              <a:t>Variance Analysis </a:t>
            </a:r>
          </a:p>
          <a:p>
            <a:pPr lvl="1"/>
            <a:r>
              <a:rPr lang="en-US" altLang="en-US" dirty="0" smtClean="0"/>
              <a:t>Salary variances</a:t>
            </a:r>
          </a:p>
          <a:p>
            <a:pPr lvl="2"/>
            <a:r>
              <a:rPr lang="en-US" altLang="en-US" dirty="0" smtClean="0"/>
              <a:t>Rate </a:t>
            </a:r>
            <a:r>
              <a:rPr lang="en-US"/>
              <a:t>variance</a:t>
            </a:r>
          </a:p>
          <a:p>
            <a:pPr lvl="3"/>
            <a:r>
              <a:rPr lang="en-US"/>
              <a:t>Also known as price or spending variances</a:t>
            </a:r>
          </a:p>
          <a:p>
            <a:pPr lvl="3"/>
            <a:r>
              <a:rPr lang="en-US"/>
              <a:t>Reflect the difference in budgeted and actual hourly rates paid</a:t>
            </a:r>
            <a:endParaRPr lang="en-US" altLang="en-US" dirty="0" smtClean="0"/>
          </a:p>
          <a:p>
            <a:pPr lvl="1"/>
            <a:r>
              <a:rPr lang="en-US" altLang="en-US" dirty="0" err="1" smtClean="0"/>
              <a:t>Nonsalary</a:t>
            </a:r>
            <a:r>
              <a:rPr lang="en-US" altLang="en-US" dirty="0" smtClean="0"/>
              <a:t> expenditure variances</a:t>
            </a:r>
          </a:p>
          <a:p>
            <a:pPr lvl="2"/>
            <a:r>
              <a:rPr lang="en-US"/>
              <a:t>May be due to changes in patient volume, patient mix, supply quantities, or prices paid</a:t>
            </a:r>
          </a:p>
          <a:p>
            <a:pPr lvl="2"/>
            <a:r>
              <a:rPr lang="en-US"/>
              <a:t>New, additional, or more expensive supplies could also influence expenditure totals.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127201306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a:defRPr/>
            </a:pPr>
            <a:r>
              <a:rPr lang="en-US"/>
              <a:t>Monitoring and Controlling Budgetary Performance During the Year</a:t>
            </a:r>
            <a:endParaRPr lang="en-US" dirty="0"/>
          </a:p>
        </p:txBody>
      </p:sp>
      <p:sp>
        <p:nvSpPr>
          <p:cNvPr id="22531" name="Rectangle 3"/>
          <p:cNvSpPr>
            <a:spLocks noGrp="1" noChangeArrowheads="1"/>
          </p:cNvSpPr>
          <p:nvPr>
            <p:ph type="body" idx="1"/>
          </p:nvPr>
        </p:nvSpPr>
        <p:spPr/>
        <p:txBody>
          <a:bodyPr/>
          <a:lstStyle/>
          <a:p>
            <a:r>
              <a:rPr lang="en-US"/>
              <a:t>Position Control </a:t>
            </a:r>
          </a:p>
          <a:p>
            <a:pPr lvl="1"/>
            <a:r>
              <a:rPr lang="en-US" altLang="en-US" dirty="0" smtClean="0">
                <a:cs typeface="Verdana" panose="020B0604030504040204" pitchFamily="34" charset="0"/>
              </a:rPr>
              <a:t>Monitoring tool used by nurse managers to compare actual numbers of employees to number of budgeted FTEs</a:t>
            </a:r>
          </a:p>
          <a:p>
            <a:pPr lvl="1"/>
            <a:r>
              <a:rPr lang="en-US" altLang="en-US" dirty="0" smtClean="0">
                <a:cs typeface="Verdana" panose="020B0604030504040204" pitchFamily="34" charset="0"/>
              </a:rPr>
              <a:t>List of approved, budgeted FTE positions by category or job classification for the nursing cost center</a:t>
            </a:r>
          </a:p>
        </p:txBody>
      </p:sp>
    </p:spTree>
    <p:extLst>
      <p:ext uri="{BB962C8B-B14F-4D97-AF65-F5344CB8AC3E}">
        <p14:creationId xmlns:p14="http://schemas.microsoft.com/office/powerpoint/2010/main" val="2452688747"/>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Learning Outcome Seven</a:t>
            </a:r>
          </a:p>
        </p:txBody>
      </p:sp>
      <p:sp>
        <p:nvSpPr>
          <p:cNvPr id="8195" name="Rectangle 3"/>
          <p:cNvSpPr>
            <a:spLocks noGrp="1" noChangeArrowheads="1"/>
          </p:cNvSpPr>
          <p:nvPr>
            <p:ph idx="1"/>
          </p:nvPr>
        </p:nvSpPr>
        <p:spPr/>
        <p:txBody>
          <a:bodyPr/>
          <a:lstStyle/>
          <a:p>
            <a:r>
              <a:rPr lang="en-US" altLang="en-US" dirty="0">
                <a:ea typeface="Verdana" panose="020B0604030504040204" pitchFamily="34" charset="0"/>
                <a:cs typeface="Verdana" panose="020B0604030504040204" pitchFamily="34" charset="0"/>
              </a:rPr>
              <a:t>Describe how staff affects budgetary performance.</a:t>
            </a:r>
          </a:p>
        </p:txBody>
      </p:sp>
    </p:spTree>
    <p:extLst>
      <p:ext uri="{BB962C8B-B14F-4D97-AF65-F5344CB8AC3E}">
        <p14:creationId xmlns:p14="http://schemas.microsoft.com/office/powerpoint/2010/main" val="227028785"/>
      </p:ext>
    </p:extLst>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Staff Impact on Budget </a:t>
            </a:r>
          </a:p>
        </p:txBody>
      </p:sp>
      <p:sp>
        <p:nvSpPr>
          <p:cNvPr id="26627" name="Rectangle 3"/>
          <p:cNvSpPr>
            <a:spLocks noGrp="1" noChangeArrowheads="1"/>
          </p:cNvSpPr>
          <p:nvPr>
            <p:ph type="body" idx="1"/>
          </p:nvPr>
        </p:nvSpPr>
        <p:spPr/>
        <p:txBody>
          <a:bodyPr/>
          <a:lstStyle/>
          <a:p>
            <a:r>
              <a:rPr lang="en-US"/>
              <a:t>Misuse of sick time, excessive overtime or turnover, and wasteful use of resources can result in negative variance.</a:t>
            </a:r>
          </a:p>
          <a:p>
            <a:r>
              <a:rPr lang="en-US"/>
              <a:t>Manager plays a key role in explaining:</a:t>
            </a:r>
          </a:p>
          <a:p>
            <a:pPr lvl="1"/>
            <a:r>
              <a:rPr lang="en-US"/>
              <a:t>Unit goals.</a:t>
            </a:r>
          </a:p>
          <a:p>
            <a:pPr lvl="1"/>
            <a:r>
              <a:rPr lang="en-US"/>
              <a:t>Organizational financial goals.</a:t>
            </a:r>
          </a:p>
          <a:p>
            <a:pPr lvl="1"/>
            <a:r>
              <a:rPr lang="en-US"/>
              <a:t>How each individual is responsible for helping the organization meet those goals. </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94513701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Staff Impact on Budget </a:t>
            </a:r>
          </a:p>
        </p:txBody>
      </p:sp>
      <p:sp>
        <p:nvSpPr>
          <p:cNvPr id="26627" name="Rectangle 3"/>
          <p:cNvSpPr>
            <a:spLocks noGrp="1" noChangeArrowheads="1"/>
          </p:cNvSpPr>
          <p:nvPr>
            <p:ph type="body" idx="1"/>
          </p:nvPr>
        </p:nvSpPr>
        <p:spPr/>
        <p:txBody>
          <a:bodyPr/>
          <a:lstStyle/>
          <a:p>
            <a:r>
              <a:rPr lang="en-US"/>
              <a:t>Improving Performance </a:t>
            </a:r>
          </a:p>
          <a:p>
            <a:pPr lvl="1"/>
            <a:r>
              <a:rPr lang="en-US"/>
              <a:t>Organizations can implement a number of different programs and incentives for increasing employee awareness and minimizing costs.</a:t>
            </a:r>
          </a:p>
          <a:p>
            <a:pPr lvl="2"/>
            <a:r>
              <a:rPr lang="en-US"/>
              <a:t>Displaying equipment costs on supply stickers </a:t>
            </a:r>
          </a:p>
          <a:p>
            <a:pPr lvl="2"/>
            <a:r>
              <a:rPr lang="en-US"/>
              <a:t>Participation in quality improvement and action teams serves to inform staff of cost factors</a:t>
            </a:r>
          </a:p>
          <a:p>
            <a:pPr lvl="2"/>
            <a:r>
              <a:rPr lang="en-US"/>
              <a:t>Bonuses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94513701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direct costs</a:t>
            </a:r>
          </a:p>
          <a:p>
            <a:r>
              <a:rPr lang="en-US"/>
              <a:t>efficiency variance</a:t>
            </a:r>
          </a:p>
          <a:p>
            <a:r>
              <a:rPr lang="en-US"/>
              <a:t>expense budget</a:t>
            </a:r>
          </a:p>
          <a:p>
            <a:r>
              <a:rPr lang="en-US"/>
              <a:t>fiscal year</a:t>
            </a:r>
          </a:p>
          <a:p>
            <a:r>
              <a:rPr lang="en-US"/>
              <a:t>fixed budget</a:t>
            </a:r>
          </a:p>
        </p:txBody>
      </p:sp>
      <p:sp>
        <p:nvSpPr>
          <p:cNvPr id="16" name="TextBox 1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Staff Impact on Budget </a:t>
            </a:r>
          </a:p>
        </p:txBody>
      </p:sp>
      <p:sp>
        <p:nvSpPr>
          <p:cNvPr id="26627" name="Rectangle 3"/>
          <p:cNvSpPr>
            <a:spLocks noGrp="1" noChangeArrowheads="1"/>
          </p:cNvSpPr>
          <p:nvPr>
            <p:ph type="body" idx="1"/>
          </p:nvPr>
        </p:nvSpPr>
        <p:spPr/>
        <p:txBody>
          <a:bodyPr/>
          <a:lstStyle/>
          <a:p>
            <a:r>
              <a:rPr lang="en-US"/>
              <a:t>Improving Performance </a:t>
            </a:r>
          </a:p>
          <a:p>
            <a:pPr lvl="1"/>
            <a:r>
              <a:rPr lang="en-US" altLang="en-US" dirty="0" smtClean="0">
                <a:cs typeface="Verdana" panose="020B0604030504040204" pitchFamily="34" charset="0"/>
              </a:rPr>
              <a:t>Magnet-certified hospitals</a:t>
            </a:r>
          </a:p>
          <a:p>
            <a:pPr lvl="2"/>
            <a:r>
              <a:rPr lang="en-US" altLang="en-US" dirty="0" smtClean="0">
                <a:cs typeface="Verdana" panose="020B0604030504040204" pitchFamily="34" charset="0"/>
              </a:rPr>
              <a:t>Staff are taught about budgeting and how the unit's money works.</a:t>
            </a:r>
          </a:p>
          <a:p>
            <a:pPr lvl="2"/>
            <a:r>
              <a:rPr lang="en-US"/>
              <a:t>Staff make informed decisions about what resources should be used, and understand the give-and-take of budget management.</a:t>
            </a:r>
          </a:p>
          <a:p>
            <a:pPr lvl="1"/>
            <a:r>
              <a:rPr lang="en-US"/>
              <a:t>Nursing relationship in patient care</a:t>
            </a:r>
          </a:p>
          <a:p>
            <a:pPr lvl="2"/>
            <a:r>
              <a:rPr lang="en-US"/>
              <a:t>Nursing care is one of the largest expenditures in healthcare organizations.</a:t>
            </a:r>
          </a:p>
          <a:p>
            <a:pPr lvl="2"/>
            <a:r>
              <a:rPr lang="en-US"/>
              <a:t>Caring, empathy, trust, and building a relationship with patients are all important pieces of the nursing relationship.</a:t>
            </a:r>
          </a:p>
        </p:txBody>
      </p:sp>
    </p:spTree>
    <p:extLst>
      <p:ext uri="{BB962C8B-B14F-4D97-AF65-F5344CB8AC3E}">
        <p14:creationId xmlns:p14="http://schemas.microsoft.com/office/powerpoint/2010/main" val="94513701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fixed costs</a:t>
            </a:r>
          </a:p>
          <a:p>
            <a:r>
              <a:rPr lang="en-US"/>
              <a:t>incremental (line-by-line) budget</a:t>
            </a:r>
          </a:p>
          <a:p>
            <a:r>
              <a:rPr lang="en-US"/>
              <a:t>indirect costs</a:t>
            </a:r>
          </a:p>
          <a:p>
            <a:r>
              <a:rPr lang="en-US"/>
              <a:t>nonsalary expenditure variance</a:t>
            </a:r>
          </a:p>
          <a:p>
            <a:r>
              <a:rPr lang="en-US"/>
              <a:t>operating budget</a:t>
            </a:r>
          </a:p>
        </p:txBody>
      </p:sp>
      <p:sp>
        <p:nvSpPr>
          <p:cNvPr id="16" name="TextBox 1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position control</a:t>
            </a:r>
          </a:p>
          <a:p>
            <a:r>
              <a:rPr lang="en-US"/>
              <a:t>profit</a:t>
            </a:r>
          </a:p>
          <a:p>
            <a:r>
              <a:rPr lang="en-US"/>
              <a:t>rate variances</a:t>
            </a:r>
          </a:p>
          <a:p>
            <a:r>
              <a:rPr lang="en-US"/>
              <a:t>revenue budget</a:t>
            </a:r>
          </a:p>
          <a:p>
            <a:r>
              <a:rPr lang="en-US"/>
              <a:t>salary (personnel) budget</a:t>
            </a:r>
          </a:p>
        </p:txBody>
      </p:sp>
      <p:sp>
        <p:nvSpPr>
          <p:cNvPr id="16" name="TextBox 15"/>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 Terms</a:t>
            </a:r>
          </a:p>
        </p:txBody>
      </p:sp>
      <p:sp>
        <p:nvSpPr>
          <p:cNvPr id="7" name="Content Placeholder 6"/>
          <p:cNvSpPr>
            <a:spLocks noGrp="1"/>
          </p:cNvSpPr>
          <p:nvPr>
            <p:ph idx="1"/>
          </p:nvPr>
        </p:nvSpPr>
        <p:spPr/>
        <p:txBody>
          <a:bodyPr/>
          <a:lstStyle/>
          <a:p>
            <a:r>
              <a:rPr lang="en-US"/>
              <a:t>variable budget</a:t>
            </a:r>
          </a:p>
          <a:p>
            <a:r>
              <a:rPr lang="en-US"/>
              <a:t>variable costs</a:t>
            </a:r>
          </a:p>
          <a:p>
            <a:r>
              <a:rPr lang="en-US"/>
              <a:t>variance</a:t>
            </a:r>
          </a:p>
          <a:p>
            <a:r>
              <a:rPr lang="en-US"/>
              <a:t>volume variances</a:t>
            </a:r>
          </a:p>
          <a:p>
            <a:r>
              <a:rPr lang="en-US"/>
              <a:t>zero-based budget</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a:t>Introduction</a:t>
            </a:r>
          </a:p>
        </p:txBody>
      </p:sp>
      <p:sp>
        <p:nvSpPr>
          <p:cNvPr id="6147" name="Rectangle 3"/>
          <p:cNvSpPr>
            <a:spLocks noGrp="1" noChangeArrowheads="1"/>
          </p:cNvSpPr>
          <p:nvPr>
            <p:ph type="body" idx="1"/>
          </p:nvPr>
        </p:nvSpPr>
        <p:spPr/>
        <p:txBody>
          <a:bodyPr/>
          <a:lstStyle/>
          <a:p>
            <a:r>
              <a:rPr lang="en-US"/>
              <a:t>Budgeting</a:t>
            </a:r>
          </a:p>
          <a:p>
            <a:pPr lvl="1"/>
            <a:r>
              <a:rPr lang="en-US"/>
              <a:t>The process of planning and working to meet or exceed the goals of the plan</a:t>
            </a:r>
          </a:p>
          <a:p>
            <a:pPr lvl="1"/>
            <a:r>
              <a:rPr lang="en-US"/>
              <a:t>Performed by businesses, governments, and individuals</a:t>
            </a:r>
          </a:p>
          <a:p>
            <a:pPr lvl="1"/>
            <a:r>
              <a:rPr lang="en-US"/>
              <a:t>Demands for patient safety, reimbursement changes with healthcare reform, technological advances, and the changing roles of healthcare providers require that budgets be constructed as accurately as possible and for nurse managers to understand financial implications.</a:t>
            </a:r>
          </a:p>
        </p:txBody>
      </p:sp>
      <p:sp>
        <p:nvSpPr>
          <p:cNvPr id="4" name="TextBox 3"/>
          <p:cNvSpPr txBox="1"/>
          <p:nvPr/>
        </p:nvSpPr>
        <p:spPr>
          <a:xfrm>
            <a:off x="7347052" y="6172200"/>
            <a:ext cx="1796948" cy="276999"/>
          </a:xfrm>
          <a:prstGeom prst="rect">
            <a:avLst/>
          </a:prstGeom>
          <a:noFill/>
        </p:spPr>
        <p:txBody>
          <a:bodyPr wrap="none" rtlCol="0">
            <a:spAutoFit/>
          </a:bodyPr>
          <a:lstStyle/>
          <a:p>
            <a:pPr algn="r"/>
            <a:r>
              <a:rPr lang="en-US" sz="1200" i="1" dirty="0" smtClean="0"/>
              <a:t>continued on next slide</a:t>
            </a:r>
          </a:p>
        </p:txBody>
      </p:sp>
    </p:spTree>
    <p:extLst>
      <p:ext uri="{BB962C8B-B14F-4D97-AF65-F5344CB8AC3E}">
        <p14:creationId xmlns:p14="http://schemas.microsoft.com/office/powerpoint/2010/main" val="330741281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2671</TotalTime>
  <Words>2054</Words>
  <Application>Microsoft Office PowerPoint</Application>
  <PresentationFormat>On-screen Show (4:3)</PresentationFormat>
  <Paragraphs>323</Paragraphs>
  <Slides>50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Times New Roman</vt:lpstr>
      <vt:lpstr>Verdana</vt:lpstr>
      <vt:lpstr>Wingdings</vt:lpstr>
      <vt:lpstr>508 Lecture</vt:lpstr>
      <vt:lpstr>Effective Leadership and Management in Nursing Ninth Edition</vt:lpstr>
      <vt:lpstr>Learning Outcomes</vt:lpstr>
      <vt:lpstr>Learning Outcomes</vt:lpstr>
      <vt:lpstr>Key Terms</vt:lpstr>
      <vt:lpstr>Key Terms</vt:lpstr>
      <vt:lpstr>Key Terms</vt:lpstr>
      <vt:lpstr>Key Terms</vt:lpstr>
      <vt:lpstr>Key Terms</vt:lpstr>
      <vt:lpstr>Introduction</vt:lpstr>
      <vt:lpstr>Learning Outcome One</vt:lpstr>
      <vt:lpstr>The Budgeting Process </vt:lpstr>
      <vt:lpstr>The Budgeting Process</vt:lpstr>
      <vt:lpstr>The Budgeting Process</vt:lpstr>
      <vt:lpstr>The Budgeting Process</vt:lpstr>
      <vt:lpstr>Learning Outcome Two</vt:lpstr>
      <vt:lpstr>Approaches to Budgeting </vt:lpstr>
      <vt:lpstr>Approaches to Budgeting</vt:lpstr>
      <vt:lpstr>Approaches to Budgeting</vt:lpstr>
      <vt:lpstr>Approaches to Budgeting</vt:lpstr>
      <vt:lpstr>Approaches to Budgeting</vt:lpstr>
      <vt:lpstr>Approaches to Budgeting</vt:lpstr>
      <vt:lpstr>Learning Outcome Three</vt:lpstr>
      <vt:lpstr>The Operating Budget </vt:lpstr>
      <vt:lpstr>The Operating Budget </vt:lpstr>
      <vt:lpstr>The Operating Budget </vt:lpstr>
      <vt:lpstr>The Operating Budget </vt:lpstr>
      <vt:lpstr>The Operating Budget </vt:lpstr>
      <vt:lpstr>The Operating Budget </vt:lpstr>
      <vt:lpstr>Learning Outcome Four</vt:lpstr>
      <vt:lpstr>Determining the Salary and Nonsalary Budget</vt:lpstr>
      <vt:lpstr>Determining the Salary and Nonsalary Budget</vt:lpstr>
      <vt:lpstr>Determining the Salary and Nonsalary Budget</vt:lpstr>
      <vt:lpstr>Determining the Salary and Nonsalary Budget</vt:lpstr>
      <vt:lpstr>Determining the Salary and Nonsalary Budget</vt:lpstr>
      <vt:lpstr>Determining the Salary and Nonsalary Budget</vt:lpstr>
      <vt:lpstr>Determining the Salary and Nonsalary Budget</vt:lpstr>
      <vt:lpstr>Learning Outcome Five</vt:lpstr>
      <vt:lpstr>The Capital Budget </vt:lpstr>
      <vt:lpstr>The Capital Budget </vt:lpstr>
      <vt:lpstr>Learning Outcome Six</vt:lpstr>
      <vt:lpstr>Monitoring and Controlling Budgetary Performance During the Year</vt:lpstr>
      <vt:lpstr>Monitoring and Controlling Budgetary Performance During the Year</vt:lpstr>
      <vt:lpstr>Monitoring and Controlling Budgetary Performance During the Year</vt:lpstr>
      <vt:lpstr>Monitoring and Controlling Budgetary Performance During the Year</vt:lpstr>
      <vt:lpstr>Monitoring and Controlling Budgetary Performance During the Year</vt:lpstr>
      <vt:lpstr>Monitoring and Controlling Budgetary Performance During the Year</vt:lpstr>
      <vt:lpstr>Learning Outcome Seven</vt:lpstr>
      <vt:lpstr>Staff Impact on Budget </vt:lpstr>
      <vt:lpstr>Staff Impact on Budget </vt:lpstr>
      <vt:lpstr>Staff Impact on Budget </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Leadership and Management in Nursing, 9e</dc:title>
  <dc:subject/>
  <dc:creator>Eleanor J. Sullivan</dc:creator>
  <cp:keywords/>
  <dc:description/>
  <cp:lastModifiedBy>laptopuser</cp:lastModifiedBy>
  <cp:revision>214</cp:revision>
  <dcterms:created xsi:type="dcterms:W3CDTF">2017-07-12T09:15:31Z</dcterms:created>
  <dcterms:modified xsi:type="dcterms:W3CDTF">2017-08-02T01:24:02Z</dcterms:modified>
  <cp:category/>
</cp:coreProperties>
</file>