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8" r:id="rId2"/>
    <p:sldId id="349" r:id="rId3"/>
    <p:sldId id="361" r:id="rId4"/>
    <p:sldId id="366" r:id="rId5"/>
    <p:sldId id="362" r:id="rId6"/>
    <p:sldId id="351" r:id="rId7"/>
    <p:sldId id="367" r:id="rId8"/>
    <p:sldId id="352" r:id="rId9"/>
    <p:sldId id="353" r:id="rId10"/>
    <p:sldId id="354" r:id="rId11"/>
    <p:sldId id="363" r:id="rId12"/>
    <p:sldId id="368" r:id="rId13"/>
    <p:sldId id="364" r:id="rId14"/>
    <p:sldId id="355" r:id="rId15"/>
    <p:sldId id="356" r:id="rId16"/>
    <p:sldId id="369" r:id="rId17"/>
    <p:sldId id="365" r:id="rId18"/>
    <p:sldId id="359" r:id="rId19"/>
    <p:sldId id="370" r:id="rId20"/>
    <p:sldId id="3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35" autoAdjust="0"/>
    <p:restoredTop sz="73730" autoAdjust="0"/>
  </p:normalViewPr>
  <p:slideViewPr>
    <p:cSldViewPr>
      <p:cViewPr varScale="1">
        <p:scale>
          <a:sx n="68" d="100"/>
          <a:sy n="68" d="100"/>
        </p:scale>
        <p:origin x="12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25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/>
              <a:t>Handling Collective Bargaining Issues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Governing Unions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Categories of Negotiations</a:t>
            </a:r>
          </a:p>
          <a:p>
            <a:pPr lvl="1"/>
            <a:r>
              <a:rPr lang="en-US" altLang="en-US" dirty="0" smtClean="0"/>
              <a:t>Private sector</a:t>
            </a:r>
          </a:p>
          <a:p>
            <a:pPr lvl="2"/>
            <a:r>
              <a:rPr lang="en-US" altLang="en-US" dirty="0" smtClean="0"/>
              <a:t>Mandatory subjects include:</a:t>
            </a:r>
          </a:p>
          <a:p>
            <a:pPr lvl="3"/>
            <a:r>
              <a:rPr lang="en-US" altLang="en-US" dirty="0" smtClean="0"/>
              <a:t>Wages</a:t>
            </a:r>
          </a:p>
          <a:p>
            <a:pPr lvl="3"/>
            <a:r>
              <a:rPr lang="en-US" altLang="en-US" dirty="0" smtClean="0"/>
              <a:t>Hours </a:t>
            </a:r>
          </a:p>
          <a:p>
            <a:pPr lvl="3"/>
            <a:r>
              <a:rPr lang="en-US" altLang="en-US" dirty="0" smtClean="0"/>
              <a:t>Other terms and conditions of work</a:t>
            </a:r>
          </a:p>
          <a:p>
            <a:pPr lvl="1"/>
            <a:r>
              <a:rPr lang="en-US" altLang="en-US" dirty="0" smtClean="0"/>
              <a:t>Public sector</a:t>
            </a:r>
          </a:p>
          <a:p>
            <a:pPr lvl="2"/>
            <a:r>
              <a:rPr lang="en-US" altLang="en-US" dirty="0" smtClean="0"/>
              <a:t>Scope of mandatory subjects of bargaining is far narrower.</a:t>
            </a:r>
          </a:p>
          <a:p>
            <a:pPr lvl="2"/>
            <a:r>
              <a:rPr lang="en-US" altLang="en-US" dirty="0" smtClean="0"/>
              <a:t>Wages are a prohibited subject.</a:t>
            </a:r>
          </a:p>
        </p:txBody>
      </p:sp>
    </p:spTree>
    <p:extLst>
      <p:ext uri="{BB962C8B-B14F-4D97-AF65-F5344CB8AC3E}">
        <p14:creationId xmlns:p14="http://schemas.microsoft.com/office/powerpoint/2010/main" val="382591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process of unionization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01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of Unionization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of establishing a union in any setting begins when at least 30% of eligible employees sign a card to indicate interest in a union. </a:t>
            </a:r>
          </a:p>
          <a:p>
            <a:r>
              <a:rPr lang="en-US"/>
              <a:t>Union petitions the National Labor Relations Board.</a:t>
            </a:r>
          </a:p>
          <a:p>
            <a:r>
              <a:rPr lang="en-US"/>
              <a:t>NLRB meets with both the union and the employer.</a:t>
            </a:r>
          </a:p>
          <a:p>
            <a:r>
              <a:rPr lang="en-US"/>
              <a:t>Certification by the NLRB of a union to be the bargaining agent does not automatically mean employees have a contract.</a:t>
            </a:r>
          </a:p>
        </p:txBody>
      </p:sp>
    </p:spTree>
    <p:extLst>
      <p:ext uri="{BB962C8B-B14F-4D97-AF65-F5344CB8AC3E}">
        <p14:creationId xmlns:p14="http://schemas.microsoft.com/office/powerpoint/2010/main" val="38084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what is involved in handling grievances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965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Grievances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Unfair Labor Practices </a:t>
            </a:r>
          </a:p>
          <a:p>
            <a:pPr lvl="1"/>
            <a:r>
              <a:rPr lang="en-US"/>
              <a:t>Five categories of unfair labor practices are described by labor law: 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Interference with the right to organize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Domination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Encouraging or discouraging union membership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Discharging an employee for giving testimony or filing a charge with the NLRB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Refusal to bargain collectively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8084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Grievances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Grievance Process </a:t>
            </a:r>
          </a:p>
          <a:p>
            <a:pPr lvl="1"/>
            <a:r>
              <a:rPr lang="en-US"/>
              <a:t>Grievances are formal complaints that must be resolved by the process delineated in the contract. </a:t>
            </a:r>
          </a:p>
          <a:p>
            <a:pPr lvl="2"/>
            <a:r>
              <a:rPr lang="en-US" altLang="en-US" dirty="0" smtClean="0"/>
              <a:t>Contract violations</a:t>
            </a:r>
          </a:p>
          <a:p>
            <a:pPr lvl="2"/>
            <a:r>
              <a:rPr lang="en-US" altLang="en-US" dirty="0" smtClean="0"/>
              <a:t>Violations of federal or state law</a:t>
            </a:r>
          </a:p>
          <a:p>
            <a:pPr lvl="2"/>
            <a:r>
              <a:rPr lang="en-US" altLang="en-US" dirty="0" smtClean="0"/>
              <a:t>Failure of management to meet its responsibilities</a:t>
            </a:r>
          </a:p>
          <a:p>
            <a:pPr lvl="2"/>
            <a:r>
              <a:rPr lang="en-US" altLang="en-US" dirty="0" smtClean="0"/>
              <a:t>Violation of agency rules</a:t>
            </a:r>
          </a:p>
          <a:p>
            <a:pPr lvl="2"/>
            <a:r>
              <a:rPr lang="en-US" altLang="en-US" dirty="0" smtClean="0"/>
              <a:t>Nurse manager participates in resolving grievances, using the agreed-upon grievance procedure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6579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Grievances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Grievance Process </a:t>
            </a:r>
          </a:p>
          <a:p>
            <a:pPr lvl="1"/>
            <a:r>
              <a:rPr lang="en-US" altLang="en-US" dirty="0" smtClean="0"/>
              <a:t>Contract change or termination</a:t>
            </a:r>
          </a:p>
          <a:p>
            <a:pPr lvl="2"/>
            <a:r>
              <a:rPr lang="en-US" altLang="en-US" dirty="0" smtClean="0"/>
              <a:t>Notification 90 days prior to contract expiration date</a:t>
            </a:r>
          </a:p>
          <a:p>
            <a:pPr lvl="1"/>
            <a:r>
              <a:rPr lang="en-US" altLang="en-US" dirty="0" smtClean="0"/>
              <a:t>If there is no agreement after 30 days from notification, Federal Mediation and Conciliation Service (FMCS) must be notified.</a:t>
            </a:r>
          </a:p>
          <a:p>
            <a:pPr lvl="1"/>
            <a:r>
              <a:rPr lang="en-US" altLang="en-US" dirty="0" smtClean="0"/>
              <a:t>FMCS will appoint mediator/inquiry board within 30 days, with recommendations within 15 days.</a:t>
            </a:r>
          </a:p>
          <a:p>
            <a:pPr lvl="1"/>
            <a:r>
              <a:rPr lang="en-US" altLang="en-US" dirty="0" smtClean="0"/>
              <a:t>If no agreement after 15 more days, strike vote can be conducted and strike scheduled.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79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collective bargaining for nurses.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988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Collective Bargaining and Nurses 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Majority of nurses in the United States do not work under a collective bargaining agreement.</a:t>
            </a:r>
          </a:p>
          <a:p>
            <a:pPr lvl="1"/>
            <a:r>
              <a:rPr lang="en-US"/>
              <a:t>National Nurses United represents the majority of nurses who do.</a:t>
            </a:r>
          </a:p>
          <a:p>
            <a:r>
              <a:rPr lang="en-US"/>
              <a:t>Conflicting results about how satisfied union nurses are with their jobs has been reported.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2427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Collective Bargaining and Nurses 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Legal Issues of Supervision </a:t>
            </a:r>
          </a:p>
          <a:p>
            <a:pPr lvl="1"/>
            <a:r>
              <a:rPr lang="en-US"/>
              <a:t>Three areas of supervision over subordinates have been debated.</a:t>
            </a:r>
          </a:p>
          <a:p>
            <a:pPr lvl="2"/>
            <a:r>
              <a:rPr lang="en-US" altLang="en-US" dirty="0" smtClean="0"/>
              <a:t>Responsibility to assign</a:t>
            </a:r>
          </a:p>
          <a:p>
            <a:pPr lvl="3"/>
            <a:r>
              <a:rPr lang="en-US" altLang="en-US" dirty="0" smtClean="0"/>
              <a:t>Includes nurses and assistants</a:t>
            </a:r>
          </a:p>
          <a:p>
            <a:pPr lvl="2"/>
            <a:r>
              <a:rPr lang="en-US" altLang="en-US" dirty="0" smtClean="0"/>
              <a:t>Responsibility to direct</a:t>
            </a:r>
          </a:p>
          <a:p>
            <a:pPr lvl="3"/>
            <a:r>
              <a:rPr lang="en-US" altLang="en-US" dirty="0" smtClean="0"/>
              <a:t>Includes actions of staff to whom tasks have been assigned</a:t>
            </a:r>
          </a:p>
          <a:p>
            <a:pPr lvl="2"/>
            <a:r>
              <a:rPr lang="en-US" altLang="en-US" dirty="0" smtClean="0"/>
              <a:t>Independent judgment</a:t>
            </a:r>
          </a:p>
          <a:p>
            <a:pPr lvl="3"/>
            <a:r>
              <a:rPr lang="en-US" altLang="en-US" dirty="0" smtClean="0"/>
              <a:t>Includes nurse's decision to match staff skills to patient needs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2427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laws that govern collective bargaining.</a:t>
            </a:r>
          </a:p>
          <a:p>
            <a:r>
              <a:rPr lang="en-US" dirty="0" smtClean="0"/>
              <a:t>Describe the process of unionization.</a:t>
            </a:r>
          </a:p>
          <a:p>
            <a:r>
              <a:rPr lang="en-US" dirty="0" smtClean="0"/>
              <a:t>Explain what is involved in handling grievances.</a:t>
            </a:r>
          </a:p>
          <a:p>
            <a:r>
              <a:rPr lang="en-US" dirty="0" smtClean="0"/>
              <a:t>Summarize collective bargaining for nurses.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717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Collective Bargaining and Nurses 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Future of Collective Bargaining for Nurses 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Use of collective bargaining presents both concerns and promises.</a:t>
            </a:r>
          </a:p>
          <a:p>
            <a:pPr lvl="2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One concern is the process separates rather than unites nurses.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Future of collective bargaining for nurses is uncertain.</a:t>
            </a:r>
          </a:p>
        </p:txBody>
      </p:sp>
    </p:spTree>
    <p:extLst>
      <p:ext uri="{BB962C8B-B14F-4D97-AF65-F5344CB8AC3E}">
        <p14:creationId xmlns:p14="http://schemas.microsoft.com/office/powerpoint/2010/main" val="79214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closed shop</a:t>
            </a:r>
          </a:p>
          <a:p>
            <a:r>
              <a:rPr lang="en-US" smtClean="0"/>
              <a:t>collective bargaining</a:t>
            </a:r>
          </a:p>
          <a:p>
            <a:r>
              <a:rPr lang="en-US" smtClean="0"/>
              <a:t>grievances</a:t>
            </a:r>
          </a:p>
          <a:p>
            <a:r>
              <a:rPr lang="en-US" smtClean="0"/>
              <a:t>open shop</a:t>
            </a:r>
          </a:p>
          <a:p>
            <a:r>
              <a:rPr lang="en-US" smtClean="0"/>
              <a:t>right-to-work state</a:t>
            </a:r>
          </a:p>
          <a:p>
            <a:r>
              <a:rPr lang="en-US" smtClean="0"/>
              <a:t>strike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Purpose of collective bargaining units is to protect employees from unfair practices.</a:t>
            </a:r>
          </a:p>
          <a:p>
            <a:r>
              <a:rPr lang="en-US"/>
              <a:t>Collective bargaining units also may stipulate criteria for advancement that must be followed.</a:t>
            </a:r>
          </a:p>
          <a:p>
            <a:r>
              <a:rPr lang="en-US"/>
              <a:t>Both nurses and their employers have cause to complain about unions.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90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the laws that govern collective bargaining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Governing Unions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Collective bargaining</a:t>
            </a:r>
          </a:p>
          <a:p>
            <a:pPr lvl="1"/>
            <a:r>
              <a:rPr lang="en-US"/>
              <a:t>Collective action taken by workers to secure better wages or working conditions </a:t>
            </a:r>
          </a:p>
          <a:p>
            <a:r>
              <a:rPr lang="en-US"/>
              <a:t>National Labor Relations Act in 1935 (amended in 1974)</a:t>
            </a:r>
          </a:p>
          <a:p>
            <a:pPr lvl="1"/>
            <a:r>
              <a:rPr lang="en-US"/>
              <a:t>Nurses and other employees of healthcare institutions have been protected in their right to organize for collective bargaining purposes,</a:t>
            </a:r>
          </a:p>
          <a:p>
            <a:pPr lvl="2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90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Governing Unions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Closed shop</a:t>
            </a:r>
          </a:p>
          <a:p>
            <a:pPr lvl="1"/>
            <a:r>
              <a:rPr lang="en-US"/>
              <a:t>Business in which union membership (often of a specific union and no other) is a precondition to employment</a:t>
            </a:r>
            <a:endParaRPr lang="en-US" altLang="en-US" dirty="0" smtClean="0"/>
          </a:p>
          <a:p>
            <a:r>
              <a:rPr lang="en-US" altLang="en-US" dirty="0" smtClean="0"/>
              <a:t>Open shop</a:t>
            </a:r>
          </a:p>
          <a:p>
            <a:pPr lvl="1"/>
            <a:r>
              <a:rPr lang="en-US"/>
              <a:t>Business in which union membership is not a component in hiring decisions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90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Laws Governing Unions 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Right-to-work state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No person can be denied the right to work because of membership or </a:t>
            </a:r>
            <a:r>
              <a:rPr lang="en-US" altLang="en-US" dirty="0" err="1" smtClean="0">
                <a:cs typeface="Verdana" panose="020B0604030504040204" pitchFamily="34" charset="0"/>
              </a:rPr>
              <a:t>nonmembership</a:t>
            </a:r>
            <a:r>
              <a:rPr lang="en-US" altLang="en-US" dirty="0" smtClean="0">
                <a:cs typeface="Verdana" panose="020B0604030504040204" pitchFamily="34" charset="0"/>
              </a:rPr>
              <a:t> in a labor union.</a:t>
            </a:r>
          </a:p>
          <a:p>
            <a:pPr lvl="1"/>
            <a:r>
              <a:rPr lang="en-US"/>
              <a:t>Trade unions and employers cannot make membership in a union or payment of union dues or fees a condition of employment.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78232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Laws Governing Unions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Categories of Negotiations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Mandatory</a:t>
            </a:r>
          </a:p>
          <a:p>
            <a:pPr lvl="2"/>
            <a:r>
              <a:rPr lang="en-US"/>
              <a:t>Parties are obligated to negotiate.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Prohibited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Permissive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All three categories are addressed in public and private sector bargaining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2883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2333</TotalTime>
  <Words>743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Introduction</vt:lpstr>
      <vt:lpstr>Learning Outcome One</vt:lpstr>
      <vt:lpstr>Laws Governing Unions </vt:lpstr>
      <vt:lpstr>Laws Governing Unions </vt:lpstr>
      <vt:lpstr>Laws Governing Unions </vt:lpstr>
      <vt:lpstr>Laws Governing Unions</vt:lpstr>
      <vt:lpstr>Laws Governing Unions</vt:lpstr>
      <vt:lpstr>Learning Outcome Two</vt:lpstr>
      <vt:lpstr>Process of Unionization</vt:lpstr>
      <vt:lpstr>Learning Outcome Three</vt:lpstr>
      <vt:lpstr>Handling Grievances</vt:lpstr>
      <vt:lpstr>Handling Grievances</vt:lpstr>
      <vt:lpstr>Handling Grievances</vt:lpstr>
      <vt:lpstr>Learning Outcome Four</vt:lpstr>
      <vt:lpstr>Collective Bargaining and Nurses </vt:lpstr>
      <vt:lpstr>Collective Bargaining and Nurses </vt:lpstr>
      <vt:lpstr>Collective Bargaining and Nurses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191</cp:revision>
  <dcterms:created xsi:type="dcterms:W3CDTF">2017-07-13T20:24:38Z</dcterms:created>
  <dcterms:modified xsi:type="dcterms:W3CDTF">2017-08-02T01:12:07Z</dcterms:modified>
  <cp:category/>
</cp:coreProperties>
</file>