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48" r:id="rId2"/>
    <p:sldId id="349" r:id="rId3"/>
    <p:sldId id="377" r:id="rId4"/>
    <p:sldId id="378" r:id="rId5"/>
    <p:sldId id="351" r:id="rId6"/>
    <p:sldId id="393" r:id="rId7"/>
    <p:sldId id="394" r:id="rId8"/>
    <p:sldId id="379" r:id="rId9"/>
    <p:sldId id="354" r:id="rId10"/>
    <p:sldId id="390" r:id="rId11"/>
    <p:sldId id="395" r:id="rId12"/>
    <p:sldId id="396" r:id="rId13"/>
    <p:sldId id="391" r:id="rId14"/>
    <p:sldId id="357" r:id="rId15"/>
    <p:sldId id="397" r:id="rId16"/>
    <p:sldId id="358" r:id="rId17"/>
    <p:sldId id="359" r:id="rId18"/>
    <p:sldId id="398" r:id="rId19"/>
    <p:sldId id="399" r:id="rId20"/>
    <p:sldId id="389" r:id="rId21"/>
    <p:sldId id="400" r:id="rId22"/>
    <p:sldId id="362" r:id="rId23"/>
    <p:sldId id="363" r:id="rId24"/>
    <p:sldId id="401" r:id="rId25"/>
    <p:sldId id="364" r:id="rId26"/>
    <p:sldId id="402" r:id="rId27"/>
    <p:sldId id="365" r:id="rId28"/>
    <p:sldId id="366" r:id="rId29"/>
    <p:sldId id="388" r:id="rId30"/>
    <p:sldId id="367" r:id="rId31"/>
    <p:sldId id="368" r:id="rId32"/>
    <p:sldId id="369" r:id="rId33"/>
    <p:sldId id="387" r:id="rId34"/>
    <p:sldId id="371" r:id="rId35"/>
    <p:sldId id="370" r:id="rId36"/>
    <p:sldId id="373" r:id="rId37"/>
    <p:sldId id="374" r:id="rId38"/>
    <p:sldId id="386" r:id="rId39"/>
    <p:sldId id="375" r:id="rId40"/>
    <p:sldId id="405" r:id="rId41"/>
    <p:sldId id="406" r:id="rId42"/>
    <p:sldId id="407" r:id="rId43"/>
    <p:sldId id="408" r:id="rId44"/>
    <p:sldId id="403" r:id="rId45"/>
    <p:sldId id="404" r:id="rId46"/>
    <p:sldId id="37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2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5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-128"/>
              </a:rPr>
              <a:t>Initiating and Managing Change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Describe how different theorists explain change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0756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Lewin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Driving forces</a:t>
            </a:r>
          </a:p>
          <a:p>
            <a:pPr lvl="2"/>
            <a:r>
              <a:rPr lang="en-US"/>
              <a:t>Facilitate change because they push participants in the desired direction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Restraining forces</a:t>
            </a:r>
          </a:p>
          <a:p>
            <a:pPr lvl="2"/>
            <a:r>
              <a:rPr lang="en-US"/>
              <a:t>Impede change because they push participants in the opposite direction.</a:t>
            </a:r>
            <a:endParaRPr lang="en-US" dirty="0" smtClean="0">
              <a:cs typeface="Verdana" panose="020B0604030504040204" pitchFamily="34" charset="0"/>
            </a:endParaRP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Three-step process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Unfreezing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Moving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Refreezing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65041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Lewin</a:t>
            </a:r>
          </a:p>
          <a:p>
            <a:pPr lvl="1"/>
            <a:r>
              <a:rPr lang="en-US"/>
              <a:t>Change occurs by:</a:t>
            </a:r>
          </a:p>
          <a:p>
            <a:pPr lvl="2"/>
            <a:r>
              <a:rPr lang="en-US"/>
              <a:t>Adding a new force.</a:t>
            </a:r>
          </a:p>
          <a:p>
            <a:pPr lvl="2"/>
            <a:r>
              <a:rPr lang="en-US"/>
              <a:t>Changing the direction of a force.</a:t>
            </a:r>
          </a:p>
          <a:p>
            <a:pPr lvl="2"/>
            <a:r>
              <a:rPr lang="en-US"/>
              <a:t>Changing the magnitude of any one force. </a:t>
            </a:r>
          </a:p>
        </p:txBody>
      </p:sp>
    </p:spTree>
    <p:extLst>
      <p:ext uri="{BB962C8B-B14F-4D97-AF65-F5344CB8AC3E}">
        <p14:creationId xmlns:p14="http://schemas.microsoft.com/office/powerpoint/2010/main" val="265041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600" dirty="0" smtClean="0">
                <a:latin typeface="Arial"/>
                <a:cs typeface="Arial"/>
              </a:rPr>
              <a:t>Figure 5-1</a:t>
            </a:r>
            <a:r>
              <a:rPr lang="en-US" sz="1600" b="0" dirty="0" smtClean="0">
                <a:latin typeface="Arial"/>
                <a:cs typeface="Arial"/>
              </a:rPr>
              <a:t>   </a:t>
            </a:r>
            <a:r>
              <a:rPr lang="en-US" sz="1600" b="0" smtClean="0">
                <a:latin typeface="Arial"/>
                <a:cs typeface="Arial"/>
              </a:rPr>
              <a:t>Lewin’s force-field model of change.</a:t>
            </a:r>
            <a:br>
              <a:rPr lang="en-US" sz="1600" b="0" smtClean="0">
                <a:latin typeface="Arial"/>
                <a:cs typeface="Arial"/>
              </a:rPr>
            </a:br>
            <a:r>
              <a:rPr lang="en-US" sz="1600" b="0" smtClean="0">
                <a:latin typeface="Arial"/>
                <a:cs typeface="Arial"/>
              </a:rPr>
              <a:t>Adapted from </a:t>
            </a:r>
            <a:r>
              <a:rPr lang="en-US" sz="1600" b="0" i="1" smtClean="0">
                <a:latin typeface="Arial"/>
                <a:cs typeface="Arial"/>
              </a:rPr>
              <a:t>Resolving Social Conflicts and Field Theory in Social Science </a:t>
            </a:r>
            <a:r>
              <a:rPr lang="en-US" sz="1600" b="0" smtClean="0">
                <a:latin typeface="Arial"/>
                <a:cs typeface="Arial"/>
              </a:rPr>
              <a:t>by K. Lewin. Copyright © 1997, by the American Psychological Association. Adapted with permission.</a:t>
            </a:r>
            <a:endParaRPr lang="en-US" sz="1600" b="0" dirty="0" smtClean="0">
              <a:latin typeface="Arial"/>
              <a:cs typeface="Arial"/>
            </a:endParaRPr>
          </a:p>
        </p:txBody>
      </p:sp>
      <p:pic>
        <p:nvPicPr>
          <p:cNvPr id="7" name="Picture 6" descr="A diagram shows Lewin's force-field model of change.&#10;The diagram shows unfreezing, moving and freezing model. Restraining force acting downward and driving force acting upward are shown in present equilibrium (status quo) and after a new equilibrium is established. The examples of restraining forces (acting downward) shown as follows:&#10;· Some long-term employees resist change&#10;· Entrenched director of nurse&#10;· Nurse manager lacks change agent skills&#10;· Fear of job loss&#10;The examples of driving forces (acting upward) are as follows:&#10;· Almost complete turnover of staff (many new nurses)&#10;· Interested vice-president&#10;· Administration mandates the change&#10;· Need new solution (old one doesn't work)&#10;· Budget in red (financial incentive to change)&#10;Also refreezing stage shows that the force will be toward change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"/>
            <a:ext cx="688989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4621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Lippitt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Expanded </a:t>
            </a:r>
            <a:r>
              <a:rPr lang="en-US" dirty="0" err="1" smtClean="0">
                <a:cs typeface="Verdana" panose="020B0604030504040204" pitchFamily="34" charset="0"/>
              </a:rPr>
              <a:t>Lewin's</a:t>
            </a:r>
            <a:r>
              <a:rPr lang="en-US" dirty="0" smtClean="0">
                <a:cs typeface="Verdana" panose="020B0604030504040204" pitchFamily="34" charset="0"/>
              </a:rPr>
              <a:t> theory to a seven-step process: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Diagnose problem.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Assess motivation.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Assess change agent’s motivations and resources.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Select progressive change objects.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Choose change agent role.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Maintain change.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Terminate helping relationships.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7161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Lippitt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Focuses on what change agent must do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Emphasizes importance of participation of key members for success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7161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Havelock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Modified </a:t>
            </a:r>
            <a:r>
              <a:rPr lang="en-US" dirty="0" err="1" smtClean="0">
                <a:cs typeface="Verdana" panose="020B0604030504040204" pitchFamily="34" charset="0"/>
              </a:rPr>
              <a:t>Lewin's</a:t>
            </a:r>
            <a:r>
              <a:rPr lang="en-US" dirty="0" smtClean="0">
                <a:cs typeface="Verdana" panose="020B0604030504040204" pitchFamily="34" charset="0"/>
              </a:rPr>
              <a:t> theory to six-step process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Building a relationship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Diagnosing the problem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Acquiring resources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Choosing the solution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Gaining acceptance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Stabilization and self-renewal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Describes active change agent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Emphasizes participative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01319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Rogers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Describes five-step innovation–decision process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Knowledge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Persuasion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Decision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Implementation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Confirmation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Emphasizes the reversible nature of change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0048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Rogers</a:t>
            </a:r>
          </a:p>
          <a:p>
            <a:pPr lvl="1"/>
            <a:r>
              <a:rPr lang="en-US"/>
              <a:t>If the change agent is unsuccessful in achieving full implementation of a proposal, it should not be assumed the issue is dead.</a:t>
            </a:r>
          </a:p>
          <a:p>
            <a:pPr lvl="2"/>
            <a:r>
              <a:rPr lang="en-US"/>
              <a:t>The issue can be resurrected, perhaps in an altered form or at a more opportune time.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Stresses importance of key people and policy makers to successful change</a:t>
            </a:r>
          </a:p>
          <a:p>
            <a:pPr lvl="2"/>
            <a:r>
              <a:rPr lang="en-US"/>
              <a:t>Key people and policy makers must be interested in the innovation and committed to making it happen.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0048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Kotter</a:t>
            </a:r>
          </a:p>
          <a:p>
            <a:pPr lvl="1"/>
            <a:r>
              <a:rPr lang="en-US" dirty="0" smtClean="0"/>
              <a:t>Successful </a:t>
            </a:r>
            <a:r>
              <a:rPr lang="en-US"/>
              <a:t>organizations:</a:t>
            </a:r>
          </a:p>
          <a:p>
            <a:pPr lvl="2"/>
            <a:r>
              <a:rPr lang="en-US"/>
              <a:t>Created a sense of urgency for the change</a:t>
            </a:r>
          </a:p>
          <a:p>
            <a:pPr lvl="2"/>
            <a:r>
              <a:rPr lang="en-US"/>
              <a:t>Formed a powerful coalition to guide the change</a:t>
            </a:r>
          </a:p>
          <a:p>
            <a:pPr lvl="2"/>
            <a:r>
              <a:rPr lang="en-US"/>
              <a:t>Created a vision of the desired change</a:t>
            </a:r>
          </a:p>
          <a:p>
            <a:pPr lvl="2"/>
            <a:r>
              <a:rPr lang="en-US"/>
              <a:t>Communicated that vision to all</a:t>
            </a:r>
          </a:p>
          <a:p>
            <a:pPr lvl="2"/>
            <a:r>
              <a:rPr lang="en-US"/>
              <a:t>Empowered employees to act on the vision</a:t>
            </a:r>
          </a:p>
          <a:p>
            <a:pPr lvl="2"/>
            <a:r>
              <a:rPr lang="en-US"/>
              <a:t>Planned for and created short-term wins</a:t>
            </a:r>
          </a:p>
          <a:p>
            <a:pPr lvl="2"/>
            <a:r>
              <a:rPr lang="en-US"/>
              <a:t>Consolidated improvements</a:t>
            </a:r>
          </a:p>
          <a:p>
            <a:pPr lvl="2"/>
            <a:r>
              <a:rPr lang="en-US"/>
              <a:t>Institutionalized the new approach</a:t>
            </a:r>
          </a:p>
        </p:txBody>
      </p:sp>
    </p:spTree>
    <p:extLst>
      <p:ext uri="{BB962C8B-B14F-4D97-AF65-F5344CB8AC3E}">
        <p14:creationId xmlns:p14="http://schemas.microsoft.com/office/powerpoint/2010/main" val="130048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Explain why nurses have the opportunity to be change agents.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Describe how different theorists explain change.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Delineate steps in the change process.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Differentiate among change strategies.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Evaluate ways to handle resistance to change.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Describe the nurse’s role in planned and unplanned change.</a:t>
            </a:r>
          </a:p>
        </p:txBody>
      </p:sp>
    </p:spTree>
    <p:extLst>
      <p:ext uri="{BB962C8B-B14F-4D97-AF65-F5344CB8AC3E}">
        <p14:creationId xmlns:p14="http://schemas.microsoft.com/office/powerpoint/2010/main" val="149836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Delineate steps in the change process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265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 Process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Steps in the Change Process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Identify the problem or opportunity.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Collect necessary data and information.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Select and analyze data.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Develop a plan for change, including time frame and resources.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Identify supporters and opposers.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Implement interventions to achieve desired change.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Evaluate effectiveness of the change and, if successful, stabilize the change.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6744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 Process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1: Identify the Problem or Opportunity </a:t>
            </a:r>
          </a:p>
          <a:p>
            <a:pPr lvl="1"/>
            <a:r>
              <a:rPr lang="en-US" dirty="0" smtClean="0"/>
              <a:t>Ask the right questions:</a:t>
            </a:r>
          </a:p>
          <a:p>
            <a:pPr lvl="2"/>
            <a:r>
              <a:rPr lang="en-US" dirty="0" smtClean="0"/>
              <a:t>Where are we now?</a:t>
            </a:r>
          </a:p>
          <a:p>
            <a:pPr lvl="2"/>
            <a:r>
              <a:rPr lang="en-US" dirty="0" smtClean="0"/>
              <a:t>What is unique about us?</a:t>
            </a:r>
          </a:p>
          <a:p>
            <a:pPr lvl="2"/>
            <a:r>
              <a:rPr lang="en-US" dirty="0" smtClean="0"/>
              <a:t>What can we do that is different?</a:t>
            </a:r>
          </a:p>
          <a:p>
            <a:pPr lvl="2"/>
            <a:r>
              <a:rPr lang="en-US" dirty="0" smtClean="0"/>
              <a:t>What is the driving stimulus in our organization?</a:t>
            </a:r>
          </a:p>
          <a:p>
            <a:pPr lvl="2"/>
            <a:r>
              <a:rPr lang="en-US" dirty="0" smtClean="0"/>
              <a:t>What prevents us from moving?</a:t>
            </a:r>
          </a:p>
          <a:p>
            <a:pPr lvl="2"/>
            <a:r>
              <a:rPr lang="en-US" dirty="0" smtClean="0"/>
              <a:t>What kind of change is required?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79456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 Process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2: Collect Necessary Data and Information </a:t>
            </a:r>
          </a:p>
          <a:p>
            <a:pPr lvl="1"/>
            <a:r>
              <a:rPr lang="en-US"/>
              <a:t>Collect all data external and internal to the system. </a:t>
            </a:r>
          </a:p>
          <a:p>
            <a:pPr lvl="1"/>
            <a:r>
              <a:rPr lang="en-US" dirty="0" smtClean="0"/>
              <a:t>Identify all driving and restraining forces.</a:t>
            </a:r>
          </a:p>
          <a:p>
            <a:pPr lvl="1"/>
            <a:r>
              <a:rPr lang="en-US" dirty="0" smtClean="0"/>
              <a:t>Assess political climate.</a:t>
            </a:r>
          </a:p>
          <a:p>
            <a:pPr lvl="1"/>
            <a:r>
              <a:rPr lang="en-US" dirty="0" smtClean="0"/>
              <a:t>Assess costs and benefits.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3516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 Process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3: Select and Analyze Data </a:t>
            </a:r>
          </a:p>
          <a:p>
            <a:pPr lvl="1"/>
            <a:r>
              <a:rPr lang="en-US"/>
              <a:t>Change agent should focus more energy on analyzing and summarizing the data than on just collecting it. </a:t>
            </a:r>
          </a:p>
          <a:p>
            <a:pPr lvl="2"/>
            <a:r>
              <a:rPr lang="en-US"/>
              <a:t>Flush out resistance.</a:t>
            </a:r>
          </a:p>
          <a:p>
            <a:pPr lvl="2"/>
            <a:r>
              <a:rPr lang="en-US"/>
              <a:t>Identify potential solutions and strategies</a:t>
            </a:r>
          </a:p>
          <a:p>
            <a:pPr lvl="2"/>
            <a:r>
              <a:rPr lang="en-US"/>
              <a:t>Begin to identify areas of consensus.</a:t>
            </a:r>
          </a:p>
          <a:p>
            <a:pPr lvl="2"/>
            <a:r>
              <a:rPr lang="en-US"/>
              <a:t>Build a case for whichever option is selected. </a:t>
            </a:r>
          </a:p>
          <a:p>
            <a:pPr lvl="2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3516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Change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4: Develop a Plan for Change, Including Time Frame and Resource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Determine who, how, and when of the change.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Include organization/system members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Plan resources required to make the change.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Establish feedback mechanisms to evaluate progress.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91128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Change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5: Identify Supporters and Opposers </a:t>
            </a:r>
          </a:p>
          <a:p>
            <a:pPr lvl="1"/>
            <a:r>
              <a:rPr lang="en-US"/>
              <a:t>Who will gain from this change?</a:t>
            </a:r>
          </a:p>
          <a:p>
            <a:pPr lvl="1"/>
            <a:r>
              <a:rPr lang="en-US"/>
              <a:t>Who will lose?</a:t>
            </a:r>
          </a:p>
          <a:p>
            <a:pPr lvl="1"/>
            <a:r>
              <a:rPr lang="en-US"/>
              <a:t>Who has more power and why? </a:t>
            </a:r>
          </a:p>
          <a:p>
            <a:pPr lvl="1"/>
            <a:r>
              <a:rPr lang="en-US"/>
              <a:t>Selecting and placing personnel or terminating key people often is used to alter the forces for or against change.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91128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Change Process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6: Implement Interventions to Achieve Desired Change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Plans are put into action.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L</a:t>
            </a:r>
            <a:r>
              <a:rPr lang="en-US" dirty="0" err="1" smtClean="0">
                <a:cs typeface="Verdana" panose="020B0604030504040204" pitchFamily="34" charset="0"/>
              </a:rPr>
              <a:t>ewin's</a:t>
            </a:r>
            <a:r>
              <a:rPr lang="en-US" dirty="0" smtClean="0">
                <a:cs typeface="Verdana" panose="020B0604030504040204" pitchFamily="34" charset="0"/>
              </a:rPr>
              <a:t> moving stage</a:t>
            </a:r>
          </a:p>
          <a:p>
            <a:pPr lvl="1"/>
            <a:r>
              <a:rPr lang="en-US"/>
              <a:t>Change agent:</a:t>
            </a:r>
          </a:p>
          <a:p>
            <a:pPr lvl="2"/>
            <a:r>
              <a:rPr lang="en-US"/>
              <a:t>Creates a supportive climate.</a:t>
            </a:r>
          </a:p>
          <a:p>
            <a:pPr lvl="2"/>
            <a:r>
              <a:rPr lang="en-US"/>
              <a:t>Acts as an energizer.</a:t>
            </a:r>
          </a:p>
          <a:p>
            <a:pPr lvl="2"/>
            <a:r>
              <a:rPr lang="en-US"/>
              <a:t>Obtains and provides feedback.</a:t>
            </a:r>
          </a:p>
          <a:p>
            <a:pPr lvl="2"/>
            <a:r>
              <a:rPr lang="en-US"/>
              <a:t>Overcomes resistance.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93508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Change Process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7: Evaluate Effectiveness of the Change and, if Successful, Stabilize the Change </a:t>
            </a:r>
          </a:p>
          <a:p>
            <a:pPr lvl="1"/>
            <a:r>
              <a:rPr lang="en-US"/>
              <a:t>Change agent determines whether presumed benefits were achieved from a financial as well as a qualitative perspective.</a:t>
            </a:r>
          </a:p>
          <a:p>
            <a:pPr lvl="1"/>
            <a:r>
              <a:rPr lang="en-US"/>
              <a:t>Terminates the relationship by delegating responsibilities to target system members.</a:t>
            </a:r>
          </a:p>
          <a:p>
            <a:pPr lvl="2"/>
            <a:r>
              <a:rPr lang="en-US"/>
              <a:t>Energizer role is still needed to reinforce new behaviors through positive feedback.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Differentiate among change strategies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25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change</a:t>
            </a:r>
          </a:p>
          <a:p>
            <a:r>
              <a:rPr lang="en-US"/>
              <a:t>change agent</a:t>
            </a:r>
          </a:p>
          <a:p>
            <a:r>
              <a:rPr lang="en-US"/>
              <a:t>driving forces</a:t>
            </a:r>
          </a:p>
          <a:p>
            <a:r>
              <a:rPr lang="en-US"/>
              <a:t>empirical–rational model</a:t>
            </a:r>
          </a:p>
          <a:p>
            <a:r>
              <a:rPr lang="en-US"/>
              <a:t>normative–reeducative strategies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Strategies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Power-Coercive Strategies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Based on the application of power by legitimate authority, economic sanctions, or political clout</a:t>
            </a:r>
          </a:p>
          <a:p>
            <a:pPr lvl="1"/>
            <a:r>
              <a:rPr lang="en-US"/>
              <a:t>Changes are made through law, policy, or financial appropriations.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Patient Protection and Affordable Care Act (PPACA)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Useful when a consensus is unlikely despite efforts to stimulate participation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76277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Strategies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Empirical</a:t>
            </a:r>
            <a:r>
              <a:rPr lang="en-US" dirty="0"/>
              <a:t>–</a:t>
            </a:r>
            <a:r>
              <a:rPr lang="en-US" dirty="0" smtClean="0"/>
              <a:t>Rational Model </a:t>
            </a:r>
            <a:r>
              <a:rPr lang="en-US"/>
              <a:t>Strategies</a:t>
            </a:r>
            <a:endParaRPr lang="en-US" dirty="0" smtClean="0"/>
          </a:p>
          <a:p>
            <a:pPr lvl="1"/>
            <a:r>
              <a:rPr lang="en-US"/>
              <a:t>Power ingredient is knowledge.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Assumption is people are rational and will follow their rational self-interest </a:t>
            </a:r>
            <a:r>
              <a:rPr lang="en-US"/>
              <a:t>if that self-interest is made clear to them.</a:t>
            </a:r>
          </a:p>
          <a:p>
            <a:pPr lvl="1"/>
            <a:r>
              <a:rPr lang="en-US"/>
              <a:t>Often effective when little resistance to the proposed change is expected and the change is perceived as reasonable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2905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Strategies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Normative</a:t>
            </a:r>
            <a:r>
              <a:rPr lang="en-US" dirty="0"/>
              <a:t>–</a:t>
            </a:r>
            <a:r>
              <a:rPr lang="en-US" dirty="0" err="1" smtClean="0"/>
              <a:t>Reeducative</a:t>
            </a:r>
            <a:r>
              <a:rPr lang="en-US" dirty="0" smtClean="0"/>
              <a:t> Strategies</a:t>
            </a:r>
          </a:p>
          <a:p>
            <a:pPr lvl="1"/>
            <a:r>
              <a:rPr lang="en-US" dirty="0" smtClean="0">
                <a:latin typeface="+mj-lt"/>
                <a:cs typeface="Verdana" panose="020B0604030504040204" pitchFamily="34" charset="0"/>
              </a:rPr>
              <a:t>Rest on the assumption that people act in accordance with social norms and values</a:t>
            </a:r>
          </a:p>
          <a:p>
            <a:pPr lvl="2"/>
            <a:r>
              <a:rPr lang="en-US"/>
              <a:t>People’s roles and relationships, perceptual orientations, attitudes, and feelings will influence their acceptance of change. </a:t>
            </a:r>
            <a:endParaRPr lang="en-US" dirty="0" smtClean="0">
              <a:latin typeface="+mj-lt"/>
              <a:cs typeface="Verdana" panose="020B0604030504040204" pitchFamily="34" charset="0"/>
            </a:endParaRPr>
          </a:p>
          <a:p>
            <a:pPr lvl="1"/>
            <a:r>
              <a:rPr lang="en-US" dirty="0" smtClean="0">
                <a:latin typeface="+mj-lt"/>
                <a:cs typeface="Verdana" panose="020B0604030504040204" pitchFamily="34" charset="0"/>
              </a:rPr>
              <a:t>Power ingredient is skill in interpersonal relationships.</a:t>
            </a:r>
          </a:p>
          <a:p>
            <a:pPr lvl="2"/>
            <a:r>
              <a:rPr lang="en-US"/>
              <a:t>Change agent uses collaboration, not coercion or nonreciprocal influence.</a:t>
            </a:r>
            <a:endParaRPr lang="en-US" dirty="0" smtClean="0">
              <a:latin typeface="+mj-lt"/>
              <a:cs typeface="Verdana" panose="020B0604030504040204" pitchFamily="34" charset="0"/>
            </a:endParaRPr>
          </a:p>
          <a:p>
            <a:pPr lvl="1"/>
            <a:r>
              <a:rPr lang="en-US"/>
              <a:t>Well suited to the creative problem solving needed in nursing and healthcare today</a:t>
            </a:r>
          </a:p>
          <a:p>
            <a:pPr lvl="1"/>
            <a:r>
              <a:rPr lang="en-US" dirty="0" smtClean="0">
                <a:latin typeface="+mj-lt"/>
                <a:cs typeface="Verdana" panose="020B0604030504040204" pitchFamily="34" charset="0"/>
              </a:rPr>
              <a:t>Effective in reducing resistance and stimulating creativity</a:t>
            </a:r>
          </a:p>
        </p:txBody>
      </p:sp>
    </p:spTree>
    <p:extLst>
      <p:ext uri="{BB962C8B-B14F-4D97-AF65-F5344CB8AC3E}">
        <p14:creationId xmlns:p14="http://schemas.microsoft.com/office/powerpoint/2010/main" val="328254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Evaluate ways to handle resistance to change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772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Resistance to Change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Resistance to change is to be expected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Lack of trust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Vested interest in status quo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Fear of failure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Loss of stature or income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Misunderstanding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Belief that change is unnecessary or that it will not improve the situation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5675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Resistance to Change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If resistance does not surface, change may not be significant enough</a:t>
            </a:r>
          </a:p>
          <a:p>
            <a:r>
              <a:rPr lang="en-US"/>
              <a:t>Resistance prevents the unexpected.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Forces changes agent to: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Clarify information.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Keep interest high.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Establish reason for change.</a:t>
            </a:r>
          </a:p>
          <a:p>
            <a:r>
              <a:rPr lang="en-US"/>
              <a:t>Resistance is a stimulant as much as it is a force to be overcome.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663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to Change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manage resistance, use the following guidelines: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Talk to those who oppose the change.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Clarify information, </a:t>
            </a:r>
            <a:r>
              <a:rPr lang="en-US"/>
              <a:t>and provide accurate feedback.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Be open to revisions.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Present negative consequences of resistance.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98244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Resistance to Change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manage resistance, use the following guidelines: 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dirty="0" smtClean="0"/>
              <a:t>Emphasize positive consequences.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dirty="0" smtClean="0">
                <a:cs typeface="Verdana" panose="020B0604030504040204" pitchFamily="34" charset="0"/>
              </a:rPr>
              <a:t>Keep resisters involved.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dirty="0" smtClean="0">
                <a:cs typeface="Verdana" panose="020B0604030504040204" pitchFamily="34" charset="0"/>
              </a:rPr>
              <a:t>Maintain climate of trust, support, confidence.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dirty="0" smtClean="0">
                <a:cs typeface="Verdana" panose="020B0604030504040204" pitchFamily="34" charset="0"/>
              </a:rPr>
              <a:t>Divert attention.</a:t>
            </a:r>
          </a:p>
        </p:txBody>
      </p:sp>
    </p:spTree>
    <p:extLst>
      <p:ext uri="{BB962C8B-B14F-4D97-AF65-F5344CB8AC3E}">
        <p14:creationId xmlns:p14="http://schemas.microsoft.com/office/powerpoint/2010/main" val="402859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Six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Describe the nurse’s role in planned and unplanned change.</a:t>
            </a:r>
          </a:p>
        </p:txBody>
      </p:sp>
    </p:spTree>
    <p:extLst>
      <p:ext uri="{BB962C8B-B14F-4D97-AF65-F5344CB8AC3E}">
        <p14:creationId xmlns:p14="http://schemas.microsoft.com/office/powerpoint/2010/main" val="19800548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Initiating Change </a:t>
            </a:r>
          </a:p>
          <a:p>
            <a:pPr lvl="1"/>
            <a:r>
              <a:rPr lang="en-US"/>
              <a:t>Successful change agents demonstrate certain characteristics that can be cultivated and mastered with practice.</a:t>
            </a:r>
          </a:p>
          <a:p>
            <a:pPr lvl="2"/>
            <a:r>
              <a:rPr lang="en-US"/>
              <a:t>Ability to combine ideas from unconnected sources </a:t>
            </a:r>
          </a:p>
          <a:p>
            <a:pPr lvl="2"/>
            <a:r>
              <a:rPr lang="en-US"/>
              <a:t>Ability to energize others by keeping the interest level up and demonstrating a high personal energy level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power–coercive strategies</a:t>
            </a:r>
          </a:p>
          <a:p>
            <a:r>
              <a:rPr lang="en-US"/>
              <a:t>restraining forces</a:t>
            </a:r>
          </a:p>
          <a:p>
            <a:r>
              <a:rPr lang="en-US"/>
              <a:t>transitions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Initiating Change </a:t>
            </a:r>
          </a:p>
          <a:p>
            <a:pPr lvl="1"/>
            <a:r>
              <a:rPr lang="en-US"/>
              <a:t>Successful change agents demonstrate certain characteristics that can be cultivated and mastered with practice.</a:t>
            </a:r>
          </a:p>
          <a:p>
            <a:pPr lvl="2"/>
            <a:r>
              <a:rPr lang="en-US"/>
              <a:t>Skill in human relations</a:t>
            </a:r>
          </a:p>
          <a:p>
            <a:pPr lvl="3"/>
            <a:r>
              <a:rPr lang="en-US"/>
              <a:t>Well-developed interpersonal communication, group management, and problem-solving skills </a:t>
            </a:r>
          </a:p>
          <a:p>
            <a:pPr lvl="2"/>
            <a:r>
              <a:rPr lang="en-US"/>
              <a:t>Integrative thinking</a:t>
            </a:r>
          </a:p>
          <a:p>
            <a:pPr lvl="3"/>
            <a:r>
              <a:rPr lang="en-US"/>
              <a:t>Ability to retain a big picture focus while dealing with each part of the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Initiating Change </a:t>
            </a:r>
          </a:p>
          <a:p>
            <a:pPr lvl="1"/>
            <a:r>
              <a:rPr lang="en-US"/>
              <a:t>Successful change agents demonstrate certain characteristics that can be cultivated and mastered with practice.</a:t>
            </a:r>
          </a:p>
          <a:p>
            <a:pPr lvl="2"/>
            <a:r>
              <a:rPr lang="en-US"/>
              <a:t>Sufficient flexibility to modify ideas when modifications will improve the change</a:t>
            </a:r>
          </a:p>
          <a:p>
            <a:pPr lvl="3"/>
            <a:r>
              <a:rPr lang="en-US"/>
              <a:t>Enough persistence to resist nonproductive tampering with the planned change </a:t>
            </a:r>
          </a:p>
          <a:p>
            <a:pPr lvl="2"/>
            <a:r>
              <a:rPr lang="en-US"/>
              <a:t>Confidence and the tendency not to be easily discouraged </a:t>
            </a:r>
          </a:p>
          <a:p>
            <a:pPr lvl="2"/>
            <a:r>
              <a:rPr lang="en-US"/>
              <a:t>Realistic thinking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Initiating Change </a:t>
            </a:r>
          </a:p>
          <a:p>
            <a:pPr lvl="1"/>
            <a:r>
              <a:rPr lang="en-US"/>
              <a:t>Successful change agents demonstrate certain characteristics that can be cultivated and mastered with practice.</a:t>
            </a:r>
          </a:p>
          <a:p>
            <a:pPr lvl="2"/>
            <a:r>
              <a:rPr lang="en-US"/>
              <a:t>Trustworthiness</a:t>
            </a:r>
          </a:p>
          <a:p>
            <a:pPr lvl="3"/>
            <a:r>
              <a:rPr lang="en-US"/>
              <a:t>Track record of integrity and success with other changes </a:t>
            </a:r>
          </a:p>
          <a:p>
            <a:pPr lvl="2"/>
            <a:r>
              <a:rPr lang="en-US"/>
              <a:t>Ability to articulate a vision through insights and versatile thinking </a:t>
            </a:r>
          </a:p>
          <a:p>
            <a:pPr lvl="2"/>
            <a:r>
              <a:rPr lang="en-US"/>
              <a:t>Ability to handle resistance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Initiating Change </a:t>
            </a:r>
          </a:p>
          <a:p>
            <a:pPr lvl="1"/>
            <a:r>
              <a:rPr lang="en-US"/>
              <a:t>Energy is needed to change a system.</a:t>
            </a:r>
          </a:p>
          <a:p>
            <a:pPr lvl="1"/>
            <a:r>
              <a:rPr lang="en-US"/>
              <a:t>Power is the main source of that energy.</a:t>
            </a:r>
          </a:p>
          <a:p>
            <a:pPr lvl="1"/>
            <a:r>
              <a:rPr lang="en-US"/>
              <a:t>To access optimum power, use the following strategies: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/>
              <a:t>Analyze the organizational chart.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/>
              <a:t>Identify key persons who will be affected by the change.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/>
              <a:t>Find out as much as possible about these key people.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/>
              <a:t>Begin to build a coalition of support before you start the change process.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/>
              <a:t>Follow the organizational chain of command.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Implementing Change </a:t>
            </a:r>
          </a:p>
          <a:p>
            <a:pPr lvl="1"/>
            <a:r>
              <a:rPr lang="en-US"/>
              <a:t>In addition to initiating change, nurses and nurse managers are called on to assist with change in other ways. </a:t>
            </a:r>
          </a:p>
          <a:p>
            <a:pPr lvl="1"/>
            <a:r>
              <a:rPr lang="en-US"/>
              <a:t>Transitions</a:t>
            </a:r>
          </a:p>
          <a:p>
            <a:pPr lvl="2"/>
            <a:r>
              <a:rPr lang="en-US"/>
              <a:t>Periods of time between the current situation and when change is implemented</a:t>
            </a:r>
          </a:p>
          <a:p>
            <a:pPr lvl="1"/>
            <a:r>
              <a:rPr lang="en-US"/>
              <a:t>Accepting loss and honoring the past with respect is essential.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Unplanned Change</a:t>
            </a:r>
          </a:p>
          <a:p>
            <a:pPr lvl="1"/>
            <a:r>
              <a:rPr lang="en-US"/>
              <a:t>Occurs without warning</a:t>
            </a:r>
          </a:p>
          <a:p>
            <a:pPr lvl="1"/>
            <a:r>
              <a:rPr lang="en-US"/>
              <a:t>Challenges the organization to respond</a:t>
            </a:r>
          </a:p>
          <a:p>
            <a:pPr lvl="1"/>
            <a:r>
              <a:rPr lang="en-US"/>
              <a:t>Nurse’s role in leading unplanned change is to ensure:</a:t>
            </a:r>
          </a:p>
          <a:p>
            <a:pPr lvl="2"/>
            <a:r>
              <a:rPr lang="en-US"/>
              <a:t>The team is well-prepared for emergencies.</a:t>
            </a:r>
          </a:p>
          <a:p>
            <a:pPr lvl="2"/>
            <a:r>
              <a:rPr lang="en-US"/>
              <a:t>Coordination and collaboration are assured.</a:t>
            </a:r>
          </a:p>
          <a:p>
            <a:pPr lvl="2"/>
            <a:r>
              <a:rPr lang="en-US"/>
              <a:t>Focus is on patients and their families.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Handling Constant Change </a:t>
            </a:r>
          </a:p>
          <a:p>
            <a:pPr lvl="1"/>
            <a:r>
              <a:rPr lang="en-US"/>
              <a:t>Change has always occurred.</a:t>
            </a:r>
          </a:p>
          <a:p>
            <a:pPr lvl="1"/>
            <a:r>
              <a:rPr lang="en-US"/>
              <a:t>What is different today is both the pace of change and an initial change causes a chain reaction.</a:t>
            </a:r>
          </a:p>
          <a:p>
            <a:pPr lvl="1"/>
            <a:r>
              <a:rPr lang="en-US"/>
              <a:t>Change has become the norm. </a:t>
            </a:r>
          </a:p>
          <a:p>
            <a:pPr lvl="1"/>
            <a:r>
              <a:rPr lang="en-US"/>
              <a:t>Nurses find themselves constantly dealing with change.</a:t>
            </a:r>
          </a:p>
        </p:txBody>
      </p:sp>
    </p:spTree>
    <p:extLst>
      <p:ext uri="{BB962C8B-B14F-4D97-AF65-F5344CB8AC3E}">
        <p14:creationId xmlns:p14="http://schemas.microsoft.com/office/powerpoint/2010/main" val="70255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Organizational change is essential for adaptation.</a:t>
            </a:r>
          </a:p>
          <a:p>
            <a:r>
              <a:rPr lang="en-US"/>
              <a:t>Creative change is mandatory for growth.</a:t>
            </a:r>
          </a:p>
          <a:p>
            <a:r>
              <a:rPr lang="en-US"/>
              <a:t>Those who initiate and manage change often encounter resistance. </a:t>
            </a:r>
          </a:p>
          <a:p>
            <a:r>
              <a:rPr lang="en-US"/>
              <a:t>Change can be threatening and a source of conflict.</a:t>
            </a:r>
          </a:p>
          <a:p>
            <a:r>
              <a:rPr lang="en-US"/>
              <a:t>Institute of Medicine (IOM) proposes radical change for the nursing profession.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51398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Messages from The Future of Nursing: Leading Change, Advancing Health</a:t>
            </a:r>
          </a:p>
          <a:p>
            <a:pPr lvl="1"/>
            <a:r>
              <a:rPr lang="en-US"/>
              <a:t>Nurses should practice to the full extent of their education and training. </a:t>
            </a:r>
          </a:p>
          <a:p>
            <a:pPr lvl="1"/>
            <a:r>
              <a:rPr lang="en-US"/>
              <a:t>Nurses should achieve higher levels of education and training through an improved education system that promotes seamless academic progression. </a:t>
            </a:r>
          </a:p>
          <a:p>
            <a:pPr lvl="1"/>
            <a:r>
              <a:rPr lang="en-US"/>
              <a:t>Nurses should be full partners with physicians and other healthcare professionals in redesigning healthcare in the United States. </a:t>
            </a:r>
          </a:p>
          <a:p>
            <a:pPr lvl="1"/>
            <a:r>
              <a:rPr lang="en-US"/>
              <a:t>Effective workforce planning and policymaking require better data collection and an improved information infrastructure.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51398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Messages from The Future of Nursing: Leading Change, Advancing Health</a:t>
            </a:r>
          </a:p>
          <a:p>
            <a:pPr lvl="1"/>
            <a:r>
              <a:rPr lang="en-US"/>
              <a:t>IOM makes further recommendations:</a:t>
            </a:r>
          </a:p>
          <a:p>
            <a:pPr lvl="2"/>
            <a:r>
              <a:rPr lang="en-US"/>
              <a:t>Remove scope-of-practice barriers.</a:t>
            </a:r>
          </a:p>
          <a:p>
            <a:pPr lvl="2"/>
            <a:r>
              <a:rPr lang="en-US"/>
              <a:t>Expand opportunities for nurses to lead and diffuse collaborative improvement efforts.</a:t>
            </a:r>
          </a:p>
          <a:p>
            <a:pPr lvl="2"/>
            <a:r>
              <a:rPr lang="en-US"/>
              <a:t>Implement nurse residency programs.</a:t>
            </a:r>
          </a:p>
          <a:p>
            <a:pPr lvl="2"/>
            <a:r>
              <a:rPr lang="en-US"/>
              <a:t>Increase the proportion of nurses with baccalaureate degrees to 80% by 2020.</a:t>
            </a:r>
          </a:p>
          <a:p>
            <a:pPr lvl="2"/>
            <a:r>
              <a:rPr lang="en-US"/>
              <a:t>Ensure nurses engage in lifelong learning.</a:t>
            </a:r>
          </a:p>
          <a:p>
            <a:pPr lvl="2"/>
            <a:r>
              <a:rPr lang="en-US"/>
              <a:t>Prepare and enable nurses to lead change to advance health.</a:t>
            </a:r>
          </a:p>
          <a:p>
            <a:pPr lvl="2"/>
            <a:r>
              <a:rPr lang="en-US"/>
              <a:t>Build an infrastructure for the collection and analysis of interprofessional healthcare workforce data.</a:t>
            </a:r>
          </a:p>
        </p:txBody>
      </p:sp>
    </p:spTree>
    <p:extLst>
      <p:ext uri="{BB962C8B-B14F-4D97-AF65-F5344CB8AC3E}">
        <p14:creationId xmlns:p14="http://schemas.microsoft.com/office/powerpoint/2010/main" val="51398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Explain why nurses have the opportunity to be change agents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Nurse as Change Agent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Change agent</a:t>
            </a:r>
          </a:p>
          <a:p>
            <a:pPr lvl="1"/>
            <a:r>
              <a:rPr lang="en-US"/>
              <a:t>One who works to bring about a change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Change </a:t>
            </a:r>
            <a:r>
              <a:rPr lang="en-US"/>
              <a:t>requires time, effort, and energy, all of which are in short supply. </a:t>
            </a:r>
          </a:p>
          <a:p>
            <a:pPr lvl="1"/>
            <a:r>
              <a:rPr lang="en-US"/>
              <a:t>Changes will continue at a rapid pace with or without nursing’s expert guidance.</a:t>
            </a:r>
          </a:p>
          <a:p>
            <a:pPr lvl="1"/>
            <a:r>
              <a:rPr lang="en-US"/>
              <a:t>Opportunities exist now for nurses, especially those in management positions, to change the system about which they so often complain.</a:t>
            </a:r>
          </a:p>
        </p:txBody>
      </p:sp>
    </p:spTree>
    <p:extLst>
      <p:ext uri="{BB962C8B-B14F-4D97-AF65-F5344CB8AC3E}">
        <p14:creationId xmlns:p14="http://schemas.microsoft.com/office/powerpoint/2010/main" val="260599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2383</TotalTime>
  <Words>2003</Words>
  <Application>Microsoft Office PowerPoint</Application>
  <PresentationFormat>On-screen Show (4:3)</PresentationFormat>
  <Paragraphs>316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Introduction</vt:lpstr>
      <vt:lpstr>Introduction</vt:lpstr>
      <vt:lpstr>Introduction</vt:lpstr>
      <vt:lpstr>Learning Outcome One</vt:lpstr>
      <vt:lpstr>The Nurse as Change Agent</vt:lpstr>
      <vt:lpstr>Learning Outcome Two</vt:lpstr>
      <vt:lpstr>Change Theories</vt:lpstr>
      <vt:lpstr>Change Theories</vt:lpstr>
      <vt:lpstr>Figure 5-1   Lewin’s force-field model of change. Adapted from Resolving Social Conflicts and Field Theory in Social Science by K. Lewin. Copyright © 1997, by the American Psychological Association. Adapted with permission.</vt:lpstr>
      <vt:lpstr>Change Theories</vt:lpstr>
      <vt:lpstr>Change Theories</vt:lpstr>
      <vt:lpstr>Change Theories</vt:lpstr>
      <vt:lpstr>Change Theories</vt:lpstr>
      <vt:lpstr>Change Theories</vt:lpstr>
      <vt:lpstr>Change Theories</vt:lpstr>
      <vt:lpstr>Learning Outcome Three</vt:lpstr>
      <vt:lpstr>The Change Process</vt:lpstr>
      <vt:lpstr>The Change Process</vt:lpstr>
      <vt:lpstr>The Change Process</vt:lpstr>
      <vt:lpstr>The Change Process</vt:lpstr>
      <vt:lpstr>The Change Process</vt:lpstr>
      <vt:lpstr>The Change Process</vt:lpstr>
      <vt:lpstr>The Change Process</vt:lpstr>
      <vt:lpstr>The Change Process</vt:lpstr>
      <vt:lpstr>Learning Outcome Four</vt:lpstr>
      <vt:lpstr>Change Strategies</vt:lpstr>
      <vt:lpstr>Change Strategies</vt:lpstr>
      <vt:lpstr>Change Strategies</vt:lpstr>
      <vt:lpstr>Learning Outcome Five</vt:lpstr>
      <vt:lpstr>Resistance to Change</vt:lpstr>
      <vt:lpstr>Resistance to Change</vt:lpstr>
      <vt:lpstr>Resistance to Change</vt:lpstr>
      <vt:lpstr>Resistance to Change</vt:lpstr>
      <vt:lpstr>Learning Outcome Six</vt:lpstr>
      <vt:lpstr>The Nurse’s Role</vt:lpstr>
      <vt:lpstr>The Nurse’s Role</vt:lpstr>
      <vt:lpstr>The Nurse’s Role</vt:lpstr>
      <vt:lpstr>The Nurse’s Role</vt:lpstr>
      <vt:lpstr>The Nurse’s Role</vt:lpstr>
      <vt:lpstr>The Nurse’s Role</vt:lpstr>
      <vt:lpstr>The Nurse’s Role</vt:lpstr>
      <vt:lpstr>The Nurse’s Role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185</cp:revision>
  <dcterms:created xsi:type="dcterms:W3CDTF">2017-07-10T13:18:16Z</dcterms:created>
  <dcterms:modified xsi:type="dcterms:W3CDTF">2017-08-02T01:08:18Z</dcterms:modified>
  <cp:category/>
</cp:coreProperties>
</file>