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348" r:id="rId2"/>
    <p:sldId id="352" r:id="rId3"/>
    <p:sldId id="376" r:id="rId4"/>
    <p:sldId id="377" r:id="rId5"/>
    <p:sldId id="378" r:id="rId6"/>
    <p:sldId id="383" r:id="rId7"/>
    <p:sldId id="355" r:id="rId8"/>
    <p:sldId id="379" r:id="rId9"/>
    <p:sldId id="385" r:id="rId10"/>
    <p:sldId id="396" r:id="rId11"/>
    <p:sldId id="384" r:id="rId12"/>
    <p:sldId id="386" r:id="rId13"/>
    <p:sldId id="357" r:id="rId14"/>
    <p:sldId id="387" r:id="rId15"/>
    <p:sldId id="388" r:id="rId16"/>
    <p:sldId id="389" r:id="rId17"/>
    <p:sldId id="390" r:id="rId18"/>
    <p:sldId id="391" r:id="rId19"/>
    <p:sldId id="392" r:id="rId20"/>
    <p:sldId id="393" r:id="rId21"/>
    <p:sldId id="394" r:id="rId22"/>
    <p:sldId id="395" r:id="rId23"/>
    <p:sldId id="397" r:id="rId24"/>
    <p:sldId id="398" r:id="rId25"/>
    <p:sldId id="382" r:id="rId26"/>
    <p:sldId id="367" r:id="rId27"/>
    <p:sldId id="399" r:id="rId28"/>
    <p:sldId id="400" r:id="rId29"/>
    <p:sldId id="401" r:id="rId30"/>
    <p:sldId id="402" r:id="rId31"/>
    <p:sldId id="370" r:id="rId32"/>
    <p:sldId id="403" r:id="rId33"/>
    <p:sldId id="404" r:id="rId34"/>
    <p:sldId id="405" r:id="rId35"/>
    <p:sldId id="371" r:id="rId36"/>
    <p:sldId id="381" r:id="rId37"/>
    <p:sldId id="372" r:id="rId38"/>
    <p:sldId id="406" r:id="rId39"/>
    <p:sldId id="407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  <a:srgbClr val="0015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2" autoAdjust="0"/>
    <p:restoredTop sz="95122" autoAdjust="0"/>
  </p:normalViewPr>
  <p:slideViewPr>
    <p:cSldViewPr>
      <p:cViewPr varScale="1">
        <p:scale>
          <a:sx n="88" d="100"/>
          <a:sy n="88" d="100"/>
        </p:scale>
        <p:origin x="108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2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79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D874E-E9D5-433B-A149-BDF6BFDD40A8}" type="datetimeFigureOut">
              <a:rPr lang="en-US" smtClean="0"/>
              <a:pPr/>
              <a:t>8/1/2017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AA22-461C-45B4-A301-BFCA580174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51F04-9E25-42C3-8BC5-EC2E8469D95E}" type="datetimeFigureOut">
              <a:rPr lang="en-US" smtClean="0"/>
              <a:pPr/>
              <a:t>8/1/2017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D6722-9B4D-4E29-B226-C325925A81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Add edition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 smtClean="0"/>
              <a:t>Chapter ##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pic>
        <p:nvPicPr>
          <p:cNvPr id="17" name="Picture 16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pic>
        <p:nvPicPr>
          <p:cNvPr id="14" name="Picture 13" descr="1d026244feaf06692eabcfef98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3400" y="1600200"/>
            <a:ext cx="3571875" cy="4572000"/>
          </a:xfrm>
          <a:prstGeom prst="rect">
            <a:avLst/>
          </a:prstGeom>
          <a:ln>
            <a:solidFill>
              <a:srgbClr val="3C1581"/>
            </a:solidFill>
          </a:ln>
        </p:spPr>
      </p:pic>
      <p:sp>
        <p:nvSpPr>
          <p:cNvPr id="12" name="TextBox 11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98106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rgbClr val="007FA3"/>
              </a:buClr>
              <a:buSzPct val="100000"/>
              <a:buFont typeface="+mj-lt"/>
              <a:buAutoNum type="arabicPeriod"/>
              <a:defRPr/>
            </a:lvl1pPr>
            <a:lvl2pPr marL="800100" indent="-342900">
              <a:buClr>
                <a:srgbClr val="007FA3"/>
              </a:buClr>
              <a:buFont typeface="+mj-lt"/>
              <a:buAutoNum type="arabicPeriod"/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8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3061228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>
            <a:lvl1pPr marL="0" indent="0" algn="ctr">
              <a:buClr>
                <a:srgbClr val="007FA3"/>
              </a:buClr>
              <a:buSzPct val="100000"/>
              <a:buNone/>
              <a:defRPr sz="2800"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37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19456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 smtClean="0"/>
              <a:t>Click to add figure number and 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81200" y="6457890"/>
            <a:ext cx="71628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2017,</a:t>
            </a:r>
            <a:r>
              <a:rPr lang="en-US" altLang="en-US" sz="7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7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  <p:pic>
        <p:nvPicPr>
          <p:cNvPr id="6" name="Picture 5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pic>
        <p:nvPicPr>
          <p:cNvPr id="9" name="Picture 8" descr="Pearson Logo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915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0" r:id="rId2"/>
    <p:sldLayoutId id="2147483660" r:id="rId3"/>
    <p:sldLayoutId id="2147483659" r:id="rId4"/>
    <p:sldLayoutId id="2147483658" r:id="rId5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b="1" kern="1200">
          <a:solidFill>
            <a:srgbClr val="007FA3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rgbClr val="007FA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rgbClr val="007FA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>
                <a:latin typeface="Arial"/>
                <a:cs typeface="Arial"/>
              </a:rPr>
              <a:t>Effective Leadership and Management in Nursing</a:t>
            </a:r>
            <a:r>
              <a:rPr lang="en-US" i="1" dirty="0" smtClean="0">
                <a:latin typeface="Arial"/>
                <a:cs typeface="Arial"/>
              </a:rPr>
              <a:t/>
            </a:r>
            <a:br>
              <a:rPr lang="en-US" i="1" dirty="0" smtClean="0">
                <a:latin typeface="Arial"/>
                <a:cs typeface="Arial"/>
              </a:rPr>
            </a:br>
            <a:r>
              <a:rPr lang="en-US" sz="2400" b="0" dirty="0" smtClean="0">
                <a:latin typeface="Arial"/>
                <a:cs typeface="Arial"/>
              </a:rPr>
              <a:t>Ninth Edition</a:t>
            </a:r>
            <a:endParaRPr lang="en-US" sz="2400" b="0" dirty="0">
              <a:latin typeface="Arial"/>
              <a:cs typeface="Arial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2800" dirty="0"/>
              <a:t>Chapter 1</a:t>
            </a:r>
          </a:p>
          <a:p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2400" dirty="0" smtClean="0"/>
              <a:t>Introducing Nursing Management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873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Health Care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Paying for Healthcare </a:t>
            </a:r>
          </a:p>
          <a:p>
            <a:pPr lvl="1"/>
            <a:r>
              <a:rPr lang="en-US" dirty="0"/>
              <a:t>Affordable Care Act (ACA) </a:t>
            </a:r>
          </a:p>
          <a:p>
            <a:pPr lvl="2"/>
            <a:r>
              <a:rPr lang="en-US" dirty="0"/>
              <a:t>Encourages healthcare organizations to establish accountable care organizations (ACO) </a:t>
            </a:r>
          </a:p>
          <a:p>
            <a:pPr lvl="2"/>
            <a:r>
              <a:rPr lang="en-US" dirty="0"/>
              <a:t>Changed how primary care providers offer care via a health home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4346692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Health Care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Paying for Healthcare </a:t>
            </a:r>
          </a:p>
          <a:p>
            <a:pPr lvl="1"/>
            <a:r>
              <a:rPr lang="en-US"/>
              <a:t>Cost of Medical Errors</a:t>
            </a:r>
          </a:p>
          <a:p>
            <a:pPr lvl="2"/>
            <a:r>
              <a:rPr lang="en-US"/>
              <a:t>Both healthcare providers and insurers have mounted efforts to prevent such errors, including:</a:t>
            </a:r>
          </a:p>
          <a:p>
            <a:pPr lvl="3"/>
            <a:r>
              <a:rPr lang="en-US"/>
              <a:t>Falls</a:t>
            </a:r>
          </a:p>
          <a:p>
            <a:pPr lvl="3"/>
            <a:r>
              <a:rPr lang="en-US"/>
              <a:t>Wrong site surgeries</a:t>
            </a:r>
          </a:p>
          <a:p>
            <a:pPr lvl="3"/>
            <a:r>
              <a:rPr lang="en-US"/>
              <a:t>Avoidable infections</a:t>
            </a:r>
          </a:p>
          <a:p>
            <a:pPr lvl="3"/>
            <a:r>
              <a:rPr lang="en-US"/>
              <a:t>Pressure ulcers</a:t>
            </a:r>
          </a:p>
          <a:p>
            <a:pPr lvl="3"/>
            <a:r>
              <a:rPr lang="en-US"/>
              <a:t>Adverse drug events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Health Care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Paying for Healthcare </a:t>
            </a:r>
          </a:p>
          <a:p>
            <a:pPr lvl="1"/>
            <a:r>
              <a:rPr lang="en-US" dirty="0"/>
              <a:t>Cost of Medical Errors</a:t>
            </a:r>
          </a:p>
          <a:p>
            <a:pPr lvl="2"/>
            <a:r>
              <a:rPr lang="en-US" dirty="0" smtClean="0"/>
              <a:t>Continues </a:t>
            </a:r>
            <a:r>
              <a:rPr lang="en-US" dirty="0"/>
              <a:t>to climb </a:t>
            </a:r>
          </a:p>
          <a:p>
            <a:pPr lvl="2"/>
            <a:r>
              <a:rPr lang="en-US" dirty="0"/>
              <a:t>In addition to loss of life or diminished quality of life, actual dollar estimates put such costs at $17.1 billion annually.</a:t>
            </a:r>
          </a:p>
          <a:p>
            <a:pPr lvl="2"/>
            <a:r>
              <a:rPr lang="en-US" dirty="0"/>
              <a:t>Centers for Medicare &amp; Medicaid Services (CMS) </a:t>
            </a:r>
          </a:p>
          <a:p>
            <a:pPr lvl="3"/>
            <a:r>
              <a:rPr lang="en-US" dirty="0"/>
              <a:t>Oversees government payments for care </a:t>
            </a:r>
          </a:p>
          <a:p>
            <a:pPr lvl="3"/>
            <a:r>
              <a:rPr lang="en-US" dirty="0"/>
              <a:t>No longer cover costs incurred by medical mistakes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Health Care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Paying for Healthcare </a:t>
            </a:r>
          </a:p>
          <a:p>
            <a:pPr lvl="1"/>
            <a:r>
              <a:rPr lang="en-US" dirty="0" smtClean="0"/>
              <a:t>Demand </a:t>
            </a:r>
            <a:r>
              <a:rPr lang="en-US" dirty="0"/>
              <a:t>for Quality</a:t>
            </a:r>
          </a:p>
          <a:p>
            <a:pPr lvl="2"/>
            <a:r>
              <a:rPr lang="en-US" dirty="0"/>
              <a:t>Quality management</a:t>
            </a:r>
          </a:p>
          <a:p>
            <a:pPr lvl="2"/>
            <a:r>
              <a:rPr lang="en-US" dirty="0"/>
              <a:t>Leapfrog Group</a:t>
            </a:r>
          </a:p>
          <a:p>
            <a:pPr lvl="2"/>
            <a:r>
              <a:rPr lang="en-US" dirty="0"/>
              <a:t>Benchmarking</a:t>
            </a:r>
          </a:p>
          <a:p>
            <a:pPr lvl="2"/>
            <a:r>
              <a:rPr lang="en-US" dirty="0"/>
              <a:t>Evidence-based practice</a:t>
            </a:r>
          </a:p>
          <a:p>
            <a:pPr lvl="2"/>
            <a:r>
              <a:rPr lang="en-US" dirty="0"/>
              <a:t>Magnet Recognition Program</a:t>
            </a:r>
          </a:p>
          <a:p>
            <a:pPr lvl="2"/>
            <a:r>
              <a:rPr lang="en-US" dirty="0"/>
              <a:t>Quality and Safety Education for Nurses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Health Care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Paying for Healthcare </a:t>
            </a:r>
          </a:p>
          <a:p>
            <a:pPr lvl="1"/>
            <a:r>
              <a:rPr lang="en-US" dirty="0" smtClean="0"/>
              <a:t>Demand </a:t>
            </a:r>
            <a:r>
              <a:rPr lang="en-US" dirty="0"/>
              <a:t>for Quality</a:t>
            </a:r>
          </a:p>
          <a:p>
            <a:pPr lvl="2"/>
            <a:r>
              <a:rPr lang="en-US" dirty="0"/>
              <a:t>Quality management</a:t>
            </a:r>
          </a:p>
          <a:p>
            <a:pPr lvl="3"/>
            <a:r>
              <a:rPr lang="en-US" dirty="0" smtClean="0"/>
              <a:t>A </a:t>
            </a:r>
            <a:r>
              <a:rPr lang="en-US" dirty="0"/>
              <a:t>preventive </a:t>
            </a:r>
            <a:r>
              <a:rPr lang="en-US" dirty="0" smtClean="0"/>
              <a:t>approach </a:t>
            </a:r>
            <a:r>
              <a:rPr lang="en-US" dirty="0"/>
              <a:t>designed </a:t>
            </a:r>
            <a:r>
              <a:rPr lang="en-US" dirty="0" smtClean="0"/>
              <a:t>to address </a:t>
            </a:r>
            <a:r>
              <a:rPr lang="en-US" dirty="0"/>
              <a:t>problems before they become crises</a:t>
            </a:r>
          </a:p>
          <a:p>
            <a:pPr lvl="3"/>
            <a:r>
              <a:rPr lang="en-US" dirty="0" smtClean="0"/>
              <a:t>Healthcare </a:t>
            </a:r>
            <a:r>
              <a:rPr lang="en-US" dirty="0"/>
              <a:t>industry has adopted </a:t>
            </a:r>
            <a:r>
              <a:rPr lang="en-US" dirty="0" smtClean="0"/>
              <a:t>various strategies </a:t>
            </a:r>
            <a:r>
              <a:rPr lang="en-US" dirty="0"/>
              <a:t>from the airline industry and other fields.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Health Care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Paying for Healthcare </a:t>
            </a:r>
          </a:p>
          <a:p>
            <a:pPr lvl="1"/>
            <a:r>
              <a:rPr lang="en-US" dirty="0" smtClean="0"/>
              <a:t>Demand </a:t>
            </a:r>
            <a:r>
              <a:rPr lang="en-US" dirty="0"/>
              <a:t>for Quality</a:t>
            </a:r>
          </a:p>
          <a:p>
            <a:pPr lvl="2"/>
            <a:r>
              <a:rPr lang="en-US" dirty="0"/>
              <a:t>Leapfrog Group</a:t>
            </a:r>
          </a:p>
          <a:p>
            <a:pPr lvl="3"/>
            <a:r>
              <a:rPr lang="en-US" dirty="0"/>
              <a:t>Consortium of public and private purchasers</a:t>
            </a:r>
          </a:p>
          <a:p>
            <a:pPr lvl="3"/>
            <a:r>
              <a:rPr lang="en-US" dirty="0"/>
              <a:t>Leverages purchasing power</a:t>
            </a:r>
          </a:p>
          <a:p>
            <a:pPr lvl="3"/>
            <a:r>
              <a:rPr lang="en-US" dirty="0"/>
              <a:t>Rewards organizations for quality measures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Health Care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Paying for Healthcare </a:t>
            </a:r>
          </a:p>
          <a:p>
            <a:pPr lvl="1"/>
            <a:r>
              <a:rPr lang="en-US" dirty="0" smtClean="0"/>
              <a:t>Demand </a:t>
            </a:r>
            <a:r>
              <a:rPr lang="en-US" dirty="0"/>
              <a:t>for Quality</a:t>
            </a:r>
          </a:p>
          <a:p>
            <a:pPr lvl="2"/>
            <a:r>
              <a:rPr lang="en-US" dirty="0"/>
              <a:t>Benchmarking</a:t>
            </a:r>
          </a:p>
          <a:p>
            <a:pPr lvl="3"/>
            <a:r>
              <a:rPr lang="en-US" dirty="0"/>
              <a:t>Compares an organization's data with similar organizations</a:t>
            </a:r>
          </a:p>
          <a:p>
            <a:pPr lvl="3"/>
            <a:r>
              <a:rPr lang="en-US" dirty="0"/>
              <a:t>Uses outcome indicators to compare performance across organizations</a:t>
            </a:r>
          </a:p>
          <a:p>
            <a:pPr lvl="3"/>
            <a:r>
              <a:rPr lang="en-US" dirty="0"/>
              <a:t>Uses results to address weaknesses and enhance strengths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Health Care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Paying for Healthcare </a:t>
            </a:r>
          </a:p>
          <a:p>
            <a:pPr lvl="1"/>
            <a:r>
              <a:rPr lang="en-US" dirty="0" smtClean="0"/>
              <a:t>Demand </a:t>
            </a:r>
            <a:r>
              <a:rPr lang="en-US" dirty="0"/>
              <a:t>for Quality</a:t>
            </a:r>
          </a:p>
          <a:p>
            <a:pPr lvl="2"/>
            <a:r>
              <a:rPr lang="en-US" dirty="0"/>
              <a:t>Evidence-based practice</a:t>
            </a:r>
          </a:p>
          <a:p>
            <a:pPr lvl="3"/>
            <a:r>
              <a:rPr lang="en-US" dirty="0"/>
              <a:t>EBP decision-making steps</a:t>
            </a:r>
          </a:p>
          <a:p>
            <a:pPr marL="2171700" lvl="4" indent="-342900">
              <a:buFont typeface="+mj-lt"/>
              <a:buAutoNum type="arabicPeriod"/>
            </a:pPr>
            <a:r>
              <a:rPr lang="en-US" dirty="0"/>
              <a:t>Identify the clinical question.</a:t>
            </a:r>
          </a:p>
          <a:p>
            <a:pPr marL="2171700" lvl="4" indent="-342900">
              <a:buFont typeface="+mj-lt"/>
              <a:buAutoNum type="arabicPeriod"/>
            </a:pPr>
            <a:r>
              <a:rPr lang="en-US" dirty="0"/>
              <a:t>Acquire the evidence to answer the question.</a:t>
            </a:r>
          </a:p>
          <a:p>
            <a:pPr marL="2171700" lvl="4" indent="-342900">
              <a:buFont typeface="+mj-lt"/>
              <a:buAutoNum type="arabicPeriod"/>
            </a:pPr>
            <a:r>
              <a:rPr lang="en-US" dirty="0"/>
              <a:t>Evaluate the evidence.</a:t>
            </a:r>
          </a:p>
          <a:p>
            <a:pPr marL="2171700" lvl="4" indent="-342900">
              <a:buFont typeface="+mj-lt"/>
              <a:buAutoNum type="arabicPeriod"/>
            </a:pPr>
            <a:r>
              <a:rPr lang="en-US" dirty="0"/>
              <a:t>Apply the evidence.</a:t>
            </a:r>
          </a:p>
          <a:p>
            <a:pPr marL="2171700" lvl="4" indent="-342900">
              <a:buFont typeface="+mj-lt"/>
              <a:buAutoNum type="arabicPeriod"/>
            </a:pPr>
            <a:r>
              <a:rPr lang="en-US" dirty="0"/>
              <a:t>Assess the outcome.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Health Care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Paying for Healthcare </a:t>
            </a:r>
          </a:p>
          <a:p>
            <a:pPr lvl="1"/>
            <a:r>
              <a:rPr lang="en-US" dirty="0" smtClean="0"/>
              <a:t>Demand </a:t>
            </a:r>
            <a:r>
              <a:rPr lang="en-US" dirty="0"/>
              <a:t>for Quality</a:t>
            </a:r>
          </a:p>
          <a:p>
            <a:pPr lvl="2"/>
            <a:r>
              <a:rPr lang="en-US" dirty="0"/>
              <a:t>Evidence-based practice</a:t>
            </a:r>
          </a:p>
          <a:p>
            <a:pPr lvl="3"/>
            <a:r>
              <a:rPr lang="en-US" dirty="0"/>
              <a:t>Evidence falls into several categories: </a:t>
            </a:r>
          </a:p>
          <a:p>
            <a:pPr lvl="4"/>
            <a:r>
              <a:rPr lang="en-US" dirty="0"/>
              <a:t>Anecdotal</a:t>
            </a:r>
          </a:p>
          <a:p>
            <a:pPr lvl="4"/>
            <a:r>
              <a:rPr lang="en-US" dirty="0"/>
              <a:t>Testimonial</a:t>
            </a:r>
          </a:p>
          <a:p>
            <a:pPr lvl="4"/>
            <a:r>
              <a:rPr lang="en-US" dirty="0"/>
              <a:t>Statistical</a:t>
            </a:r>
          </a:p>
          <a:p>
            <a:pPr lvl="4"/>
            <a:r>
              <a:rPr lang="en-US" dirty="0"/>
              <a:t>Case study</a:t>
            </a:r>
          </a:p>
          <a:p>
            <a:pPr lvl="4"/>
            <a:r>
              <a:rPr lang="en-US" dirty="0" err="1"/>
              <a:t>Nonexperimental</a:t>
            </a:r>
            <a:r>
              <a:rPr lang="en-US" dirty="0"/>
              <a:t> design research</a:t>
            </a:r>
          </a:p>
          <a:p>
            <a:pPr lvl="4"/>
            <a:r>
              <a:rPr lang="en-US" dirty="0"/>
              <a:t>Quasi-experimental design research</a:t>
            </a:r>
          </a:p>
          <a:p>
            <a:pPr lvl="4"/>
            <a:r>
              <a:rPr lang="en-US" dirty="0"/>
              <a:t>Randomized control trial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Health Care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Paying for Healthcare </a:t>
            </a:r>
          </a:p>
          <a:p>
            <a:pPr lvl="1"/>
            <a:r>
              <a:rPr lang="en-US" dirty="0" smtClean="0"/>
              <a:t>Demand </a:t>
            </a:r>
            <a:r>
              <a:rPr lang="en-US" dirty="0"/>
              <a:t>for Quality</a:t>
            </a:r>
          </a:p>
          <a:p>
            <a:pPr lvl="2"/>
            <a:r>
              <a:rPr lang="en-US" dirty="0"/>
              <a:t>Magnet Recognition Program</a:t>
            </a:r>
          </a:p>
          <a:p>
            <a:pPr lvl="3"/>
            <a:r>
              <a:rPr lang="en-US" dirty="0"/>
              <a:t>Certifies health care organizations for nursing excellence</a:t>
            </a:r>
          </a:p>
          <a:p>
            <a:pPr lvl="3"/>
            <a:r>
              <a:rPr lang="en-US" dirty="0"/>
              <a:t>14 Forces of Magnetism</a:t>
            </a:r>
          </a:p>
          <a:p>
            <a:pPr lvl="4"/>
            <a:r>
              <a:rPr lang="en-US" dirty="0"/>
              <a:t>Reconfigured into five components:</a:t>
            </a:r>
          </a:p>
          <a:p>
            <a:pPr lvl="5"/>
            <a:r>
              <a:rPr lang="en-US" dirty="0"/>
              <a:t>Transformational leadership</a:t>
            </a:r>
          </a:p>
          <a:p>
            <a:pPr lvl="5"/>
            <a:r>
              <a:rPr lang="en-US" dirty="0"/>
              <a:t>Structural components</a:t>
            </a:r>
          </a:p>
          <a:p>
            <a:pPr lvl="5"/>
            <a:r>
              <a:rPr lang="en-US" dirty="0"/>
              <a:t>Exemplary professional practice</a:t>
            </a:r>
          </a:p>
          <a:p>
            <a:pPr lvl="5"/>
            <a:r>
              <a:rPr lang="en-US" dirty="0"/>
              <a:t>New knowledge, innovations, and improvement</a:t>
            </a:r>
          </a:p>
          <a:p>
            <a:pPr lvl="5"/>
            <a:r>
              <a:rPr lang="en-US" dirty="0"/>
              <a:t>Empirical outcomes</a:t>
            </a:r>
          </a:p>
          <a:p>
            <a:pPr lvl="4"/>
            <a:r>
              <a:rPr lang="en-US" dirty="0"/>
              <a:t>Patient safety improves when forces are met.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Learning Outcomes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Explain changes to healthcare over the past decade, including those resulting from implementation of the Affordable Care Act; demands to reduce errors and improve patient safety; and evolving medical and communication technology.</a:t>
            </a:r>
          </a:p>
          <a:p>
            <a:r>
              <a:rPr lang="en-US"/>
              <a:t>Describe how nursing management is influenced by changes in society.</a:t>
            </a:r>
          </a:p>
          <a:p>
            <a:r>
              <a:rPr lang="en-US"/>
              <a:t>Identify the changes and challenges that nurses face now and in the future.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Health Care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Paying for Healthcare </a:t>
            </a:r>
          </a:p>
          <a:p>
            <a:pPr lvl="1"/>
            <a:r>
              <a:rPr lang="en-US" dirty="0" smtClean="0"/>
              <a:t>Demand for Quality</a:t>
            </a:r>
          </a:p>
          <a:p>
            <a:pPr lvl="2"/>
            <a:r>
              <a:rPr lang="en-US" dirty="0" smtClean="0"/>
              <a:t>Magnet Recognition Program</a:t>
            </a:r>
          </a:p>
          <a:p>
            <a:pPr lvl="3"/>
            <a:r>
              <a:rPr lang="en-US" dirty="0" smtClean="0"/>
              <a:t>To qualify for recognition as a Magnet hospital, the organization must demonstrate that they are achieving the following:</a:t>
            </a:r>
          </a:p>
          <a:p>
            <a:pPr lvl="4"/>
            <a:r>
              <a:rPr lang="en-US" dirty="0" smtClean="0"/>
              <a:t>Promoting quality in a setting that supports professional practice</a:t>
            </a:r>
          </a:p>
          <a:p>
            <a:pPr lvl="4"/>
            <a:r>
              <a:rPr lang="en-US" dirty="0" smtClean="0"/>
              <a:t>Identifying excellence in the delivery of nursing services to patients/residents</a:t>
            </a:r>
          </a:p>
          <a:p>
            <a:pPr lvl="4"/>
            <a:r>
              <a:rPr lang="en-US" dirty="0" smtClean="0"/>
              <a:t>Disseminating “best practices” in nursing services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Health Care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Paying for Healthcare </a:t>
            </a:r>
          </a:p>
          <a:p>
            <a:pPr lvl="1"/>
            <a:r>
              <a:rPr lang="en-US" dirty="0" smtClean="0"/>
              <a:t>Demand </a:t>
            </a:r>
            <a:r>
              <a:rPr lang="en-US" dirty="0"/>
              <a:t>for Quality</a:t>
            </a:r>
          </a:p>
          <a:p>
            <a:pPr lvl="2"/>
            <a:r>
              <a:rPr lang="en-US" dirty="0"/>
              <a:t>Quality and Safety Education for Nurses</a:t>
            </a:r>
          </a:p>
          <a:p>
            <a:pPr lvl="3"/>
            <a:r>
              <a:rPr lang="en-US" dirty="0"/>
              <a:t>Six </a:t>
            </a:r>
            <a:r>
              <a:rPr lang="en-US" dirty="0" err="1"/>
              <a:t>prelicensure</a:t>
            </a:r>
            <a:r>
              <a:rPr lang="en-US" dirty="0"/>
              <a:t> KSAs (knowledge, skills, and attitudes) are as follows:</a:t>
            </a:r>
          </a:p>
          <a:p>
            <a:pPr lvl="4"/>
            <a:r>
              <a:rPr lang="en-US" dirty="0"/>
              <a:t>Patient-centered care</a:t>
            </a:r>
          </a:p>
          <a:p>
            <a:pPr lvl="4"/>
            <a:r>
              <a:rPr lang="en-US" dirty="0"/>
              <a:t>Teamwork and collaboration</a:t>
            </a:r>
          </a:p>
          <a:p>
            <a:pPr lvl="4"/>
            <a:r>
              <a:rPr lang="en-US" dirty="0"/>
              <a:t>Evidence-based practice</a:t>
            </a:r>
          </a:p>
          <a:p>
            <a:pPr lvl="4"/>
            <a:r>
              <a:rPr lang="en-US" dirty="0"/>
              <a:t>Quality improvement</a:t>
            </a:r>
          </a:p>
          <a:p>
            <a:pPr lvl="4"/>
            <a:r>
              <a:rPr lang="en-US" dirty="0"/>
              <a:t>Safety</a:t>
            </a:r>
          </a:p>
          <a:p>
            <a:pPr lvl="4"/>
            <a:r>
              <a:rPr lang="en-US" dirty="0"/>
              <a:t>Informatics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Health Care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Paying for Healthcare </a:t>
            </a:r>
          </a:p>
          <a:p>
            <a:pPr lvl="1"/>
            <a:r>
              <a:rPr lang="en-US" dirty="0" smtClean="0"/>
              <a:t>Evolving </a:t>
            </a:r>
            <a:r>
              <a:rPr lang="en-US" dirty="0"/>
              <a:t>Technology</a:t>
            </a:r>
          </a:p>
          <a:p>
            <a:pPr lvl="2"/>
            <a:r>
              <a:rPr lang="en-US" dirty="0"/>
              <a:t>Hospital information systems (HIS)</a:t>
            </a:r>
          </a:p>
          <a:p>
            <a:pPr lvl="2"/>
            <a:r>
              <a:rPr lang="en-US" dirty="0"/>
              <a:t>Electronic health records (EHRs)</a:t>
            </a:r>
          </a:p>
          <a:p>
            <a:pPr lvl="2"/>
            <a:r>
              <a:rPr lang="en-US" dirty="0"/>
              <a:t>Computerized physician/provider point-of-care data entry (CPOE)</a:t>
            </a:r>
          </a:p>
          <a:p>
            <a:pPr lvl="2"/>
            <a:r>
              <a:rPr lang="en-US" dirty="0"/>
              <a:t>Barcode medication administration</a:t>
            </a:r>
          </a:p>
          <a:p>
            <a:pPr lvl="2"/>
            <a:r>
              <a:rPr lang="en-US" dirty="0"/>
              <a:t>Dashboards</a:t>
            </a:r>
          </a:p>
          <a:p>
            <a:pPr lvl="2"/>
            <a:r>
              <a:rPr lang="en-US" dirty="0" err="1"/>
              <a:t>Telehealth</a:t>
            </a:r>
            <a:r>
              <a:rPr lang="en-US" dirty="0"/>
              <a:t> provided from a distance</a:t>
            </a:r>
          </a:p>
          <a:p>
            <a:pPr lvl="2"/>
            <a:r>
              <a:rPr lang="en-US" dirty="0"/>
              <a:t>Robotics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Health Care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Paying for Healthcare </a:t>
            </a:r>
          </a:p>
          <a:p>
            <a:pPr lvl="1"/>
            <a:r>
              <a:rPr lang="en-US" dirty="0" smtClean="0"/>
              <a:t>Evolving </a:t>
            </a:r>
            <a:r>
              <a:rPr lang="en-US" dirty="0"/>
              <a:t>Technology</a:t>
            </a:r>
          </a:p>
          <a:p>
            <a:pPr lvl="2"/>
            <a:r>
              <a:rPr lang="en-US" dirty="0" smtClean="0"/>
              <a:t>Electronic </a:t>
            </a:r>
            <a:r>
              <a:rPr lang="en-US" dirty="0"/>
              <a:t>health records (EHRs)</a:t>
            </a:r>
          </a:p>
          <a:p>
            <a:pPr lvl="3"/>
            <a:r>
              <a:rPr lang="en-US" dirty="0" smtClean="0"/>
              <a:t>Reduce redundancies</a:t>
            </a:r>
          </a:p>
          <a:p>
            <a:pPr lvl="3"/>
            <a:r>
              <a:rPr lang="en-US" dirty="0"/>
              <a:t>I</a:t>
            </a:r>
            <a:r>
              <a:rPr lang="en-US" dirty="0" smtClean="0"/>
              <a:t>mprove efficiency</a:t>
            </a:r>
          </a:p>
          <a:p>
            <a:pPr lvl="3"/>
            <a:r>
              <a:rPr lang="en-US" dirty="0"/>
              <a:t>D</a:t>
            </a:r>
            <a:r>
              <a:rPr lang="en-US" dirty="0" smtClean="0"/>
              <a:t>ecrease </a:t>
            </a:r>
            <a:r>
              <a:rPr lang="en-US" dirty="0"/>
              <a:t>medical </a:t>
            </a:r>
            <a:r>
              <a:rPr lang="en-US" dirty="0" smtClean="0"/>
              <a:t>errors</a:t>
            </a:r>
          </a:p>
          <a:p>
            <a:pPr lvl="3"/>
            <a:r>
              <a:rPr lang="en-US" dirty="0"/>
              <a:t>L</a:t>
            </a:r>
            <a:r>
              <a:rPr lang="en-US" dirty="0" smtClean="0"/>
              <a:t>ower </a:t>
            </a:r>
            <a:r>
              <a:rPr lang="en-US" dirty="0"/>
              <a:t>healthcare </a:t>
            </a:r>
            <a:r>
              <a:rPr lang="en-US" dirty="0" smtClean="0"/>
              <a:t>costs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167584623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Health Care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Paying for Healthcare </a:t>
            </a:r>
          </a:p>
          <a:p>
            <a:pPr lvl="1"/>
            <a:r>
              <a:rPr lang="en-US" dirty="0" smtClean="0"/>
              <a:t>Evolving </a:t>
            </a:r>
            <a:r>
              <a:rPr lang="en-US" dirty="0"/>
              <a:t>Technology</a:t>
            </a:r>
          </a:p>
          <a:p>
            <a:pPr lvl="2"/>
            <a:r>
              <a:rPr lang="en-US" dirty="0" err="1" smtClean="0"/>
              <a:t>Telehealth</a:t>
            </a:r>
            <a:endParaRPr lang="en-US" dirty="0" smtClean="0"/>
          </a:p>
          <a:p>
            <a:pPr lvl="3"/>
            <a:r>
              <a:rPr lang="en-US" dirty="0" smtClean="0"/>
              <a:t>Technologies </a:t>
            </a:r>
            <a:r>
              <a:rPr lang="en-US" dirty="0"/>
              <a:t>to assess, intervene, and </a:t>
            </a:r>
            <a:r>
              <a:rPr lang="en-US" dirty="0" smtClean="0"/>
              <a:t>monitor </a:t>
            </a:r>
            <a:r>
              <a:rPr lang="en-US" dirty="0"/>
              <a:t>patients </a:t>
            </a:r>
            <a:r>
              <a:rPr lang="en-US" dirty="0" smtClean="0"/>
              <a:t>remotely</a:t>
            </a:r>
          </a:p>
          <a:p>
            <a:pPr lvl="3"/>
            <a:r>
              <a:rPr lang="en-US" dirty="0" smtClean="0"/>
              <a:t>Enables </a:t>
            </a:r>
            <a:r>
              <a:rPr lang="en-US" dirty="0"/>
              <a:t>providers to interact with patients regardless of their </a:t>
            </a:r>
            <a:r>
              <a:rPr lang="en-US" dirty="0" smtClean="0"/>
              <a:t>location</a:t>
            </a:r>
          </a:p>
          <a:p>
            <a:pPr lvl="2"/>
            <a:r>
              <a:rPr lang="en-US" dirty="0" smtClean="0"/>
              <a:t>Robotics</a:t>
            </a:r>
          </a:p>
          <a:p>
            <a:pPr lvl="3"/>
            <a:r>
              <a:rPr lang="en-US" dirty="0" smtClean="0"/>
              <a:t>Fill </a:t>
            </a:r>
            <a:r>
              <a:rPr lang="en-US" dirty="0"/>
              <a:t>orders in the pharmacy or central </a:t>
            </a:r>
            <a:r>
              <a:rPr lang="en-US" dirty="0" smtClean="0"/>
              <a:t>supply</a:t>
            </a:r>
          </a:p>
          <a:p>
            <a:pPr lvl="3"/>
            <a:r>
              <a:rPr lang="en-US" dirty="0" smtClean="0"/>
              <a:t>Deliver to </a:t>
            </a:r>
            <a:r>
              <a:rPr lang="en-US" dirty="0"/>
              <a:t>nursing units via dedicated elevators </a:t>
            </a:r>
            <a:endParaRPr lang="en-US" dirty="0" smtClean="0"/>
          </a:p>
          <a:p>
            <a:pPr lvl="2"/>
            <a:r>
              <a:rPr lang="en-US" dirty="0"/>
              <a:t>Communication </a:t>
            </a:r>
            <a:r>
              <a:rPr lang="en-US" dirty="0" smtClean="0"/>
              <a:t>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409577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Two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Describe how nursing management is influenced by changes in society.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</a:t>
            </a:r>
            <a:r>
              <a:rPr lang="en-US" dirty="0" smtClean="0"/>
              <a:t>Society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Differences </a:t>
            </a:r>
            <a:r>
              <a:rPr lang="en-US" dirty="0"/>
              <a:t>in the composition of today’s </a:t>
            </a:r>
            <a:r>
              <a:rPr lang="en-US" dirty="0" smtClean="0"/>
              <a:t>population</a:t>
            </a:r>
          </a:p>
          <a:p>
            <a:pPr lvl="1"/>
            <a:r>
              <a:rPr lang="en-US" dirty="0" smtClean="0"/>
              <a:t>Nursing population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emands </a:t>
            </a:r>
            <a:r>
              <a:rPr lang="en-US" dirty="0"/>
              <a:t>on the healthcare </a:t>
            </a:r>
            <a:r>
              <a:rPr lang="en-US" dirty="0" smtClean="0"/>
              <a:t>system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ncreasing violence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hreats </a:t>
            </a:r>
            <a:r>
              <a:rPr lang="en-US" dirty="0"/>
              <a:t>of </a:t>
            </a:r>
            <a:r>
              <a:rPr lang="en-US" dirty="0" smtClean="0"/>
              <a:t>pandemics</a:t>
            </a:r>
          </a:p>
          <a:p>
            <a:pPr lvl="2"/>
            <a:r>
              <a:rPr lang="en-US" dirty="0" smtClean="0"/>
              <a:t>Challenges </a:t>
            </a:r>
            <a:r>
              <a:rPr lang="en-US" dirty="0"/>
              <a:t>of potential </a:t>
            </a:r>
            <a:r>
              <a:rPr lang="en-US" dirty="0" smtClean="0"/>
              <a:t>disasters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</a:t>
            </a:r>
            <a:r>
              <a:rPr lang="en-US" dirty="0" smtClean="0"/>
              <a:t>Society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Cultural and Generational </a:t>
            </a:r>
            <a:r>
              <a:rPr lang="en-US" dirty="0" smtClean="0"/>
              <a:t>Differences</a:t>
            </a:r>
          </a:p>
          <a:p>
            <a:pPr lvl="1"/>
            <a:r>
              <a:rPr lang="en-US" dirty="0" smtClean="0"/>
              <a:t>Cultural Differences</a:t>
            </a:r>
          </a:p>
          <a:p>
            <a:pPr lvl="2"/>
            <a:r>
              <a:rPr lang="en-US" dirty="0"/>
              <a:t>According to the U.S. Census Bureau (2013), </a:t>
            </a:r>
            <a:r>
              <a:rPr lang="en-US" dirty="0" smtClean="0"/>
              <a:t>minority </a:t>
            </a:r>
            <a:r>
              <a:rPr lang="en-US" dirty="0"/>
              <a:t>population </a:t>
            </a:r>
            <a:r>
              <a:rPr lang="en-US" dirty="0" smtClean="0"/>
              <a:t>is </a:t>
            </a:r>
            <a:r>
              <a:rPr lang="en-US" dirty="0"/>
              <a:t>projected to rise to 56% of the total by </a:t>
            </a:r>
            <a:r>
              <a:rPr lang="en-US" dirty="0" smtClean="0"/>
              <a:t>2060.</a:t>
            </a:r>
          </a:p>
          <a:p>
            <a:pPr lvl="3"/>
            <a:r>
              <a:rPr lang="en-US" dirty="0"/>
              <a:t>C</a:t>
            </a:r>
            <a:r>
              <a:rPr lang="en-US" dirty="0" smtClean="0"/>
              <a:t>ompared </a:t>
            </a:r>
            <a:r>
              <a:rPr lang="en-US" dirty="0"/>
              <a:t>with 38% in 2014 </a:t>
            </a:r>
            <a:endParaRPr lang="en-US" dirty="0" smtClean="0"/>
          </a:p>
          <a:p>
            <a:pPr lvl="2"/>
            <a:r>
              <a:rPr lang="en-US" dirty="0"/>
              <a:t>A 2013 survey of registered nurses found that only 17% are </a:t>
            </a:r>
            <a:r>
              <a:rPr lang="en-US" dirty="0" smtClean="0"/>
              <a:t>minorities.</a:t>
            </a:r>
          </a:p>
          <a:p>
            <a:pPr lvl="3"/>
            <a:r>
              <a:rPr lang="en-US" dirty="0"/>
              <a:t>Efforts to increase diversity in nursing are </a:t>
            </a:r>
            <a:r>
              <a:rPr lang="en-US" dirty="0" smtClean="0"/>
              <a:t>recommended.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928439402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</a:t>
            </a:r>
            <a:r>
              <a:rPr lang="en-US" dirty="0" smtClean="0"/>
              <a:t>Society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Cultural and Generational </a:t>
            </a:r>
            <a:r>
              <a:rPr lang="en-US" dirty="0" smtClean="0"/>
              <a:t>Differences</a:t>
            </a:r>
          </a:p>
          <a:p>
            <a:pPr lvl="1"/>
            <a:r>
              <a:rPr lang="en-US" dirty="0" smtClean="0"/>
              <a:t>Gender Differences</a:t>
            </a:r>
          </a:p>
          <a:p>
            <a:pPr lvl="2"/>
            <a:r>
              <a:rPr lang="en-US" dirty="0" smtClean="0"/>
              <a:t>Gender in </a:t>
            </a:r>
            <a:r>
              <a:rPr lang="en-US" dirty="0"/>
              <a:t>nursing also differs from the </a:t>
            </a:r>
            <a:r>
              <a:rPr lang="en-US" dirty="0" smtClean="0"/>
              <a:t>general population.</a:t>
            </a:r>
          </a:p>
          <a:p>
            <a:pPr lvl="2"/>
            <a:r>
              <a:rPr lang="en-US" dirty="0"/>
              <a:t>M</a:t>
            </a:r>
            <a:r>
              <a:rPr lang="en-US" dirty="0" smtClean="0"/>
              <a:t>en are greatly </a:t>
            </a:r>
            <a:r>
              <a:rPr lang="en-US" dirty="0"/>
              <a:t>outnumbered by women. </a:t>
            </a:r>
          </a:p>
          <a:p>
            <a:pPr lvl="3"/>
            <a:r>
              <a:rPr lang="en-US" dirty="0"/>
              <a:t>7% of the nursing population is </a:t>
            </a:r>
            <a:r>
              <a:rPr lang="en-US" dirty="0" smtClean="0"/>
              <a:t>male.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145298289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</a:t>
            </a:r>
            <a:r>
              <a:rPr lang="en-US" dirty="0" smtClean="0"/>
              <a:t>Society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Cultural and Generational </a:t>
            </a:r>
            <a:r>
              <a:rPr lang="en-US" dirty="0" smtClean="0"/>
              <a:t>Differences</a:t>
            </a:r>
          </a:p>
          <a:p>
            <a:pPr lvl="1"/>
            <a:r>
              <a:rPr lang="en-US" dirty="0" smtClean="0"/>
              <a:t>Generational Differences</a:t>
            </a:r>
          </a:p>
          <a:p>
            <a:pPr lvl="2"/>
            <a:r>
              <a:rPr lang="en-US" dirty="0"/>
              <a:t>Three generational </a:t>
            </a:r>
            <a:r>
              <a:rPr lang="en-US" dirty="0" smtClean="0"/>
              <a:t>cohorts </a:t>
            </a:r>
            <a:r>
              <a:rPr lang="en-US" dirty="0"/>
              <a:t>are </a:t>
            </a:r>
            <a:r>
              <a:rPr lang="en-US" dirty="0" smtClean="0"/>
              <a:t>currently </a:t>
            </a:r>
            <a:r>
              <a:rPr lang="en-US" dirty="0"/>
              <a:t>working </a:t>
            </a:r>
            <a:r>
              <a:rPr lang="en-US" dirty="0" smtClean="0"/>
              <a:t>together.</a:t>
            </a:r>
          </a:p>
          <a:p>
            <a:pPr lvl="3"/>
            <a:r>
              <a:rPr lang="en-US" dirty="0" smtClean="0"/>
              <a:t>Baby boomers</a:t>
            </a:r>
          </a:p>
          <a:p>
            <a:pPr lvl="3"/>
            <a:r>
              <a:rPr lang="en-US" dirty="0"/>
              <a:t>G</a:t>
            </a:r>
            <a:r>
              <a:rPr lang="en-US" dirty="0" smtClean="0"/>
              <a:t>eneration X</a:t>
            </a:r>
          </a:p>
          <a:p>
            <a:pPr lvl="3"/>
            <a:r>
              <a:rPr lang="en-US" dirty="0"/>
              <a:t>G</a:t>
            </a:r>
            <a:r>
              <a:rPr lang="en-US" dirty="0" smtClean="0"/>
              <a:t>eneration Y</a:t>
            </a:r>
          </a:p>
          <a:p>
            <a:pPr lvl="2"/>
            <a:r>
              <a:rPr lang="en-US" dirty="0" smtClean="0"/>
              <a:t>Generation Z joining soon.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83340239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accountable care organization (ACO) </a:t>
            </a:r>
          </a:p>
          <a:p>
            <a:r>
              <a:rPr lang="en-US"/>
              <a:t>Affordable Care Act (ACA) </a:t>
            </a:r>
          </a:p>
          <a:p>
            <a:r>
              <a:rPr lang="en-US"/>
              <a:t>benchmarking </a:t>
            </a:r>
          </a:p>
          <a:p>
            <a:r>
              <a:rPr lang="en-US"/>
              <a:t>Centers for Medicare &amp; Medicaid Services (CMS) </a:t>
            </a:r>
          </a:p>
          <a:p>
            <a:r>
              <a:rPr lang="en-US"/>
              <a:t>electronic health records (EHRs)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</a:t>
            </a:r>
            <a:r>
              <a:rPr lang="en-US" dirty="0" smtClean="0"/>
              <a:t>Society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Cultural and Generational </a:t>
            </a:r>
            <a:r>
              <a:rPr lang="en-US" dirty="0" smtClean="0"/>
              <a:t>Differences</a:t>
            </a:r>
          </a:p>
          <a:p>
            <a:pPr lvl="1"/>
            <a:r>
              <a:rPr lang="en-US" dirty="0" smtClean="0"/>
              <a:t>Generational Differences</a:t>
            </a:r>
          </a:p>
          <a:p>
            <a:pPr lvl="2"/>
            <a:r>
              <a:rPr lang="en-US" dirty="0"/>
              <a:t>Each generation has different values and </a:t>
            </a:r>
            <a:r>
              <a:rPr lang="en-US" dirty="0" smtClean="0"/>
              <a:t>expectations.</a:t>
            </a:r>
            <a:endParaRPr lang="en-US" dirty="0"/>
          </a:p>
          <a:p>
            <a:pPr lvl="2"/>
            <a:r>
              <a:rPr lang="en-US" dirty="0"/>
              <a:t>Generational differences can be leveraged to </a:t>
            </a:r>
            <a:r>
              <a:rPr lang="en-US" dirty="0" smtClean="0"/>
              <a:t>enhance team work.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592128351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Society</a:t>
            </a:r>
            <a:endParaRPr lang="en-US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Violence, Pandemics, and Disasters </a:t>
            </a:r>
          </a:p>
          <a:p>
            <a:pPr lvl="1"/>
            <a:r>
              <a:rPr lang="en-US" dirty="0" smtClean="0"/>
              <a:t>Nearly </a:t>
            </a:r>
            <a:r>
              <a:rPr lang="en-US" dirty="0"/>
              <a:t>500,000 nurses victim of workplace violence</a:t>
            </a:r>
          </a:p>
          <a:p>
            <a:pPr lvl="1"/>
            <a:r>
              <a:rPr lang="en-US" dirty="0"/>
              <a:t>Other threats affecting nurses include:</a:t>
            </a:r>
          </a:p>
          <a:p>
            <a:pPr lvl="2"/>
            <a:r>
              <a:rPr lang="en-US" dirty="0"/>
              <a:t>Disasters</a:t>
            </a:r>
          </a:p>
          <a:p>
            <a:pPr lvl="2"/>
            <a:r>
              <a:rPr lang="en-US" dirty="0"/>
              <a:t>Terrorism</a:t>
            </a:r>
          </a:p>
          <a:p>
            <a:pPr lvl="2"/>
            <a:r>
              <a:rPr lang="en-US" dirty="0" smtClean="0"/>
              <a:t>Pandemics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Society</a:t>
            </a:r>
            <a:endParaRPr lang="en-US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Violence, Pandemics, and Disasters </a:t>
            </a:r>
          </a:p>
          <a:p>
            <a:pPr lvl="1"/>
            <a:r>
              <a:rPr lang="en-US" dirty="0" smtClean="0"/>
              <a:t>Violence </a:t>
            </a:r>
            <a:r>
              <a:rPr lang="en-US" dirty="0"/>
              <a:t>invades today’s </a:t>
            </a:r>
            <a:r>
              <a:rPr lang="en-US" dirty="0" smtClean="0"/>
              <a:t>workplaces.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ealthcare </a:t>
            </a:r>
            <a:r>
              <a:rPr lang="en-US" dirty="0"/>
              <a:t>is no exception. </a:t>
            </a:r>
            <a:endParaRPr lang="en-US" dirty="0" smtClean="0"/>
          </a:p>
          <a:p>
            <a:pPr lvl="2"/>
            <a:r>
              <a:rPr lang="en-US" dirty="0" smtClean="0"/>
              <a:t>Nurses </a:t>
            </a:r>
            <a:r>
              <a:rPr lang="en-US" dirty="0"/>
              <a:t>are vulnerable to attack from patients, family members, coworkers, or </a:t>
            </a:r>
            <a:r>
              <a:rPr lang="en-US" dirty="0" smtClean="0"/>
              <a:t>others.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214919160"/>
      </p:ext>
    </p:extLst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Society</a:t>
            </a:r>
            <a:endParaRPr lang="en-US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Violence, Pandemics, and Disasters </a:t>
            </a:r>
          </a:p>
          <a:p>
            <a:pPr lvl="1"/>
            <a:r>
              <a:rPr lang="en-US" dirty="0" smtClean="0"/>
              <a:t>Pandemic </a:t>
            </a:r>
            <a:endParaRPr lang="en-US" dirty="0"/>
          </a:p>
          <a:p>
            <a:pPr lvl="2"/>
            <a:r>
              <a:rPr lang="en-US" dirty="0" smtClean="0"/>
              <a:t>Disease </a:t>
            </a:r>
            <a:r>
              <a:rPr lang="en-US" dirty="0"/>
              <a:t>outbreak that spreads </a:t>
            </a:r>
            <a:r>
              <a:rPr lang="en-US" dirty="0" smtClean="0"/>
              <a:t>rapidly</a:t>
            </a:r>
            <a:endParaRPr lang="en-US" dirty="0"/>
          </a:p>
          <a:p>
            <a:pPr lvl="2"/>
            <a:r>
              <a:rPr lang="en-US" dirty="0" smtClean="0"/>
              <a:t>Public </a:t>
            </a:r>
            <a:r>
              <a:rPr lang="en-US" dirty="0"/>
              <a:t>health </a:t>
            </a:r>
            <a:r>
              <a:rPr lang="en-US" dirty="0" smtClean="0"/>
              <a:t>emergencies</a:t>
            </a:r>
          </a:p>
          <a:p>
            <a:pPr lvl="3"/>
            <a:r>
              <a:rPr lang="en-US" dirty="0"/>
              <a:t>R</a:t>
            </a:r>
            <a:r>
              <a:rPr lang="en-US" dirty="0" smtClean="0"/>
              <a:t>equire </a:t>
            </a:r>
            <a:r>
              <a:rPr lang="en-US" dirty="0"/>
              <a:t>healthcare organizations to have in place the necessary protocols to respond </a:t>
            </a:r>
            <a:r>
              <a:rPr lang="en-US" dirty="0" smtClean="0"/>
              <a:t>rapidly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758673308"/>
      </p:ext>
    </p:extLst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Society</a:t>
            </a:r>
            <a:endParaRPr lang="en-US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Violence, Pandemics, and Disasters </a:t>
            </a:r>
          </a:p>
          <a:p>
            <a:pPr lvl="1"/>
            <a:r>
              <a:rPr lang="en-US" dirty="0" smtClean="0"/>
              <a:t>Natural </a:t>
            </a:r>
            <a:r>
              <a:rPr lang="en-US" dirty="0"/>
              <a:t>and human-caused disasters have increased in recent </a:t>
            </a:r>
            <a:r>
              <a:rPr lang="en-US" dirty="0" smtClean="0"/>
              <a:t>years.</a:t>
            </a:r>
          </a:p>
          <a:p>
            <a:pPr lvl="2"/>
            <a:r>
              <a:rPr lang="en-US" dirty="0" smtClean="0"/>
              <a:t>Require </a:t>
            </a:r>
            <a:r>
              <a:rPr lang="en-US" dirty="0"/>
              <a:t>healthcare organizations to prepare for the influx of mass </a:t>
            </a:r>
            <a:r>
              <a:rPr lang="en-US" dirty="0" smtClean="0"/>
              <a:t>casualties</a:t>
            </a:r>
          </a:p>
          <a:p>
            <a:pPr lvl="1"/>
            <a:r>
              <a:rPr lang="en-US" dirty="0"/>
              <a:t>Natural </a:t>
            </a:r>
            <a:r>
              <a:rPr lang="en-US" dirty="0" smtClean="0"/>
              <a:t>disasters</a:t>
            </a:r>
          </a:p>
          <a:p>
            <a:pPr lvl="2"/>
            <a:r>
              <a:rPr lang="en-US" dirty="0" smtClean="0"/>
              <a:t>Earthquakes</a:t>
            </a:r>
          </a:p>
          <a:p>
            <a:pPr lvl="2"/>
            <a:r>
              <a:rPr lang="en-US" dirty="0" smtClean="0"/>
              <a:t>Floods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ornadoes </a:t>
            </a:r>
            <a:endParaRPr lang="en-US" dirty="0"/>
          </a:p>
          <a:p>
            <a:pPr lvl="1"/>
            <a:r>
              <a:rPr lang="en-US" dirty="0"/>
              <a:t>Human-caused disasters </a:t>
            </a:r>
          </a:p>
          <a:p>
            <a:pPr lvl="2"/>
            <a:r>
              <a:rPr lang="en-US" dirty="0" smtClean="0"/>
              <a:t>Industrial accidents</a:t>
            </a:r>
          </a:p>
          <a:p>
            <a:pPr lvl="2"/>
            <a:r>
              <a:rPr lang="en-US" dirty="0" smtClean="0"/>
              <a:t>Bridge collapses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ower </a:t>
            </a:r>
            <a:r>
              <a:rPr lang="en-US" dirty="0"/>
              <a:t>outages 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111914945"/>
      </p:ext>
    </p:extLst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Society</a:t>
            </a:r>
            <a:endParaRPr lang="en-US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Violence, Pandemics, and Disasters </a:t>
            </a:r>
          </a:p>
          <a:p>
            <a:pPr lvl="1"/>
            <a:r>
              <a:rPr lang="en-US" dirty="0" smtClean="0"/>
              <a:t>Hospitals </a:t>
            </a:r>
            <a:r>
              <a:rPr lang="en-US" dirty="0"/>
              <a:t>and other healthcare organizations must have emergency plans in place and have staff adequately trained to </a:t>
            </a:r>
            <a:r>
              <a:rPr lang="en-US" dirty="0" smtClean="0"/>
              <a:t>respond.</a:t>
            </a:r>
            <a:endParaRPr lang="en-US" dirty="0"/>
          </a:p>
          <a:p>
            <a:pPr lvl="2"/>
            <a:r>
              <a:rPr lang="en-US" dirty="0" smtClean="0"/>
              <a:t>Computer </a:t>
            </a:r>
            <a:r>
              <a:rPr lang="en-US" dirty="0"/>
              <a:t>simulations</a:t>
            </a:r>
          </a:p>
          <a:p>
            <a:pPr lvl="2"/>
            <a:r>
              <a:rPr lang="en-US" dirty="0"/>
              <a:t>Video demonstrations</a:t>
            </a:r>
          </a:p>
          <a:p>
            <a:pPr lvl="2"/>
            <a:r>
              <a:rPr lang="en-US" dirty="0"/>
              <a:t>Disaster drills</a:t>
            </a:r>
          </a:p>
          <a:p>
            <a:pPr lvl="2"/>
            <a:r>
              <a:rPr lang="en-US" dirty="0"/>
              <a:t>Preparation </a:t>
            </a:r>
            <a:r>
              <a:rPr lang="en-US" dirty="0" smtClean="0"/>
              <a:t>is a must.</a:t>
            </a:r>
            <a:endParaRPr lang="en-US" dirty="0"/>
          </a:p>
          <a:p>
            <a:pPr lvl="3"/>
            <a:r>
              <a:rPr lang="en-US" dirty="0"/>
              <a:t>Mass casualty event probably will </a:t>
            </a:r>
            <a:r>
              <a:rPr lang="en-US" dirty="0" smtClean="0"/>
              <a:t>occur.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Three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Identify the changes and challenges that nurses face now and in the future.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Nursing’s </a:t>
            </a:r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meet both anticipated increases in population and an aging </a:t>
            </a:r>
            <a:r>
              <a:rPr lang="en-US" dirty="0" smtClean="0"/>
              <a:t>populace, </a:t>
            </a:r>
            <a:r>
              <a:rPr lang="en-US" dirty="0"/>
              <a:t>more than 500,000 additional nurses will be needed by </a:t>
            </a:r>
            <a:r>
              <a:rPr lang="en-US" dirty="0" smtClean="0"/>
              <a:t>2022.</a:t>
            </a:r>
          </a:p>
          <a:p>
            <a:r>
              <a:rPr lang="en-US" dirty="0" smtClean="0"/>
              <a:t>As </a:t>
            </a:r>
            <a:r>
              <a:rPr lang="en-US" dirty="0"/>
              <a:t>aging nurses retire, the nursing shortage will </a:t>
            </a:r>
            <a:r>
              <a:rPr lang="en-US" dirty="0" smtClean="0"/>
              <a:t>worsen.</a:t>
            </a:r>
          </a:p>
          <a:p>
            <a:pPr lvl="1"/>
            <a:r>
              <a:rPr lang="en-US" dirty="0" smtClean="0"/>
              <a:t>Average </a:t>
            </a:r>
            <a:r>
              <a:rPr lang="en-US" dirty="0"/>
              <a:t>age of nurses </a:t>
            </a:r>
            <a:r>
              <a:rPr lang="en-US" dirty="0" smtClean="0"/>
              <a:t>practicing </a:t>
            </a:r>
            <a:r>
              <a:rPr lang="en-US" dirty="0"/>
              <a:t>today is 50 years or </a:t>
            </a:r>
            <a:r>
              <a:rPr lang="en-US" dirty="0" smtClean="0"/>
              <a:t>older.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Nursing’s </a:t>
            </a:r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Institute of Medicine’s Recommendations </a:t>
            </a:r>
            <a:r>
              <a:rPr lang="en-US" dirty="0" smtClean="0"/>
              <a:t>for </a:t>
            </a:r>
            <a:r>
              <a:rPr lang="en-US" dirty="0"/>
              <a:t>Nursing </a:t>
            </a:r>
            <a:endParaRPr lang="en-US" dirty="0" smtClean="0"/>
          </a:p>
          <a:p>
            <a:pPr lvl="1"/>
            <a:r>
              <a:rPr lang="en-US" dirty="0"/>
              <a:t>Nurses </a:t>
            </a:r>
            <a:r>
              <a:rPr lang="en-US" dirty="0" smtClean="0"/>
              <a:t>should become full </a:t>
            </a:r>
            <a:r>
              <a:rPr lang="en-US" dirty="0"/>
              <a:t>partners in </a:t>
            </a:r>
            <a:r>
              <a:rPr lang="en-US" dirty="0" smtClean="0"/>
              <a:t>healthcare.</a:t>
            </a:r>
            <a:endParaRPr lang="en-US" dirty="0"/>
          </a:p>
          <a:p>
            <a:pPr lvl="1"/>
            <a:r>
              <a:rPr lang="en-US" dirty="0"/>
              <a:t>80% of nurses </a:t>
            </a:r>
            <a:r>
              <a:rPr lang="en-US" dirty="0" smtClean="0"/>
              <a:t>should be </a:t>
            </a:r>
            <a:r>
              <a:rPr lang="en-US" dirty="0"/>
              <a:t>prepared at the baccalaureate or higher level by </a:t>
            </a:r>
            <a:r>
              <a:rPr lang="en-US" dirty="0" smtClean="0"/>
              <a:t>2020. </a:t>
            </a:r>
            <a:endParaRPr lang="en-US" dirty="0"/>
          </a:p>
          <a:p>
            <a:pPr lvl="1"/>
            <a:r>
              <a:rPr lang="en-US" dirty="0" smtClean="0"/>
              <a:t>Barriers </a:t>
            </a:r>
            <a:r>
              <a:rPr lang="en-US" dirty="0"/>
              <a:t>limiting the scope of practice for advanced practice nurses be </a:t>
            </a:r>
            <a:r>
              <a:rPr lang="en-US" dirty="0" smtClean="0"/>
              <a:t>eliminated.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acial</a:t>
            </a:r>
            <a:r>
              <a:rPr lang="en-US" dirty="0"/>
              <a:t>, ethnic, and gender diversity among the nursing workforce should be </a:t>
            </a:r>
            <a:r>
              <a:rPr lang="en-US" dirty="0" smtClean="0"/>
              <a:t>increased.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357017337"/>
      </p:ext>
    </p:extLst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Nursing’s </a:t>
            </a:r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Adapting to Constant </a:t>
            </a:r>
            <a:r>
              <a:rPr lang="en-US" dirty="0" smtClean="0"/>
              <a:t>Change</a:t>
            </a:r>
          </a:p>
          <a:p>
            <a:pPr lvl="1"/>
            <a:r>
              <a:rPr lang="en-US" dirty="0"/>
              <a:t>Change is the one constant! </a:t>
            </a:r>
            <a:endParaRPr lang="en-US" dirty="0" smtClean="0"/>
          </a:p>
          <a:p>
            <a:pPr lvl="1"/>
            <a:r>
              <a:rPr lang="en-US" dirty="0"/>
              <a:t>Nurses are charged </a:t>
            </a:r>
            <a:r>
              <a:rPr lang="en-US" dirty="0" smtClean="0"/>
              <a:t>with:</a:t>
            </a:r>
          </a:p>
          <a:p>
            <a:pPr lvl="2"/>
            <a:r>
              <a:rPr lang="en-US" dirty="0" smtClean="0"/>
              <a:t>Monitoring </a:t>
            </a:r>
            <a:r>
              <a:rPr lang="en-US" dirty="0"/>
              <a:t>and improving the safety and quality of </a:t>
            </a:r>
            <a:r>
              <a:rPr lang="en-US" dirty="0" smtClean="0"/>
              <a:t>care.</a:t>
            </a:r>
          </a:p>
          <a:p>
            <a:pPr lvl="2"/>
            <a:r>
              <a:rPr lang="en-US" dirty="0"/>
              <a:t>M</a:t>
            </a:r>
            <a:r>
              <a:rPr lang="en-US" dirty="0" smtClean="0"/>
              <a:t>anaging </a:t>
            </a:r>
            <a:r>
              <a:rPr lang="en-US" dirty="0"/>
              <a:t>with limited </a:t>
            </a:r>
            <a:r>
              <a:rPr lang="en-US" dirty="0" smtClean="0"/>
              <a:t>resources.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articipating </a:t>
            </a:r>
            <a:r>
              <a:rPr lang="en-US" dirty="0"/>
              <a:t>in organizational decision </a:t>
            </a:r>
            <a:r>
              <a:rPr lang="en-US" dirty="0" smtClean="0"/>
              <a:t>making.</a:t>
            </a:r>
          </a:p>
          <a:p>
            <a:pPr lvl="2"/>
            <a:r>
              <a:rPr lang="en-US" dirty="0"/>
              <a:t>W</a:t>
            </a:r>
            <a:r>
              <a:rPr lang="en-US" dirty="0" smtClean="0"/>
              <a:t>orking </a:t>
            </a:r>
            <a:r>
              <a:rPr lang="en-US" dirty="0"/>
              <a:t>with teams of professionals and nonprofessionals from various generations and </a:t>
            </a:r>
            <a:r>
              <a:rPr lang="en-US" dirty="0" smtClean="0"/>
              <a:t>cultures.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dapting </a:t>
            </a:r>
            <a:r>
              <a:rPr lang="en-US" dirty="0"/>
              <a:t>to technological </a:t>
            </a:r>
            <a:r>
              <a:rPr lang="en-US" dirty="0" smtClean="0"/>
              <a:t>advances.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reparing </a:t>
            </a:r>
            <a:r>
              <a:rPr lang="en-US" dirty="0"/>
              <a:t>for constant </a:t>
            </a:r>
            <a:r>
              <a:rPr lang="en-US" dirty="0" smtClean="0"/>
              <a:t>environmental </a:t>
            </a:r>
            <a:r>
              <a:rPr lang="en-US" dirty="0"/>
              <a:t>changes.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27539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evidence-based practice (EBP)</a:t>
            </a:r>
          </a:p>
          <a:p>
            <a:r>
              <a:rPr lang="en-US"/>
              <a:t>health home</a:t>
            </a:r>
          </a:p>
          <a:p>
            <a:r>
              <a:rPr lang="en-US"/>
              <a:t>Leapfrog Group</a:t>
            </a:r>
          </a:p>
          <a:p>
            <a:r>
              <a:rPr lang="en-US"/>
              <a:t>Magnet Recognition Program </a:t>
            </a:r>
          </a:p>
          <a:p>
            <a:r>
              <a:rPr lang="en-US"/>
              <a:t>medical errors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medical home </a:t>
            </a:r>
          </a:p>
          <a:p>
            <a:r>
              <a:rPr lang="en-US"/>
              <a:t>Quality and Safety Education for Nurses (QSEN) </a:t>
            </a:r>
          </a:p>
          <a:p>
            <a:r>
              <a:rPr lang="en-US"/>
              <a:t>quality management</a:t>
            </a:r>
          </a:p>
          <a:p>
            <a:r>
              <a:rPr lang="en-US"/>
              <a:t>robotics</a:t>
            </a:r>
          </a:p>
          <a:p>
            <a:r>
              <a:rPr lang="en-US"/>
              <a:t>telehealth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Nurses must be able to collaborate with others, as a leader, a follower, and a team member.</a:t>
            </a:r>
          </a:p>
          <a:p>
            <a:r>
              <a:rPr lang="en-US"/>
              <a:t>Today’s rapidly changing healthcare environment demands highly refined management skills and superb leadership. </a:t>
            </a:r>
          </a:p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One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Explain changes to healthcare over the past decade, including those resulting from implementation of the Affordable Care Act; demands to reduce errors and improve patient safety; and evolving medical and communication technology.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Health Care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Paying for Healthcare </a:t>
            </a:r>
          </a:p>
          <a:p>
            <a:pPr lvl="1"/>
            <a:r>
              <a:rPr lang="en-US"/>
              <a:t>In the past, healthcare providers were paid for the amount of care they gave patients. </a:t>
            </a:r>
          </a:p>
          <a:p>
            <a:pPr lvl="1"/>
            <a:r>
              <a:rPr lang="en-US"/>
              <a:t>System is being replaced by reimbursement for the quality of the care provided.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Health Care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Paying for Healthcare </a:t>
            </a:r>
          </a:p>
          <a:p>
            <a:pPr lvl="1"/>
            <a:r>
              <a:rPr lang="en-US" dirty="0"/>
              <a:t>Affordable Care Act (ACA) </a:t>
            </a:r>
          </a:p>
          <a:p>
            <a:pPr lvl="2"/>
            <a:r>
              <a:rPr lang="en-US" dirty="0"/>
              <a:t>Healthcare reform was desperately needed to fix a system that rewarded more care and discouraged preventive care.</a:t>
            </a:r>
          </a:p>
          <a:p>
            <a:pPr lvl="2"/>
            <a:r>
              <a:rPr lang="en-US" dirty="0"/>
              <a:t>Cost of medical care continued to soar while many Americans lacked access to basic care. </a:t>
            </a:r>
          </a:p>
          <a:p>
            <a:pPr lvl="2"/>
            <a:r>
              <a:rPr lang="en-US" dirty="0"/>
              <a:t>Designed to provide quality, affordable healthcare for all </a:t>
            </a:r>
            <a:r>
              <a:rPr lang="en-US" dirty="0" smtClean="0"/>
              <a:t>Americans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08 Lecture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4524</TotalTime>
  <Words>1587</Words>
  <Application>Microsoft Office PowerPoint</Application>
  <PresentationFormat>On-screen Show (4:3)</PresentationFormat>
  <Paragraphs>298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Times New Roman</vt:lpstr>
      <vt:lpstr>Verdana</vt:lpstr>
      <vt:lpstr>Wingdings</vt:lpstr>
      <vt:lpstr>508 Lecture</vt:lpstr>
      <vt:lpstr>Effective Leadership and Management in Nursing Ninth Edition</vt:lpstr>
      <vt:lpstr>Learning Outcomes</vt:lpstr>
      <vt:lpstr>Key Terms</vt:lpstr>
      <vt:lpstr>Key Terms</vt:lpstr>
      <vt:lpstr>Key Terms</vt:lpstr>
      <vt:lpstr>Introduction</vt:lpstr>
      <vt:lpstr>Learning Outcome One</vt:lpstr>
      <vt:lpstr>Changes in Health Care</vt:lpstr>
      <vt:lpstr>Changes in Health Care</vt:lpstr>
      <vt:lpstr>Changes in Health Care</vt:lpstr>
      <vt:lpstr>Changes in Health Care</vt:lpstr>
      <vt:lpstr>Changes in Health Care</vt:lpstr>
      <vt:lpstr>Changes in Health Care</vt:lpstr>
      <vt:lpstr>Changes in Health Care</vt:lpstr>
      <vt:lpstr>Changes in Health Care</vt:lpstr>
      <vt:lpstr>Changes in Health Care</vt:lpstr>
      <vt:lpstr>Changes in Health Care</vt:lpstr>
      <vt:lpstr>Changes in Health Care</vt:lpstr>
      <vt:lpstr>Changes in Health Care</vt:lpstr>
      <vt:lpstr>Changes in Health Care</vt:lpstr>
      <vt:lpstr>Changes in Health Care</vt:lpstr>
      <vt:lpstr>Changes in Health Care</vt:lpstr>
      <vt:lpstr>Changes in Health Care</vt:lpstr>
      <vt:lpstr>Changes in Health Care</vt:lpstr>
      <vt:lpstr>Learning Outcome Two</vt:lpstr>
      <vt:lpstr>Changes in Society</vt:lpstr>
      <vt:lpstr>Changes in Society</vt:lpstr>
      <vt:lpstr>Changes in Society</vt:lpstr>
      <vt:lpstr>Changes in Society</vt:lpstr>
      <vt:lpstr>Changes in Society</vt:lpstr>
      <vt:lpstr>Changes in Society</vt:lpstr>
      <vt:lpstr>Changes in Society</vt:lpstr>
      <vt:lpstr>Changes in Society</vt:lpstr>
      <vt:lpstr>Changes in Society</vt:lpstr>
      <vt:lpstr>Changes in Society</vt:lpstr>
      <vt:lpstr>Learning Outcome Three</vt:lpstr>
      <vt:lpstr>Changes in Nursing’s Future</vt:lpstr>
      <vt:lpstr>Changes in Nursing’s Future</vt:lpstr>
      <vt:lpstr>Changes in Nursing’s Future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Leadership and Management in Nursing, 9e</dc:title>
  <dc:subject/>
  <dc:creator>Eleanor J. Sullivan</dc:creator>
  <cp:keywords/>
  <dc:description/>
  <cp:lastModifiedBy>laptopuser</cp:lastModifiedBy>
  <cp:revision>187</cp:revision>
  <dcterms:created xsi:type="dcterms:W3CDTF">2017-06-19T19:56:47Z</dcterms:created>
  <dcterms:modified xsi:type="dcterms:W3CDTF">2017-08-02T01:02:38Z</dcterms:modified>
  <cp:category/>
</cp:coreProperties>
</file>