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94" r:id="rId2"/>
    <p:sldId id="285" r:id="rId3"/>
    <p:sldId id="257" r:id="rId4"/>
    <p:sldId id="259" r:id="rId5"/>
    <p:sldId id="286" r:id="rId6"/>
    <p:sldId id="260" r:id="rId7"/>
    <p:sldId id="264" r:id="rId8"/>
    <p:sldId id="263" r:id="rId9"/>
    <p:sldId id="262" r:id="rId10"/>
    <p:sldId id="261" r:id="rId11"/>
    <p:sldId id="265" r:id="rId12"/>
    <p:sldId id="273" r:id="rId13"/>
    <p:sldId id="290" r:id="rId14"/>
    <p:sldId id="272" r:id="rId15"/>
    <p:sldId id="271" r:id="rId16"/>
    <p:sldId id="292" r:id="rId17"/>
    <p:sldId id="293" r:id="rId18"/>
    <p:sldId id="269" r:id="rId19"/>
    <p:sldId id="268" r:id="rId20"/>
    <p:sldId id="267" r:id="rId21"/>
    <p:sldId id="274" r:id="rId22"/>
    <p:sldId id="276" r:id="rId23"/>
    <p:sldId id="275"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5998" autoAdjust="0"/>
  </p:normalViewPr>
  <p:slideViewPr>
    <p:cSldViewPr>
      <p:cViewPr varScale="1">
        <p:scale>
          <a:sx n="93" d="100"/>
          <a:sy n="93" d="100"/>
        </p:scale>
        <p:origin x="504" y="78"/>
      </p:cViewPr>
      <p:guideLst>
        <p:guide orient="horz" pos="2160"/>
        <p:guide pos="2880"/>
      </p:guideLst>
    </p:cSldViewPr>
  </p:slideViewPr>
  <p:outlineViewPr>
    <p:cViewPr>
      <p:scale>
        <a:sx n="50" d="100"/>
        <a:sy n="50" d="100"/>
      </p:scale>
      <p:origin x="90" y="47550"/>
    </p:cViewPr>
  </p:outlineViewPr>
  <p:notesTextViewPr>
    <p:cViewPr>
      <p:scale>
        <a:sx n="100" d="100"/>
        <a:sy n="100" d="100"/>
      </p:scale>
      <p:origin x="0" y="0"/>
    </p:cViewPr>
  </p:notesTextViewPr>
  <p:notesViewPr>
    <p:cSldViewPr>
      <p:cViewPr varScale="1">
        <p:scale>
          <a:sx n="44" d="100"/>
          <a:sy n="44" d="100"/>
        </p:scale>
        <p:origin x="-12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pPr/>
              <a:t>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pPr/>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a:t>
            </a:fld>
            <a:endParaRPr lang="en-US"/>
          </a:p>
        </p:txBody>
      </p:sp>
    </p:spTree>
    <p:extLst>
      <p:ext uri="{BB962C8B-B14F-4D97-AF65-F5344CB8AC3E}">
        <p14:creationId xmlns:p14="http://schemas.microsoft.com/office/powerpoint/2010/main" val="189295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endParaRPr lang="en-US" sz="1200" kern="1200" dirty="0" smtClean="0">
              <a:solidFill>
                <a:schemeClr val="tx1"/>
              </a:solidFill>
              <a:latin typeface="+mn-lt"/>
              <a:ea typeface="+mn-ea"/>
              <a:cs typeface="+mn-cs"/>
            </a:endParaRPr>
          </a:p>
          <a:p>
            <a:pPr lvl="0"/>
            <a:r>
              <a:rPr lang="en-US" dirty="0" smtClean="0"/>
              <a:t>NIBRS expands the types of offenses: </a:t>
            </a:r>
            <a:r>
              <a:rPr lang="en-US" sz="1200" kern="1200" dirty="0" smtClean="0">
                <a:solidFill>
                  <a:schemeClr val="tx1"/>
                </a:solidFill>
                <a:effectLst/>
                <a:latin typeface="+mn-lt"/>
                <a:ea typeface="+mn-ea"/>
                <a:cs typeface="+mn-cs"/>
              </a:rPr>
              <a:t>While the UCR Program collects counts on the number of criminal incidents involving eight offenses, and NIBRS expands the types of offenses reported.</a:t>
            </a:r>
          </a:p>
          <a:p>
            <a:pPr lvl="0"/>
            <a:endParaRPr lang="en-US" sz="1200" kern="1200" dirty="0" smtClean="0">
              <a:solidFill>
                <a:schemeClr val="tx1"/>
              </a:solidFill>
              <a:effectLst/>
              <a:latin typeface="+mn-lt"/>
              <a:ea typeface="+mn-ea"/>
              <a:cs typeface="+mn-cs"/>
            </a:endParaRPr>
          </a:p>
          <a:p>
            <a:pPr lvl="0"/>
            <a:r>
              <a:rPr lang="en-US" dirty="0" smtClean="0"/>
              <a:t>NIBRS includes a greater degree of detail in reporting: </a:t>
            </a:r>
            <a:r>
              <a:rPr lang="en-US" sz="1200" kern="1200" dirty="0" smtClean="0">
                <a:solidFill>
                  <a:schemeClr val="tx1"/>
                </a:solidFill>
                <a:effectLst/>
                <a:latin typeface="+mn-lt"/>
                <a:ea typeface="+mn-ea"/>
                <a:cs typeface="+mn-cs"/>
              </a:rPr>
              <a:t>Since NIBRS uses an incident-based reporting system, it includes a greater degree of detail in reporting. </a:t>
            </a:r>
          </a:p>
          <a:p>
            <a:pPr lvl="0"/>
            <a:r>
              <a:rPr lang="en-US" sz="1200" kern="1200" dirty="0" smtClean="0">
                <a:solidFill>
                  <a:schemeClr val="tx1"/>
                </a:solidFill>
                <a:effectLst/>
                <a:latin typeface="+mn-lt"/>
                <a:ea typeface="+mn-ea"/>
                <a:cs typeface="+mn-cs"/>
              </a:rPr>
              <a:t>The unit of analysis for the UCR is the reporting agency.</a:t>
            </a:r>
          </a:p>
          <a:p>
            <a:pPr lvl="0"/>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10</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Unreported and unrecorded crimes are not included in NIBRS: </a:t>
            </a:r>
            <a:r>
              <a:rPr lang="en-US" sz="1200" kern="1200" dirty="0" smtClean="0">
                <a:solidFill>
                  <a:schemeClr val="tx1"/>
                </a:solidFill>
                <a:latin typeface="+mn-lt"/>
                <a:ea typeface="+mn-ea"/>
                <a:cs typeface="+mn-cs"/>
              </a:rPr>
              <a:t>As with the UCR Program, NIBRS data include only crimes reported to law enforcement; unreported and unrecorded crimes are not included in NIBRS.</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Inflexible specifications and problems with reporting procedures: </a:t>
            </a:r>
            <a:r>
              <a:rPr lang="en-US" sz="1200" kern="1200" dirty="0" smtClean="0">
                <a:solidFill>
                  <a:schemeClr val="tx1"/>
                </a:solidFill>
                <a:latin typeface="+mn-lt"/>
                <a:ea typeface="+mn-ea"/>
                <a:cs typeface="+mn-cs"/>
              </a:rPr>
              <a:t>Since the NIBRS specifications were developed by a federal agency, participating local agencies may find it difficult to work with inflexible specifications and impose problems with reporting procedures. </a:t>
            </a:r>
            <a:r>
              <a:rPr lang="en-US" sz="1200" kern="1200" dirty="0" smtClean="0">
                <a:solidFill>
                  <a:schemeClr val="tx1"/>
                </a:solidFill>
                <a:effectLst/>
                <a:latin typeface="+mn-lt"/>
                <a:ea typeface="+mn-ea"/>
                <a:cs typeface="+mn-cs"/>
              </a:rPr>
              <a:t>Various organizations may have different goals and incentives, while the FBI and other national agencies are interested in a national monitoring system and national-level research applications, local and state agencies may have different organizational interests.</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NIBRS record structure is more complex: </a:t>
            </a:r>
            <a:r>
              <a:rPr lang="en-US" sz="1200" kern="1200" dirty="0" smtClean="0">
                <a:solidFill>
                  <a:schemeClr val="tx1"/>
                </a:solidFill>
                <a:effectLst/>
                <a:latin typeface="+mn-lt"/>
                <a:ea typeface="+mn-ea"/>
                <a:cs typeface="+mn-cs"/>
              </a:rPr>
              <a:t>While NIBRS data include more detailed information than the UCR Program, this is also a drawback, and the NIBRS record structure is more complex.</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11</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 Hate Crime Statistics Act of 1990:</a:t>
            </a:r>
            <a:r>
              <a:rPr lang="en-US" baseline="0" dirty="0" smtClean="0"/>
              <a:t> </a:t>
            </a:r>
            <a:r>
              <a:rPr lang="en-US" sz="1200" kern="1200" dirty="0" smtClean="0">
                <a:solidFill>
                  <a:schemeClr val="tx1"/>
                </a:solidFill>
                <a:latin typeface="+mn-lt"/>
                <a:ea typeface="+mn-ea"/>
                <a:cs typeface="+mn-cs"/>
              </a:rPr>
              <a:t>On April 23, 1990, the president signed into law the “Hate Crime Statistics Act of 1990.”</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Collect information on traditional offenses</a:t>
            </a:r>
            <a:r>
              <a:rPr lang="en-IN" dirty="0" smtClean="0"/>
              <a:t>:</a:t>
            </a:r>
            <a:r>
              <a:rPr lang="en-IN" baseline="0" dirty="0" smtClean="0"/>
              <a:t> </a:t>
            </a:r>
            <a:r>
              <a:rPr lang="en-US" sz="1200" kern="1200" dirty="0" smtClean="0">
                <a:solidFill>
                  <a:schemeClr val="tx1"/>
                </a:solidFill>
                <a:latin typeface="+mn-lt"/>
                <a:ea typeface="+mn-ea"/>
                <a:cs typeface="+mn-cs"/>
              </a:rPr>
              <a:t> The best-known hate crime data source is the Hate Crime Statistics, which collect information on traditional offenses, such as murder and vandalism that have an additional factor of bias.</a:t>
            </a:r>
            <a:endParaRPr lang="en-IN" dirty="0" smtClean="0"/>
          </a:p>
          <a:p>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12</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Provides additional information on traditional UCR collection: </a:t>
            </a:r>
            <a:r>
              <a:rPr lang="en-US" sz="1200" kern="1200" dirty="0" smtClean="0">
                <a:solidFill>
                  <a:schemeClr val="tx1"/>
                </a:solidFill>
                <a:latin typeface="+mn-lt"/>
                <a:ea typeface="+mn-ea"/>
                <a:cs typeface="+mn-cs"/>
              </a:rPr>
              <a:t>The collection of hate crime data provides additional information on traditional UCR collection.</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Hate crimes are not separate, distinct crimes, but rather traditional offenses</a:t>
            </a:r>
            <a:r>
              <a:rPr lang="en-IN" dirty="0" smtClean="0"/>
              <a:t>:</a:t>
            </a:r>
            <a:r>
              <a:rPr lang="en-IN" baseline="0" dirty="0" smtClean="0"/>
              <a:t> </a:t>
            </a:r>
            <a:r>
              <a:rPr lang="en-US" sz="1200" kern="1200" dirty="0" smtClean="0">
                <a:solidFill>
                  <a:schemeClr val="tx1"/>
                </a:solidFill>
                <a:latin typeface="+mn-lt"/>
                <a:ea typeface="+mn-ea"/>
                <a:cs typeface="+mn-cs"/>
              </a:rPr>
              <a:t>Hate crimes are not separate, distinct crimes, but rather traditional offenses motivated by the offender’s bias.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Hate Crime Incident Report: </a:t>
            </a:r>
            <a:r>
              <a:rPr lang="en-US" sz="1200" kern="1200" dirty="0" smtClean="0">
                <a:solidFill>
                  <a:schemeClr val="tx1"/>
                </a:solidFill>
                <a:effectLst/>
                <a:latin typeface="+mn-lt"/>
                <a:ea typeface="+mn-ea"/>
                <a:cs typeface="+mn-cs"/>
              </a:rPr>
              <a:t>If a traditional offense has been motivated by the offender’s bias, the reporting agency is to complete the “Hate Crime Incident Report”.</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13</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 FBI collects data in the United States each year:</a:t>
            </a:r>
            <a:r>
              <a:rPr lang="en-US" baseline="0" dirty="0" smtClean="0"/>
              <a:t> </a:t>
            </a:r>
            <a:r>
              <a:rPr lang="en-US" sz="1200" kern="1200" dirty="0" smtClean="0">
                <a:solidFill>
                  <a:schemeClr val="tx1"/>
                </a:solidFill>
                <a:effectLst/>
                <a:latin typeface="+mn-lt"/>
                <a:ea typeface="+mn-ea"/>
                <a:cs typeface="+mn-cs"/>
              </a:rPr>
              <a:t>The FBI also collects data on the number of law enforcement officers killed and assaulted in the United States each year. </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This is important information that has been used for several reasons: </a:t>
            </a:r>
            <a:r>
              <a:rPr lang="en-US" sz="1200" kern="1200" dirty="0" smtClean="0">
                <a:solidFill>
                  <a:schemeClr val="tx1"/>
                </a:solidFill>
                <a:effectLst/>
                <a:latin typeface="+mn-lt"/>
                <a:ea typeface="+mn-ea"/>
                <a:cs typeface="+mn-cs"/>
              </a:rPr>
              <a:t>This is important information that has been used for several reasons, including estimates of the risk involved in police work and analyses of what influences assaults against, and killings of, police officers. </a:t>
            </a:r>
          </a:p>
        </p:txBody>
      </p:sp>
      <p:sp>
        <p:nvSpPr>
          <p:cNvPr id="4" name="Slide Number Placeholder 3"/>
          <p:cNvSpPr>
            <a:spLocks noGrp="1"/>
          </p:cNvSpPr>
          <p:nvPr>
            <p:ph type="sldNum" sz="quarter" idx="10"/>
          </p:nvPr>
        </p:nvSpPr>
        <p:spPr/>
        <p:txBody>
          <a:bodyPr/>
          <a:lstStyle/>
          <a:p>
            <a:fld id="{39974C31-EB4A-4B21-8134-CB5741A1DC5F}" type="slidenum">
              <a:rPr lang="en-US" smtClean="0"/>
              <a:pPr/>
              <a:t>14</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UCR Program distinguishes between line-of-duty, felonious, and accidental deaths:</a:t>
            </a:r>
          </a:p>
          <a:p>
            <a:pPr marL="228600" lvl="0" indent="-228600">
              <a:buFont typeface="+mj-lt"/>
              <a:buAutoNum type="arabicPeriod"/>
            </a:pPr>
            <a:r>
              <a:rPr lang="en-US" sz="1200" kern="1200" dirty="0" smtClean="0">
                <a:solidFill>
                  <a:schemeClr val="tx1"/>
                </a:solidFill>
                <a:effectLst/>
                <a:latin typeface="+mn-lt"/>
                <a:ea typeface="+mn-ea"/>
                <a:cs typeface="+mn-cs"/>
              </a:rPr>
              <a:t>Line-of-duty death: This type of death occurs when the officer is on or off duty and acting in an official capacity while reacting to a situation that would ordinarily fall within the scope of his or her official duties as a law enforcement officer.</a:t>
            </a:r>
          </a:p>
          <a:p>
            <a:pPr marL="228600" lvl="0" indent="-228600">
              <a:buFont typeface="+mj-lt"/>
              <a:buAutoNum type="arabicPeriod"/>
            </a:pPr>
            <a:r>
              <a:rPr lang="en-US" sz="1200" kern="1200" dirty="0" smtClean="0">
                <a:solidFill>
                  <a:schemeClr val="tx1"/>
                </a:solidFill>
                <a:effectLst/>
                <a:latin typeface="+mn-lt"/>
                <a:ea typeface="+mn-ea"/>
                <a:cs typeface="+mn-cs"/>
              </a:rPr>
              <a:t>Felonious death: This type of death occurs when an officer is killed because of or while performing his or her official duties and as a direct result of a criminal act by a subject.</a:t>
            </a:r>
          </a:p>
          <a:p>
            <a:pPr marL="228600" lvl="0" indent="-228600">
              <a:buFont typeface="+mj-lt"/>
              <a:buAutoNum type="arabicPeriod"/>
            </a:pPr>
            <a:r>
              <a:rPr lang="en-US" sz="1200" kern="1200" dirty="0" smtClean="0">
                <a:solidFill>
                  <a:schemeClr val="tx1"/>
                </a:solidFill>
                <a:effectLst/>
                <a:latin typeface="+mn-lt"/>
                <a:ea typeface="+mn-ea"/>
                <a:cs typeface="+mn-cs"/>
              </a:rPr>
              <a:t>Accidental death: This type of death occurs when an officer dies as a result of an accident he or she is involved in while performing his or her duties.</a:t>
            </a:r>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15</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the major differences between the Uniform Crime Reports and the National Crime Victimization Survey.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Primary measure of crime in the United States: National Crime Victimization Survey</a:t>
            </a:r>
            <a:r>
              <a:rPr lang="en-US" baseline="0" dirty="0" smtClean="0"/>
              <a:t> is a</a:t>
            </a:r>
            <a:r>
              <a:rPr lang="en-US" dirty="0" smtClean="0"/>
              <a:t> primary measure of crime in the United States. It is collected by the Department of Justice and the Census Bureau and is based on interviews with victims of crime.</a:t>
            </a:r>
            <a:endParaRPr lang="en-US" sz="1200" kern="1200" dirty="0" smtClean="0">
              <a:solidFill>
                <a:schemeClr val="tx1"/>
              </a:solidFill>
              <a:latin typeface="+mn-lt"/>
              <a:ea typeface="+mn-ea"/>
              <a:cs typeface="+mn-cs"/>
            </a:endParaRP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Law enforcement agencies use the NCVS for: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Enhancing citizen cooperation with officials in deterring and detecting crime.</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Establishing special police strike forces to combat those crimes that the NCVS reported as being most prevalent.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Developing street and park lighting programs in those areas with high reported crime rates. </a:t>
            </a:r>
          </a:p>
        </p:txBody>
      </p:sp>
      <p:sp>
        <p:nvSpPr>
          <p:cNvPr id="4" name="Slide Number Placeholder 3"/>
          <p:cNvSpPr>
            <a:spLocks noGrp="1"/>
          </p:cNvSpPr>
          <p:nvPr>
            <p:ph type="sldNum" sz="quarter" idx="10"/>
          </p:nvPr>
        </p:nvSpPr>
        <p:spPr/>
        <p:txBody>
          <a:bodyPr/>
          <a:lstStyle/>
          <a:p>
            <a:fld id="{39974C31-EB4A-4B21-8134-CB5741A1DC5F}" type="slidenum">
              <a:rPr lang="en-US" smtClean="0"/>
              <a:pPr/>
              <a:t>16</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the major differences between the Uniform Crime Reports and the National Crime Victimization Survey.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The LEAA commissioned the Committee on Social Statistics of the NRC to evaluate the victim surveys: </a:t>
            </a:r>
            <a:r>
              <a:rPr lang="en-US" sz="1200" kern="1200" dirty="0" smtClean="0">
                <a:solidFill>
                  <a:schemeClr val="tx1"/>
                </a:solidFill>
                <a:effectLst/>
                <a:latin typeface="+mn-lt"/>
                <a:ea typeface="+mn-ea"/>
                <a:cs typeface="+mn-cs"/>
              </a:rPr>
              <a:t>The Law Enforcement Assistance Administration commissioned the Committee on Social Statistics of the National Academy of Sciences–National Research Council (NRC) to evaluate the victim surveys.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17</a:t>
            </a:fld>
            <a:endParaRPr lang="en-US"/>
          </a:p>
        </p:txBody>
      </p:sp>
    </p:spTree>
    <p:extLst>
      <p:ext uri="{BB962C8B-B14F-4D97-AF65-F5344CB8AC3E}">
        <p14:creationId xmlns:p14="http://schemas.microsoft.com/office/powerpoint/2010/main" val="2127722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the major differences between the Uniform Crime Reports and the National Crime Victimization Survey.</a:t>
            </a:r>
            <a:endParaRPr lang="en-US" sz="1200" b="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Prostitution, drug dealing, and gambling are not revealed in interviews:</a:t>
            </a:r>
            <a:r>
              <a:rPr lang="en-US" baseline="0" dirty="0" smtClean="0"/>
              <a:t> </a:t>
            </a:r>
            <a:r>
              <a:rPr lang="en-US" sz="1200" kern="1200" dirty="0" smtClean="0">
                <a:solidFill>
                  <a:schemeClr val="tx1"/>
                </a:solidFill>
                <a:latin typeface="+mn-lt"/>
                <a:ea typeface="+mn-ea"/>
                <a:cs typeface="+mn-cs"/>
              </a:rPr>
              <a:t>Crimes such as prostitution, drug dealing, and gambling are not often revealed in interviews for obvious reasons.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NCVS surveys only households</a:t>
            </a:r>
            <a:r>
              <a:rPr lang="en-IN" dirty="0" smtClean="0"/>
              <a:t>:</a:t>
            </a:r>
            <a:r>
              <a:rPr lang="en-IN" baseline="0" dirty="0" smtClean="0"/>
              <a:t> </a:t>
            </a:r>
            <a:r>
              <a:rPr lang="en-US" sz="1200" kern="1200" dirty="0" smtClean="0">
                <a:solidFill>
                  <a:schemeClr val="tx1"/>
                </a:solidFill>
                <a:latin typeface="+mn-lt"/>
                <a:ea typeface="+mn-ea"/>
                <a:cs typeface="+mn-cs"/>
              </a:rPr>
              <a:t>NCVS surveys only households, crimes committed against commercial businesses (e.g., stores) are not included.</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Validity of the NCVS is also an issue:</a:t>
            </a:r>
            <a:r>
              <a:rPr lang="en-US" baseline="0" dirty="0" smtClean="0"/>
              <a:t> </a:t>
            </a:r>
            <a:r>
              <a:rPr lang="en-US" sz="1200" kern="1200" dirty="0" smtClean="0">
                <a:solidFill>
                  <a:schemeClr val="tx1"/>
                </a:solidFill>
                <a:latin typeface="+mn-lt"/>
                <a:ea typeface="+mn-ea"/>
                <a:cs typeface="+mn-cs"/>
              </a:rPr>
              <a:t>The validity of the NCVS refers to whether it is appropriately measuring individuals who have been victims of crimes.</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Two different procedures: Forward record checks and reverse record check:</a:t>
            </a:r>
            <a:r>
              <a:rPr lang="en-US" baseline="0" dirty="0" smtClean="0"/>
              <a:t> </a:t>
            </a:r>
            <a:r>
              <a:rPr lang="en-US" sz="1200" kern="1200" dirty="0" smtClean="0">
                <a:solidFill>
                  <a:schemeClr val="tx1"/>
                </a:solidFill>
                <a:effectLst/>
                <a:latin typeface="+mn-lt"/>
                <a:ea typeface="+mn-ea"/>
                <a:cs typeface="+mn-cs"/>
              </a:rPr>
              <a:t>Two different procedures have been used to test the validity of the participants’ responses: forward record checks and reverse record checks.</a:t>
            </a:r>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A forward record check begins with victims’ reports, and these are subsequently checked against crimes known to police.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A reverse record check starts with police records and then traces these back to victims to determine whether these crimes were reported to NCVS interviewers.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18</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the major differences between the Uniform Crime Reports and the National Crime Victimization Survey.</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Each program was developed to serve different purposes: While both programs collect information on overlapping types of crimes, these types of crimes are not necessarily identical.</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Both programs use different methods to collect crime data: </a:t>
            </a:r>
            <a:r>
              <a:rPr lang="en-US" sz="1200" kern="1200" dirty="0" smtClean="0">
                <a:solidFill>
                  <a:schemeClr val="tx1"/>
                </a:solidFill>
                <a:effectLst/>
                <a:latin typeface="+mn-lt"/>
                <a:ea typeface="+mn-ea"/>
                <a:cs typeface="+mn-cs"/>
              </a:rPr>
              <a:t>The UCR and the NCVS programs use different methods to collect crime data. Thus, for some crimes, they use different definitions.</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Both programs implement different sampling procedures:</a:t>
            </a:r>
            <a:r>
              <a:rPr lang="en-US" baseline="0" dirty="0" smtClean="0"/>
              <a:t> </a:t>
            </a:r>
            <a:r>
              <a:rPr lang="en-US" sz="1200" kern="1200" dirty="0" smtClean="0">
                <a:solidFill>
                  <a:schemeClr val="tx1"/>
                </a:solidFill>
                <a:effectLst/>
                <a:latin typeface="+mn-lt"/>
                <a:ea typeface="+mn-ea"/>
                <a:cs typeface="+mn-cs"/>
              </a:rPr>
              <a:t>Since the UCR and the NCVS implement different sampling procedures, there may be variations in estimates of crime.</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19</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Measuring crime is necessary for various reasons: Some of these reasons include describing crime, explaining why crime occurs, and evaluating programs and policies. </a:t>
            </a:r>
          </a:p>
          <a:p>
            <a:endParaRPr lang="en-US" dirty="0" smtClean="0"/>
          </a:p>
          <a:p>
            <a:r>
              <a:rPr lang="en-US" dirty="0" smtClean="0"/>
              <a:t>Describe or gauge, criminal activity: It is important to legislators, as well as concerned citizens, that crime statistics are available to describe, or gauge, criminal activity that can influence community well-being. </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Risk assessment of different social groups: </a:t>
            </a:r>
            <a:r>
              <a:rPr lang="en-US" sz="1200" kern="1200" dirty="0" smtClean="0">
                <a:solidFill>
                  <a:schemeClr val="tx1"/>
                </a:solidFill>
                <a:effectLst/>
                <a:latin typeface="+mn-lt"/>
                <a:ea typeface="+mn-ea"/>
                <a:cs typeface="+mn-cs"/>
              </a:rPr>
              <a:t>Measuring crime is also needed for risk assessment of different social groups, including their potential for becoming offenders or victims. </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Explanation: Another purpose of measuring crime is explanation. Identifying causes requires that differences in crime rates can be related to differences in people and their situations. </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Evaluate and justify programs and policies: </a:t>
            </a:r>
            <a:r>
              <a:rPr lang="en-US" sz="1200" kern="1200" dirty="0" smtClean="0">
                <a:solidFill>
                  <a:schemeClr val="tx1"/>
                </a:solidFill>
                <a:effectLst/>
                <a:latin typeface="+mn-lt"/>
                <a:ea typeface="+mn-ea"/>
                <a:cs typeface="+mn-cs"/>
              </a:rPr>
              <a:t>Counting crime is also used to evaluate and justify programs and policies that try to address criminal activity (e.g., rehabilitation, incapacitation, deterrence).</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2</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2.4 </a:t>
            </a:r>
            <a:r>
              <a:rPr lang="en-US" sz="1200" kern="1200" dirty="0" smtClean="0">
                <a:solidFill>
                  <a:schemeClr val="tx1"/>
                </a:solidFill>
                <a:latin typeface="+mn-lt"/>
                <a:ea typeface="+mn-ea"/>
                <a:cs typeface="+mn-cs"/>
              </a:rPr>
              <a:t>Identify different types of self-report surveys.</a:t>
            </a:r>
          </a:p>
          <a:p>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Four broad classes of questions are addressed by surveys: 	</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The prevalence of attitudes, beliefs, and behaviors.</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Changes in these attitudes, beliefs, and behaviors over time.</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Differences between groups of people in their attitudes, beliefs, and behaviors.</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Causal propositions about these attitudes, beliefs, and behaviors.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20</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different types of self-report surveys.</a:t>
            </a:r>
          </a:p>
          <a:p>
            <a:endParaRPr lang="en-US" sz="1200" b="0" i="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Collects information to measure substance and alcohol use patterns among youths:</a:t>
            </a:r>
            <a:r>
              <a:rPr lang="en-US" baseline="0" dirty="0" smtClean="0"/>
              <a:t> </a:t>
            </a:r>
            <a:r>
              <a:rPr lang="en-US" sz="1200" kern="1200" dirty="0" smtClean="0">
                <a:solidFill>
                  <a:schemeClr val="tx1"/>
                </a:solidFill>
                <a:latin typeface="+mn-lt"/>
                <a:ea typeface="+mn-ea"/>
                <a:cs typeface="+mn-cs"/>
              </a:rPr>
              <a:t>An annual self-report survey that collects information to measure substance and alcohol use patterns among youths.</a:t>
            </a:r>
          </a:p>
        </p:txBody>
      </p:sp>
      <p:sp>
        <p:nvSpPr>
          <p:cNvPr id="4" name="Slide Number Placeholder 3"/>
          <p:cNvSpPr>
            <a:spLocks noGrp="1"/>
          </p:cNvSpPr>
          <p:nvPr>
            <p:ph type="sldNum" sz="quarter" idx="10"/>
          </p:nvPr>
        </p:nvSpPr>
        <p:spPr/>
        <p:txBody>
          <a:bodyPr/>
          <a:lstStyle/>
          <a:p>
            <a:fld id="{39974C31-EB4A-4B21-8134-CB5741A1DC5F}" type="slidenum">
              <a:rPr lang="en-US" smtClean="0"/>
              <a:pPr/>
              <a:t>21</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different types of self-report surveys.</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Collects information annually on the use of illegal drugs by individuals</a:t>
            </a:r>
            <a:r>
              <a:rPr lang="en-IN" dirty="0" smtClean="0"/>
              <a:t>:</a:t>
            </a:r>
            <a:r>
              <a:rPr lang="en-IN" baseline="0" dirty="0" smtClean="0"/>
              <a:t> </a:t>
            </a:r>
            <a:r>
              <a:rPr lang="en-US" sz="1200" kern="1200" dirty="0" smtClean="0">
                <a:solidFill>
                  <a:schemeClr val="tx1"/>
                </a:solidFill>
                <a:latin typeface="+mn-lt"/>
                <a:ea typeface="+mn-ea"/>
                <a:cs typeface="+mn-cs"/>
              </a:rPr>
              <a:t>Since 1971, the NSDUH been used to collect information annually on the use of illegal drugs by individuals in the United States.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22</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different types of self-report surveys.</a:t>
            </a:r>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1977, NYS got implemented by University of Colorado:</a:t>
            </a:r>
            <a:r>
              <a:rPr lang="en-US" baseline="0" dirty="0" smtClean="0"/>
              <a:t> </a:t>
            </a:r>
            <a:r>
              <a:rPr lang="en-US" sz="1200" kern="1200" dirty="0" smtClean="0">
                <a:solidFill>
                  <a:schemeClr val="tx1"/>
                </a:solidFill>
                <a:latin typeface="+mn-lt"/>
                <a:ea typeface="+mn-ea"/>
                <a:cs typeface="+mn-cs"/>
              </a:rPr>
              <a:t>In 1977, researchers at the University of Colorado implemented the National Youth Survey (NYS).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NYS changed the name to NYS—Family Study, in 2000:</a:t>
            </a:r>
            <a:r>
              <a:rPr lang="en-US" baseline="0" dirty="0" smtClean="0"/>
              <a:t> </a:t>
            </a:r>
            <a:r>
              <a:rPr lang="en-US" sz="1200" kern="1200" dirty="0" smtClean="0">
                <a:solidFill>
                  <a:schemeClr val="tx1"/>
                </a:solidFill>
                <a:latin typeface="+mn-lt"/>
                <a:ea typeface="+mn-ea"/>
                <a:cs typeface="+mn-cs"/>
              </a:rPr>
              <a:t>In 2000, the name of the survey was changed to the National Youth Survey—Family Study.</a:t>
            </a:r>
          </a:p>
        </p:txBody>
      </p:sp>
      <p:sp>
        <p:nvSpPr>
          <p:cNvPr id="4" name="Slide Number Placeholder 3"/>
          <p:cNvSpPr>
            <a:spLocks noGrp="1"/>
          </p:cNvSpPr>
          <p:nvPr>
            <p:ph type="sldNum" sz="quarter" idx="10"/>
          </p:nvPr>
        </p:nvSpPr>
        <p:spPr/>
        <p:txBody>
          <a:bodyPr/>
          <a:lstStyle/>
          <a:p>
            <a:fld id="{39974C31-EB4A-4B21-8134-CB5741A1DC5F}" type="slidenum">
              <a:rPr lang="en-US" smtClean="0"/>
              <a:pPr/>
              <a:t>23</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5</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additional data collection methods used for more specific purposes or specific populations.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24</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5</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Describe additional data collection methods used for more specific purposes or specific populations.</a:t>
            </a:r>
          </a:p>
          <a:p>
            <a:endParaRPr lang="en-US" sz="1200" kern="1200" dirty="0" smtClean="0">
              <a:solidFill>
                <a:schemeClr val="tx1"/>
              </a:solidFill>
              <a:latin typeface="+mn-lt"/>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en-IN" dirty="0" smtClean="0"/>
              <a:t>Analysis focus on crime places</a:t>
            </a:r>
            <a:r>
              <a:rPr lang="en-US" dirty="0" smtClean="0"/>
              <a:t>:</a:t>
            </a:r>
            <a:r>
              <a:rPr lang="en-US" baseline="0" dirty="0" smtClean="0"/>
              <a:t> </a:t>
            </a:r>
            <a:r>
              <a:rPr lang="en-US" sz="1200" kern="1200" dirty="0" smtClean="0">
                <a:solidFill>
                  <a:schemeClr val="tx1"/>
                </a:solidFill>
                <a:latin typeface="+mn-lt"/>
                <a:ea typeface="+mn-ea"/>
                <a:cs typeface="+mn-cs"/>
              </a:rPr>
              <a:t>This type of analysis focuses on crime places. One major aspect is mapping crimes which provide information as location, distance, direction, and pattern.</a:t>
            </a:r>
          </a:p>
          <a:p>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Distance is also a crucial element:</a:t>
            </a:r>
            <a:r>
              <a:rPr lang="en-US" baseline="0" dirty="0" smtClean="0"/>
              <a:t> </a:t>
            </a:r>
            <a:r>
              <a:rPr lang="en-US" sz="1200" kern="1200" dirty="0" smtClean="0">
                <a:solidFill>
                  <a:schemeClr val="tx1"/>
                </a:solidFill>
                <a:latin typeface="+mn-lt"/>
                <a:ea typeface="+mn-ea"/>
                <a:cs typeface="+mn-cs"/>
              </a:rPr>
              <a:t>Distance is also a crucial element, and Direction is most helpful when considered along with distance. Usually, direction is referred to in a broader context.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Patterns designated as random, uniform, clustered, or dispersed:</a:t>
            </a:r>
            <a:r>
              <a:rPr lang="en-US" baseline="0" dirty="0" smtClean="0"/>
              <a:t> </a:t>
            </a:r>
            <a:r>
              <a:rPr lang="en-US" sz="1200" kern="1200" dirty="0" smtClean="0">
                <a:solidFill>
                  <a:schemeClr val="tx1"/>
                </a:solidFill>
                <a:latin typeface="+mn-lt"/>
                <a:ea typeface="+mn-ea"/>
                <a:cs typeface="+mn-cs"/>
              </a:rPr>
              <a:t>Pattern is what crime analysts attempt to develop when using place-based crime data. Patterns are usually designated as random, uniform, clustered, or dispersed.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25</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and distinguish the various crime data from law enforcement agencies.</a:t>
            </a:r>
          </a:p>
          <a:p>
            <a:endParaRPr lang="en-US" sz="1200" kern="1200" dirty="0" smtClean="0">
              <a:solidFill>
                <a:schemeClr val="tx1"/>
              </a:solidFill>
              <a:latin typeface="+mn-lt"/>
              <a:ea typeface="+mn-ea"/>
              <a:cs typeface="+mn-cs"/>
            </a:endParaRPr>
          </a:p>
          <a:p>
            <a:r>
              <a:rPr lang="en-US" dirty="0" smtClean="0"/>
              <a:t>Law enforcement agencies gather a number of crime statistics:</a:t>
            </a:r>
            <a:r>
              <a:rPr lang="en-US" baseline="0" dirty="0" smtClean="0"/>
              <a:t> </a:t>
            </a:r>
            <a:r>
              <a:rPr lang="en-US" sz="1200" kern="1200" dirty="0" smtClean="0">
                <a:solidFill>
                  <a:schemeClr val="tx1"/>
                </a:solidFill>
                <a:latin typeface="+mn-lt"/>
                <a:ea typeface="+mn-ea"/>
                <a:cs typeface="+mn-cs"/>
              </a:rPr>
              <a:t>Law enforcement agencies throughout the United States gather a number of crime statistics, five methods used to accomplish</a:t>
            </a:r>
            <a:r>
              <a:rPr lang="en-US" sz="1200" kern="1200" baseline="0" dirty="0" smtClean="0">
                <a:solidFill>
                  <a:schemeClr val="tx1"/>
                </a:solidFill>
                <a:latin typeface="+mn-lt"/>
                <a:ea typeface="+mn-ea"/>
                <a:cs typeface="+mn-cs"/>
              </a:rPr>
              <a:t> this.</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3</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and distinguish the various crime data from law enforcement agencies.</a:t>
            </a:r>
          </a:p>
          <a:p>
            <a:endParaRPr lang="en-US"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Between 1830 and 1930, the collection of crime statistics involved various agencies:</a:t>
            </a:r>
            <a:r>
              <a:rPr lang="en-US" sz="1200" kern="1200" dirty="0" smtClean="0">
                <a:solidFill>
                  <a:schemeClr val="tx1"/>
                </a:solidFill>
                <a:effectLst/>
                <a:latin typeface="+mn-lt"/>
                <a:ea typeface="+mn-ea"/>
                <a:cs typeface="+mn-cs"/>
              </a:rPr>
              <a:t> Individual cities, regions, and states collected crime statistics for their respective regions in an effort to guide policy making. </a:t>
            </a:r>
            <a:endParaRPr lang="en-US" dirty="0" smtClean="0"/>
          </a:p>
          <a:p>
            <a:pPr marL="0" marR="0" lvl="3"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In 1927, efforts were made to collect crime statistics in a consistent and uniform manner:</a:t>
            </a:r>
            <a:r>
              <a:rPr lang="en-US" baseline="0" dirty="0" smtClean="0"/>
              <a:t> </a:t>
            </a:r>
            <a:r>
              <a:rPr lang="en-US" sz="1200" kern="1200" dirty="0" smtClean="0">
                <a:solidFill>
                  <a:schemeClr val="tx1"/>
                </a:solidFill>
                <a:latin typeface="+mn-lt"/>
                <a:ea typeface="+mn-ea"/>
                <a:cs typeface="+mn-cs"/>
              </a:rPr>
              <a:t>During the 1927 meeting of the International Association of Chiefs of Police (IACP), efforts were made to collect crime statistics in a consistent and uniform manner. As a result, seven main classifications of crime were selected to assess fluctuations in crime rates. These classifications were later identified as Part I crimes.</a:t>
            </a:r>
          </a:p>
          <a:p>
            <a:pPr marL="0" marR="0" lvl="3"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1960, these Part I crimes were termed the Crime Index:</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Part I crimes were those crimes most likely to be reported to the police, including murder, rape, robbery, aggravated assault, larceny, burglary, and motor vehicle theft.</a:t>
            </a:r>
          </a:p>
          <a:p>
            <a:pPr marL="0" marR="0" lvl="3"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and distinguish the various crime data from law enforcement agencies.</a:t>
            </a:r>
          </a:p>
          <a:p>
            <a:endParaRPr lang="en-US"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dirty="0" smtClean="0"/>
              <a:t>Additional categories of crime were termed ad Part II Crimes: </a:t>
            </a:r>
            <a:r>
              <a:rPr lang="en-US" sz="1200" kern="1200" dirty="0" smtClean="0">
                <a:solidFill>
                  <a:schemeClr val="tx1"/>
                </a:solidFill>
                <a:effectLst/>
                <a:latin typeface="+mn-lt"/>
                <a:ea typeface="+mn-ea"/>
                <a:cs typeface="+mn-cs"/>
              </a:rPr>
              <a:t>Information was collected on additional categories of crimes, ranging from sex offenses to parking violations; these are designated as Part II crimes.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 1979, offense of arson was added as a Part I offense:</a:t>
            </a:r>
            <a:r>
              <a:rPr lang="en-US" baseline="0" dirty="0" smtClean="0"/>
              <a:t> </a:t>
            </a:r>
            <a:r>
              <a:rPr lang="en-US" sz="1200" kern="1200" dirty="0" smtClean="0">
                <a:solidFill>
                  <a:schemeClr val="tx1"/>
                </a:solidFill>
                <a:latin typeface="+mn-lt"/>
                <a:ea typeface="+mn-ea"/>
                <a:cs typeface="+mn-cs"/>
              </a:rPr>
              <a:t>In 1979, by congressional mandate, the offense of arson was added as a Part I offense.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IN"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1</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Identify and distinguish the various crime data from law enforcement agencies.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Generate a consistent set of crime statistics that can be used in law enforcement: </a:t>
            </a:r>
            <a:r>
              <a:rPr lang="en-US" sz="1200" b="0" kern="1200" dirty="0" smtClean="0">
                <a:solidFill>
                  <a:schemeClr val="tx1"/>
                </a:solidFill>
                <a:effectLst/>
                <a:latin typeface="+mn-lt"/>
                <a:ea typeface="+mn-ea"/>
                <a:cs typeface="+mn-cs"/>
              </a:rPr>
              <a:t>The primary objective of the Uniform Crime Reports (UCR) is to generate a consistent (or reliable) set of crime statistics that can be used in law enforcement administration, operation, and management. Over the years, however, the UCR has become one of the country’s foremost indicators of crime. The UCR has provided information on fluctuations in the level of crime for criminologists, sociologists, legislators, municipal planners, and the media—information that has subsequently been used for both research and planning purposes.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lvl="0"/>
            <a:r>
              <a:rPr lang="en-US" dirty="0" smtClean="0"/>
              <a:t>Classifying and scoring crimes are the two most important functions of agencies participating in the UCR Program: </a:t>
            </a:r>
            <a:r>
              <a:rPr lang="en-US" sz="1200" kern="1200" dirty="0" smtClean="0">
                <a:solidFill>
                  <a:schemeClr val="tx1"/>
                </a:solidFill>
                <a:effectLst/>
                <a:latin typeface="+mn-lt"/>
                <a:ea typeface="+mn-ea"/>
                <a:cs typeface="+mn-cs"/>
              </a:rPr>
              <a:t>The FBI emphasizes that classifying and scoring crimes are the two most important functions of agencies participating in the Uniform Crime Reporting Program.</a:t>
            </a:r>
          </a:p>
          <a:p>
            <a:pPr lvl="0"/>
            <a:r>
              <a:rPr lang="en-US" dirty="0" smtClean="0"/>
              <a:t>Determining the appropriate crime category: </a:t>
            </a:r>
            <a:r>
              <a:rPr lang="en-US" sz="1200" kern="1200" dirty="0" smtClean="0">
                <a:solidFill>
                  <a:schemeClr val="tx1"/>
                </a:solidFill>
                <a:effectLst/>
                <a:latin typeface="+mn-lt"/>
                <a:ea typeface="+mn-ea"/>
                <a:cs typeface="+mn-cs"/>
              </a:rPr>
              <a:t>Classifying is defined as determining the appropriate crime category in which to report an offense in the UCR.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endParaRPr lang="en-US" dirty="0" smtClean="0"/>
          </a:p>
          <a:p>
            <a:endParaRPr lang="en-US" dirty="0" smtClean="0"/>
          </a:p>
          <a:p>
            <a:r>
              <a:rPr lang="en-US" dirty="0" smtClean="0"/>
              <a:t>An annual report published by the FBI:</a:t>
            </a:r>
            <a:r>
              <a:rPr lang="en-US" baseline="0" dirty="0" smtClean="0"/>
              <a:t> </a:t>
            </a:r>
            <a:r>
              <a:rPr lang="en-US" sz="1200" kern="1200" dirty="0" smtClean="0">
                <a:solidFill>
                  <a:schemeClr val="tx1"/>
                </a:solidFill>
                <a:latin typeface="+mn-lt"/>
                <a:ea typeface="+mn-ea"/>
                <a:cs typeface="+mn-cs"/>
              </a:rPr>
              <a:t>An annual report published by the Federal Bureau of Investigation in the U.S. Department of Justice. It is meant to estimate most of the major street crimes in the United States.</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FBI emphasizes that classifying and scoring crimes are the two most important functions of agencies</a:t>
            </a:r>
            <a:r>
              <a:rPr lang="en-IN" dirty="0" smtClean="0"/>
              <a:t>:</a:t>
            </a:r>
            <a:r>
              <a:rPr lang="en-IN" baseline="0" dirty="0" smtClean="0"/>
              <a:t> </a:t>
            </a:r>
            <a:r>
              <a:rPr lang="en-US" sz="1200" kern="1200" dirty="0" smtClean="0">
                <a:solidFill>
                  <a:schemeClr val="tx1"/>
                </a:solidFill>
                <a:latin typeface="+mn-lt"/>
                <a:ea typeface="+mn-ea"/>
                <a:cs typeface="+mn-cs"/>
              </a:rPr>
              <a:t>The FBI emphasizes that classifying and scoring crimes are the two most important functions of agencies participating in the Uniform Crime Reporting Program.</a:t>
            </a:r>
            <a:endParaRPr lang="en-US" dirty="0" smtClean="0"/>
          </a:p>
          <a:p>
            <a:endParaRPr lang="en-US" dirty="0" smtClean="0"/>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9974C31-EB4A-4B21-8134-CB5741A1DC5F}" type="slidenum">
              <a:rPr lang="en-US" smtClean="0"/>
              <a:pPr/>
              <a:t>6</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endParaRPr lang="en-US" sz="1200" kern="1200" dirty="0" smtClean="0">
              <a:solidFill>
                <a:schemeClr val="tx1"/>
              </a:solidFill>
              <a:latin typeface="+mn-lt"/>
              <a:ea typeface="+mn-ea"/>
              <a:cs typeface="+mn-cs"/>
            </a:endParaRPr>
          </a:p>
          <a:p>
            <a:pPr lvl="0"/>
            <a:r>
              <a:rPr lang="en-US" dirty="0" smtClean="0"/>
              <a:t>Even with criticisms, the UCR continues to be a major source of information:</a:t>
            </a:r>
            <a:r>
              <a:rPr lang="en-US" baseline="0" dirty="0" smtClean="0"/>
              <a:t> </a:t>
            </a:r>
            <a:r>
              <a:rPr lang="en-US" sz="1200" kern="1200" dirty="0" smtClean="0">
                <a:solidFill>
                  <a:schemeClr val="tx1"/>
                </a:solidFill>
                <a:effectLst/>
                <a:latin typeface="+mn-lt"/>
                <a:ea typeface="+mn-ea"/>
                <a:cs typeface="+mn-cs"/>
              </a:rPr>
              <a:t>As early as 1931, there were criticisms concerning the UCR, and some of these still apply to the current UCR. Even with these criticisms, the UCR continues to be a major source of information pertaining to crime in the United States.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UCR is a summary-based system: </a:t>
            </a:r>
            <a:r>
              <a:rPr lang="en-US" sz="1200" kern="1200" dirty="0" smtClean="0">
                <a:solidFill>
                  <a:schemeClr val="tx1"/>
                </a:solidFill>
                <a:latin typeface="+mn-lt"/>
                <a:ea typeface="+mn-ea"/>
                <a:cs typeface="+mn-cs"/>
              </a:rPr>
              <a:t>It is essential to note that the UCR is a “summary-based system.” These data are a summary, or total count, of crimes based on the reporting agencies. The best-known summary UCR measures are numbers of Part I and Part II offenses.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Obtain total counts of crimes on a city/country level using UCR data:</a:t>
            </a:r>
            <a:r>
              <a:rPr lang="en-US" baseline="0" dirty="0" smtClean="0"/>
              <a:t> </a:t>
            </a:r>
            <a:r>
              <a:rPr lang="en-US" sz="1200" kern="1200" dirty="0" smtClean="0">
                <a:solidFill>
                  <a:schemeClr val="tx1"/>
                </a:solidFill>
                <a:latin typeface="+mn-lt"/>
                <a:ea typeface="+mn-ea"/>
                <a:cs typeface="+mn-cs"/>
              </a:rPr>
              <a:t>Using UCR data, one can obtain total counts of crimes on a city or county level and move upward to a state or regional level. One cannot obtain information on individual crimes, offenders, or victims.</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7</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endParaRPr lang="en-US" baseline="0" dirty="0" smtClean="0"/>
          </a:p>
          <a:p>
            <a:r>
              <a:rPr lang="en-IN" dirty="0" smtClean="0"/>
              <a:t>Provides detailed information on the incident</a:t>
            </a:r>
            <a:r>
              <a:rPr lang="en-US" dirty="0" smtClean="0"/>
              <a:t>:</a:t>
            </a:r>
            <a:r>
              <a:rPr lang="en-US" baseline="0" dirty="0" smtClean="0"/>
              <a:t> </a:t>
            </a:r>
            <a:r>
              <a:rPr lang="en-US" sz="1200" kern="1200" dirty="0" smtClean="0">
                <a:solidFill>
                  <a:schemeClr val="tx1"/>
                </a:solidFill>
                <a:latin typeface="+mn-lt"/>
                <a:ea typeface="+mn-ea"/>
                <a:cs typeface="+mn-cs"/>
              </a:rPr>
              <a:t>Part of the UCR Program. These data provide more detailed information on the incident.</a:t>
            </a:r>
            <a:endParaRPr lang="en-US" dirty="0" smtClean="0"/>
          </a:p>
          <a:p>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Another national data collection system: CDC: </a:t>
            </a:r>
            <a:r>
              <a:rPr lang="en-US" sz="1200" kern="1200" dirty="0" smtClean="0">
                <a:solidFill>
                  <a:schemeClr val="tx1"/>
                </a:solidFill>
                <a:effectLst/>
                <a:latin typeface="+mn-lt"/>
                <a:ea typeface="+mn-ea"/>
                <a:cs typeface="+mn-cs"/>
              </a:rPr>
              <a:t>In addition to the SHR, another national data collection system administered in the United States to collect detailed information on homicides is from the Centers for Disease Control and Prevention (CDC). They developed the National Vital Statistics System (NVSS).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SHR is regarded the precursor of the NIBRS:</a:t>
            </a:r>
            <a:r>
              <a:rPr lang="en-US" baseline="0" dirty="0" smtClean="0"/>
              <a:t> The</a:t>
            </a:r>
            <a:r>
              <a:rPr lang="en-US" sz="1200" kern="1200" dirty="0" smtClean="0">
                <a:solidFill>
                  <a:schemeClr val="tx1"/>
                </a:solidFill>
                <a:effectLst/>
                <a:latin typeface="+mn-lt"/>
                <a:ea typeface="+mn-ea"/>
                <a:cs typeface="+mn-cs"/>
              </a:rPr>
              <a:t> SHR may also be regarded the precursor of the National Incident Reporting System (NIBRS), as it supplied extra incident data.</a:t>
            </a:r>
          </a:p>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pPr/>
              <a:t>8</a:t>
            </a:fld>
            <a:endParaRPr lang="en-US"/>
          </a:p>
        </p:txBody>
      </p:sp>
    </p:spTree>
    <p:extLst>
      <p:ext uri="{BB962C8B-B14F-4D97-AF65-F5344CB8AC3E}">
        <p14:creationId xmlns:p14="http://schemas.microsoft.com/office/powerpoint/2010/main" val="92176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Satisfies Learning Objective 2.</a:t>
            </a:r>
            <a:r>
              <a:rPr lang="en-US" sz="1200" kern="1200" dirty="0" smtClean="0">
                <a:solidFill>
                  <a:schemeClr val="tx1"/>
                </a:solidFill>
                <a:latin typeface="+mn-lt"/>
                <a:ea typeface="+mn-ea"/>
                <a:cs typeface="+mn-cs"/>
              </a:rPr>
              <a:t>2</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Distinguish key features and some of the major limitations associated with the National Crime Victimization Survey.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NIBRS Program, enhanced version of the UCR program:</a:t>
            </a:r>
            <a:r>
              <a:rPr lang="en-US" baseline="0" dirty="0" smtClean="0"/>
              <a:t> </a:t>
            </a:r>
            <a:r>
              <a:rPr lang="en-US" sz="1200" kern="1200" dirty="0" smtClean="0">
                <a:solidFill>
                  <a:schemeClr val="tx1"/>
                </a:solidFill>
                <a:latin typeface="+mn-lt"/>
                <a:ea typeface="+mn-ea"/>
                <a:cs typeface="+mn-cs"/>
              </a:rPr>
              <a:t>An enhanced version of the UCR Program that collects more detailed information on incidents.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lvl="0"/>
            <a:r>
              <a:rPr lang="en-US" dirty="0" smtClean="0"/>
              <a:t>The National Crime Statistics Exchange (NCS-X): </a:t>
            </a:r>
            <a:r>
              <a:rPr lang="en-US" sz="1200" kern="1200" dirty="0" smtClean="0">
                <a:solidFill>
                  <a:schemeClr val="tx1"/>
                </a:solidFill>
                <a:effectLst/>
                <a:latin typeface="+mn-lt"/>
                <a:ea typeface="+mn-ea"/>
                <a:cs typeface="+mn-cs"/>
              </a:rPr>
              <a:t>To further enhance participation, the UCR Program is working with the Bureau of Justice Statistics on what has been referred to as the National Crime Statistics Exchange (NCS-X). The NCS-X is a “collaborative undertaking, supported by the Federal Bureau of Investigation and other Department of Justice agencies” to generate nationally representative, incident-based data on those crimes reported to law enforcement agencies.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two goals of the NIBRS data collection program:</a:t>
            </a:r>
          </a:p>
          <a:p>
            <a:pPr marL="228600" indent="-228600">
              <a:buFont typeface="+mj-lt"/>
              <a:buAutoNum type="arabicPeriod"/>
            </a:pPr>
            <a:r>
              <a:rPr lang="en-US" dirty="0" smtClean="0"/>
              <a:t>Enhance the quantity, quality, and timeliness of crime statistical data:</a:t>
            </a:r>
            <a:r>
              <a:rPr lang="en-US" baseline="0" dirty="0" smtClean="0"/>
              <a:t> </a:t>
            </a:r>
            <a:r>
              <a:rPr lang="en-US" sz="1200" kern="1200" dirty="0" smtClean="0">
                <a:solidFill>
                  <a:schemeClr val="tx1"/>
                </a:solidFill>
                <a:effectLst/>
                <a:latin typeface="+mn-lt"/>
                <a:ea typeface="+mn-ea"/>
                <a:cs typeface="+mn-cs"/>
              </a:rPr>
              <a:t>To enhance the quantity, quality, and timeliness of crime statistical data collected by law enforcement entities; </a:t>
            </a:r>
            <a:endParaRPr lang="en-US" dirty="0" smtClean="0"/>
          </a:p>
          <a:p>
            <a:pPr marL="228600" indent="-228600">
              <a:buFont typeface="+mj-lt"/>
              <a:buAutoNum type="arabicPeriod"/>
            </a:pPr>
            <a:r>
              <a:rPr lang="en-US" dirty="0" smtClean="0"/>
              <a:t>Improve the methodology: </a:t>
            </a:r>
            <a:r>
              <a:rPr lang="en-US" sz="1200" kern="1200" dirty="0" smtClean="0">
                <a:solidFill>
                  <a:schemeClr val="tx1"/>
                </a:solidFill>
                <a:effectLst/>
                <a:latin typeface="+mn-lt"/>
                <a:ea typeface="+mn-ea"/>
                <a:cs typeface="+mn-cs"/>
              </a:rPr>
              <a:t>To improve the methodology used for compiling, analyzing, auditing, and publishing the collected crime data.</a:t>
            </a:r>
            <a:endParaRPr lang="en-US" dirty="0" smtClean="0"/>
          </a:p>
        </p:txBody>
      </p:sp>
      <p:sp>
        <p:nvSpPr>
          <p:cNvPr id="4" name="Slide Number Placeholder 3"/>
          <p:cNvSpPr>
            <a:spLocks noGrp="1"/>
          </p:cNvSpPr>
          <p:nvPr>
            <p:ph type="sldNum" sz="quarter" idx="10"/>
          </p:nvPr>
        </p:nvSpPr>
        <p:spPr/>
        <p:txBody>
          <a:bodyPr/>
          <a:lstStyle/>
          <a:p>
            <a:fld id="{39974C31-EB4A-4B21-8134-CB5741A1DC5F}" type="slidenum">
              <a:rPr lang="en-US" smtClean="0"/>
              <a:pPr/>
              <a:t>9</a:t>
            </a:fld>
            <a:endParaRPr lang="en-US"/>
          </a:p>
        </p:txBody>
      </p:sp>
    </p:spTree>
    <p:extLst>
      <p:ext uri="{BB962C8B-B14F-4D97-AF65-F5344CB8AC3E}">
        <p14:creationId xmlns:p14="http://schemas.microsoft.com/office/powerpoint/2010/main" val="92176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Marcus &amp; Hargrave, Business Ethics, 1e. © SAGE Publications, 2021</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6670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676400"/>
            <a:ext cx="76962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90600" y="6356350"/>
            <a:ext cx="7010400" cy="365125"/>
          </a:xfrm>
        </p:spPr>
        <p:txBody>
          <a:bodyPr/>
          <a:lstStyle/>
          <a:p>
            <a:r>
              <a:rPr lang="en-IN" smtClean="0"/>
              <a:t>Schram, Introduction to Criminology, Third Edition. © SAGE Publications, 2021.</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IN" smtClean="0"/>
              <a:t>Schram, Introduction to Criminology, Third Edition. © SAGE Publications, 2021.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IN" smtClean="0"/>
              <a:t>Schram, Introduction to Criminology, Third Edition. © SAGE Publications, 2021.</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62"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438400"/>
            <a:ext cx="8534400" cy="1219200"/>
          </a:xfrm>
        </p:spPr>
        <p:txBody>
          <a:bodyPr>
            <a:noAutofit/>
          </a:bodyPr>
          <a:lstStyle/>
          <a:p>
            <a:r>
              <a:rPr lang="en-US" sz="3200" dirty="0">
                <a:solidFill>
                  <a:schemeClr val="tx1"/>
                </a:solidFill>
              </a:rPr>
              <a:t/>
            </a:r>
            <a:br>
              <a:rPr lang="en-US" sz="3200" dirty="0">
                <a:solidFill>
                  <a:schemeClr val="tx1"/>
                </a:solidFill>
              </a:rPr>
            </a:br>
            <a:r>
              <a:rPr lang="en-US" sz="3200" dirty="0">
                <a:solidFill>
                  <a:schemeClr val="tx1"/>
                </a:solidFill>
              </a:rPr>
              <a:t>Chapter 2</a:t>
            </a:r>
            <a:r>
              <a:rPr lang="en-US" sz="3200" dirty="0" smtClean="0">
                <a:solidFill>
                  <a:schemeClr val="tx1"/>
                </a:solidFill>
              </a:rPr>
              <a:t>: </a:t>
            </a:r>
            <a:r>
              <a:rPr lang="en-US" sz="3200" dirty="0">
                <a:solidFill>
                  <a:schemeClr val="tx1"/>
                </a:solidFill>
              </a:rPr>
              <a:t>Measuring Crime</a:t>
            </a:r>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2184178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0"/>
            <a:ext cx="8382000" cy="1066800"/>
          </a:xfrm>
        </p:spPr>
        <p:txBody>
          <a:bodyPr>
            <a:normAutofit fontScale="90000"/>
          </a:bodyPr>
          <a:lstStyle/>
          <a:p>
            <a:r>
              <a:rPr lang="en-US" dirty="0" smtClean="0"/>
              <a:t>Crime Data From Law Enforcement Agencies </a:t>
            </a:r>
            <a:r>
              <a:rPr lang="en-US" sz="2700" dirty="0" smtClean="0"/>
              <a:t>(</a:t>
            </a:r>
            <a:r>
              <a:rPr lang="en-US" sz="2700" dirty="0"/>
              <a:t>8</a:t>
            </a:r>
            <a:r>
              <a:rPr lang="en-US" sz="2700" dirty="0" smtClean="0"/>
              <a:t> of 13)</a:t>
            </a:r>
            <a:endParaRPr lang="en-US" sz="2700" dirty="0"/>
          </a:p>
        </p:txBody>
      </p:sp>
      <p:sp>
        <p:nvSpPr>
          <p:cNvPr id="9" name="Content Placeholder 8"/>
          <p:cNvSpPr>
            <a:spLocks noGrp="1"/>
          </p:cNvSpPr>
          <p:nvPr>
            <p:ph idx="1"/>
          </p:nvPr>
        </p:nvSpPr>
        <p:spPr>
          <a:xfrm>
            <a:off x="228600" y="1752600"/>
            <a:ext cx="8763000" cy="4373563"/>
          </a:xfrm>
        </p:spPr>
        <p:txBody>
          <a:bodyPr>
            <a:normAutofit/>
          </a:bodyPr>
          <a:lstStyle/>
          <a:p>
            <a:pPr marL="0" indent="0">
              <a:buNone/>
            </a:pPr>
            <a:r>
              <a:rPr lang="en-US" dirty="0"/>
              <a:t>The National Incident-Based Reporting System (</a:t>
            </a:r>
            <a:r>
              <a:rPr lang="en-US" dirty="0" err="1" smtClean="0"/>
              <a:t>NIBRS</a:t>
            </a:r>
            <a:r>
              <a:rPr lang="en-US" dirty="0" smtClean="0"/>
              <a:t>): Data Collection</a:t>
            </a:r>
          </a:p>
          <a:p>
            <a:r>
              <a:rPr lang="en-US" dirty="0" smtClean="0"/>
              <a:t>NIBRS expands the types of offenses.</a:t>
            </a:r>
          </a:p>
          <a:p>
            <a:r>
              <a:rPr lang="en-US" dirty="0"/>
              <a:t>NIBRS </a:t>
            </a:r>
            <a:r>
              <a:rPr lang="en-US" dirty="0" smtClean="0"/>
              <a:t>includes </a:t>
            </a:r>
            <a:r>
              <a:rPr lang="en-US" dirty="0"/>
              <a:t>a greater degree of detail in reporting</a:t>
            </a:r>
            <a:r>
              <a:rPr lang="en-US" dirty="0" smtClean="0"/>
              <a:t>.</a:t>
            </a:r>
            <a:endParaRPr lang="en-US" dirty="0"/>
          </a:p>
          <a:p>
            <a:r>
              <a:rPr lang="en-US" dirty="0"/>
              <a:t>The UCR Program uses the hierarchy rule with some exceptions</a:t>
            </a:r>
            <a:r>
              <a:rPr lang="en-IN" dirty="0" smtClean="0"/>
              <a:t>.</a:t>
            </a:r>
            <a:endParaRPr lang="en-US"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760413"/>
            <a:ext cx="8839200" cy="1143000"/>
          </a:xfrm>
        </p:spPr>
        <p:txBody>
          <a:bodyPr>
            <a:normAutofit fontScale="90000"/>
          </a:bodyPr>
          <a:lstStyle/>
          <a:p>
            <a:r>
              <a:rPr lang="en-US" dirty="0" smtClean="0"/>
              <a:t>Crime Data From Law Enforcement Agencies </a:t>
            </a:r>
            <a:r>
              <a:rPr lang="en-US" sz="2700" dirty="0" smtClean="0"/>
              <a:t>(</a:t>
            </a:r>
            <a:r>
              <a:rPr lang="en-US" sz="2700" dirty="0"/>
              <a:t>9</a:t>
            </a:r>
            <a:r>
              <a:rPr lang="en-US" sz="2700" dirty="0" smtClean="0"/>
              <a:t> of 13)</a:t>
            </a:r>
            <a:endParaRPr lang="en-US" sz="2700" dirty="0"/>
          </a:p>
        </p:txBody>
      </p:sp>
      <p:sp>
        <p:nvSpPr>
          <p:cNvPr id="9" name="Content Placeholder 8"/>
          <p:cNvSpPr>
            <a:spLocks noGrp="1"/>
          </p:cNvSpPr>
          <p:nvPr>
            <p:ph idx="1"/>
          </p:nvPr>
        </p:nvSpPr>
        <p:spPr>
          <a:xfrm>
            <a:off x="152400" y="1981200"/>
            <a:ext cx="8839200" cy="4375150"/>
          </a:xfrm>
        </p:spPr>
        <p:txBody>
          <a:bodyPr>
            <a:normAutofit/>
          </a:bodyPr>
          <a:lstStyle/>
          <a:p>
            <a:pPr marL="0" indent="0">
              <a:buNone/>
            </a:pPr>
            <a:r>
              <a:rPr lang="en-US" dirty="0"/>
              <a:t>The National Incident-Based Reporting System (NIBRS): Limitations </a:t>
            </a:r>
            <a:r>
              <a:rPr lang="en-US" dirty="0" smtClean="0"/>
              <a:t>of NIBRS</a:t>
            </a:r>
          </a:p>
          <a:p>
            <a:r>
              <a:rPr lang="en-US" dirty="0" smtClean="0"/>
              <a:t>Unreported and unrecorded crimes are not included in NIBRS.</a:t>
            </a:r>
          </a:p>
          <a:p>
            <a:r>
              <a:rPr lang="en-US" dirty="0" smtClean="0"/>
              <a:t>Inflexible </a:t>
            </a:r>
            <a:r>
              <a:rPr lang="en-US" dirty="0"/>
              <a:t>specifications and </a:t>
            </a:r>
            <a:r>
              <a:rPr lang="en-US" dirty="0" smtClean="0"/>
              <a:t>problems </a:t>
            </a:r>
            <a:r>
              <a:rPr lang="en-US" dirty="0"/>
              <a:t>with reporting procedures</a:t>
            </a:r>
            <a:r>
              <a:rPr lang="en-US" dirty="0" smtClean="0"/>
              <a:t>.</a:t>
            </a:r>
            <a:endParaRPr lang="en-US" dirty="0"/>
          </a:p>
          <a:p>
            <a:r>
              <a:rPr lang="en-US" dirty="0" smtClean="0"/>
              <a:t>The NIBRS record structure is more complex.</a:t>
            </a:r>
            <a:endParaRPr lang="en-US"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Crime Data From Law Enforcement Agencies </a:t>
            </a:r>
            <a:r>
              <a:rPr lang="en-US" sz="2700" dirty="0" smtClean="0"/>
              <a:t>(10 of 13)</a:t>
            </a:r>
            <a:endParaRPr lang="en-US" sz="2700" dirty="0"/>
          </a:p>
        </p:txBody>
      </p:sp>
      <p:sp>
        <p:nvSpPr>
          <p:cNvPr id="9" name="Content Placeholder 8"/>
          <p:cNvSpPr>
            <a:spLocks noGrp="1"/>
          </p:cNvSpPr>
          <p:nvPr>
            <p:ph idx="1"/>
          </p:nvPr>
        </p:nvSpPr>
        <p:spPr>
          <a:xfrm>
            <a:off x="228600" y="2133600"/>
            <a:ext cx="8686800" cy="3992563"/>
          </a:xfrm>
        </p:spPr>
        <p:txBody>
          <a:bodyPr/>
          <a:lstStyle/>
          <a:p>
            <a:pPr marL="0" indent="0">
              <a:buNone/>
            </a:pPr>
            <a:r>
              <a:rPr lang="en-US" dirty="0" smtClean="0"/>
              <a:t>Hate Crime Data</a:t>
            </a:r>
          </a:p>
          <a:p>
            <a:r>
              <a:rPr lang="en-US" dirty="0" smtClean="0"/>
              <a:t>The Hate Crime Statistics Act of 1990.</a:t>
            </a:r>
          </a:p>
          <a:p>
            <a:r>
              <a:rPr lang="en-US" dirty="0"/>
              <a:t>The Hate Crime Statistics collects information on traditional </a:t>
            </a:r>
            <a:r>
              <a:rPr lang="en-US" dirty="0" smtClean="0"/>
              <a:t>offenses.  </a:t>
            </a:r>
          </a:p>
          <a:p>
            <a:pPr lvl="1"/>
            <a:r>
              <a:rPr lang="en-US" dirty="0" smtClean="0"/>
              <a:t>Murder </a:t>
            </a:r>
            <a:r>
              <a:rPr lang="en-US" dirty="0"/>
              <a:t>and vandalism that have an additional factor of bias.</a:t>
            </a:r>
          </a:p>
          <a:p>
            <a:pPr lvl="1"/>
            <a:endParaRPr lang="en-IN"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3189" y="609600"/>
            <a:ext cx="8229600" cy="1143000"/>
          </a:xfrm>
        </p:spPr>
        <p:txBody>
          <a:bodyPr>
            <a:normAutofit fontScale="90000"/>
          </a:bodyPr>
          <a:lstStyle/>
          <a:p>
            <a:r>
              <a:rPr lang="en-US" dirty="0" smtClean="0"/>
              <a:t>Crime Data From Law Enforcement Agencies </a:t>
            </a:r>
            <a:r>
              <a:rPr lang="en-US" sz="2700" dirty="0" smtClean="0"/>
              <a:t>(11 of 13)</a:t>
            </a:r>
            <a:endParaRPr lang="en-US" sz="2700" dirty="0"/>
          </a:p>
        </p:txBody>
      </p:sp>
      <p:sp>
        <p:nvSpPr>
          <p:cNvPr id="9" name="Content Placeholder 8"/>
          <p:cNvSpPr>
            <a:spLocks noGrp="1"/>
          </p:cNvSpPr>
          <p:nvPr>
            <p:ph idx="1"/>
          </p:nvPr>
        </p:nvSpPr>
        <p:spPr>
          <a:xfrm>
            <a:off x="152400" y="1752600"/>
            <a:ext cx="8839200" cy="4373563"/>
          </a:xfrm>
        </p:spPr>
        <p:txBody>
          <a:bodyPr/>
          <a:lstStyle/>
          <a:p>
            <a:pPr marL="0" indent="0">
              <a:buNone/>
            </a:pPr>
            <a:r>
              <a:rPr lang="en-US" dirty="0" smtClean="0"/>
              <a:t>Data Collection</a:t>
            </a:r>
          </a:p>
          <a:p>
            <a:r>
              <a:rPr lang="en-US" dirty="0" smtClean="0"/>
              <a:t>Provides additional information on traditional UCR collection.</a:t>
            </a:r>
          </a:p>
          <a:p>
            <a:r>
              <a:rPr lang="en-US" dirty="0" smtClean="0"/>
              <a:t>Hate crimes are not separate, distinct crimes, but rather traditional offenses</a:t>
            </a:r>
            <a:r>
              <a:rPr lang="en-IN" dirty="0" smtClean="0"/>
              <a:t>. </a:t>
            </a:r>
          </a:p>
          <a:p>
            <a:r>
              <a:rPr lang="en-US" dirty="0" smtClean="0"/>
              <a:t>Hate Crime Incident Report.</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8600" y="760413"/>
            <a:ext cx="8534400" cy="1143000"/>
          </a:xfrm>
        </p:spPr>
        <p:txBody>
          <a:bodyPr>
            <a:normAutofit fontScale="90000"/>
          </a:bodyPr>
          <a:lstStyle/>
          <a:p>
            <a:r>
              <a:rPr lang="en-US" dirty="0" smtClean="0"/>
              <a:t>Crime Data From Law Enforcement Agencies </a:t>
            </a:r>
            <a:r>
              <a:rPr lang="en-US" sz="2700" dirty="0" smtClean="0"/>
              <a:t>(12 of 13)</a:t>
            </a:r>
            <a:endParaRPr lang="en-US" sz="2700" dirty="0"/>
          </a:p>
        </p:txBody>
      </p:sp>
      <p:sp>
        <p:nvSpPr>
          <p:cNvPr id="9" name="Content Placeholder 8"/>
          <p:cNvSpPr>
            <a:spLocks noGrp="1"/>
          </p:cNvSpPr>
          <p:nvPr>
            <p:ph idx="1"/>
          </p:nvPr>
        </p:nvSpPr>
        <p:spPr>
          <a:xfrm>
            <a:off x="152400" y="2057400"/>
            <a:ext cx="8839200" cy="4298950"/>
          </a:xfrm>
        </p:spPr>
        <p:txBody>
          <a:bodyPr>
            <a:normAutofit fontScale="92500" lnSpcReduction="20000"/>
          </a:bodyPr>
          <a:lstStyle/>
          <a:p>
            <a:pPr marL="0" indent="0">
              <a:buNone/>
            </a:pPr>
            <a:r>
              <a:rPr lang="en-US" dirty="0" smtClean="0"/>
              <a:t>Law Enforcement Officers Killed and Assaulted Statistics</a:t>
            </a:r>
          </a:p>
          <a:p>
            <a:r>
              <a:rPr lang="en-US" dirty="0" smtClean="0"/>
              <a:t>The </a:t>
            </a:r>
            <a:r>
              <a:rPr lang="en-US" dirty="0"/>
              <a:t>FBI </a:t>
            </a:r>
            <a:r>
              <a:rPr lang="en-US" dirty="0" smtClean="0"/>
              <a:t>collects </a:t>
            </a:r>
            <a:r>
              <a:rPr lang="en-US" dirty="0"/>
              <a:t>data </a:t>
            </a:r>
            <a:r>
              <a:rPr lang="en-US" dirty="0" smtClean="0"/>
              <a:t>in </a:t>
            </a:r>
            <a:r>
              <a:rPr lang="en-US" dirty="0"/>
              <a:t>the United States each year. </a:t>
            </a:r>
          </a:p>
          <a:p>
            <a:r>
              <a:rPr lang="en-US" dirty="0" smtClean="0"/>
              <a:t>This </a:t>
            </a:r>
            <a:r>
              <a:rPr lang="en-US" dirty="0"/>
              <a:t>is important information that has been used for several </a:t>
            </a:r>
            <a:r>
              <a:rPr lang="en-US" dirty="0" smtClean="0"/>
              <a:t>reasons: </a:t>
            </a:r>
          </a:p>
          <a:p>
            <a:pPr lvl="1"/>
            <a:r>
              <a:rPr lang="en-US" dirty="0" smtClean="0"/>
              <a:t>Estimates </a:t>
            </a:r>
            <a:r>
              <a:rPr lang="en-US" dirty="0"/>
              <a:t>of the risk involved in police </a:t>
            </a:r>
            <a:r>
              <a:rPr lang="en-US" dirty="0" smtClean="0"/>
              <a:t>work. </a:t>
            </a:r>
          </a:p>
          <a:p>
            <a:pPr lvl="1"/>
            <a:r>
              <a:rPr lang="en-US" dirty="0" smtClean="0"/>
              <a:t>Analyses </a:t>
            </a:r>
            <a:r>
              <a:rPr lang="en-US" dirty="0"/>
              <a:t>of what influences </a:t>
            </a:r>
            <a:r>
              <a:rPr lang="en-US" dirty="0" smtClean="0"/>
              <a:t>assaults.</a:t>
            </a:r>
          </a:p>
          <a:p>
            <a:r>
              <a:rPr lang="en-US" dirty="0" smtClean="0"/>
              <a:t>The </a:t>
            </a:r>
            <a:r>
              <a:rPr lang="en-US" dirty="0"/>
              <a:t>UCR Program began gathering </a:t>
            </a:r>
            <a:r>
              <a:rPr lang="en-US" dirty="0" smtClean="0"/>
              <a:t>the </a:t>
            </a:r>
            <a:r>
              <a:rPr lang="en-US" dirty="0"/>
              <a:t>data in 1972.</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09600"/>
            <a:ext cx="8839200" cy="1143000"/>
          </a:xfrm>
        </p:spPr>
        <p:txBody>
          <a:bodyPr>
            <a:normAutofit fontScale="90000"/>
          </a:bodyPr>
          <a:lstStyle/>
          <a:p>
            <a:r>
              <a:rPr lang="en-US" dirty="0" smtClean="0"/>
              <a:t>Crime Data From Law Enforcement Agencies </a:t>
            </a:r>
            <a:r>
              <a:rPr lang="en-US" sz="2700" dirty="0" smtClean="0"/>
              <a:t>(13 of 13)</a:t>
            </a:r>
            <a:endParaRPr lang="en-US" sz="2700" dirty="0"/>
          </a:p>
        </p:txBody>
      </p:sp>
      <p:sp>
        <p:nvSpPr>
          <p:cNvPr id="9" name="Content Placeholder 8"/>
          <p:cNvSpPr>
            <a:spLocks noGrp="1"/>
          </p:cNvSpPr>
          <p:nvPr>
            <p:ph idx="1"/>
          </p:nvPr>
        </p:nvSpPr>
        <p:spPr>
          <a:xfrm>
            <a:off x="152400" y="1752600"/>
            <a:ext cx="8839200" cy="4603750"/>
          </a:xfrm>
        </p:spPr>
        <p:txBody>
          <a:bodyPr>
            <a:normAutofit/>
          </a:bodyPr>
          <a:lstStyle/>
          <a:p>
            <a:pPr marL="0" indent="0">
              <a:buNone/>
            </a:pPr>
            <a:r>
              <a:rPr lang="en-US" dirty="0" smtClean="0"/>
              <a:t>Data Collection</a:t>
            </a:r>
          </a:p>
          <a:p>
            <a:r>
              <a:rPr lang="en-US" dirty="0" smtClean="0"/>
              <a:t>Supplementary data collection program of the UCR.</a:t>
            </a:r>
          </a:p>
          <a:p>
            <a:pPr lvl="1"/>
            <a:r>
              <a:rPr lang="en-US" dirty="0" smtClean="0"/>
              <a:t>Information obtained assists </a:t>
            </a:r>
            <a:r>
              <a:rPr lang="en-US" dirty="0"/>
              <a:t>agencies in developing policies to enhance officer </a:t>
            </a:r>
            <a:r>
              <a:rPr lang="en-US" dirty="0" smtClean="0"/>
              <a:t>safety.</a:t>
            </a:r>
          </a:p>
          <a:p>
            <a:r>
              <a:rPr lang="en-US" dirty="0" smtClean="0"/>
              <a:t>The </a:t>
            </a:r>
            <a:r>
              <a:rPr lang="en-US" dirty="0"/>
              <a:t>UCR Program </a:t>
            </a:r>
            <a:r>
              <a:rPr lang="en-US" dirty="0" smtClean="0"/>
              <a:t>distinguishes between: Line-of-duty, felonious, and </a:t>
            </a:r>
            <a:r>
              <a:rPr lang="en-US" dirty="0"/>
              <a:t>accidental deaths.</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09600"/>
            <a:ext cx="8839200" cy="1752600"/>
          </a:xfrm>
        </p:spPr>
        <p:txBody>
          <a:bodyPr>
            <a:normAutofit fontScale="90000"/>
          </a:bodyPr>
          <a:lstStyle/>
          <a:p>
            <a:r>
              <a:rPr lang="en-US" dirty="0" smtClean="0"/>
              <a:t>Crime Data From Victims of Crime: The National Crime Victimization Survey </a:t>
            </a:r>
            <a:r>
              <a:rPr lang="en-US" sz="2700" dirty="0" smtClean="0"/>
              <a:t>(1 of 4)</a:t>
            </a:r>
            <a:endParaRPr lang="en-US" sz="2700" dirty="0"/>
          </a:p>
        </p:txBody>
      </p:sp>
      <p:sp>
        <p:nvSpPr>
          <p:cNvPr id="9" name="Content Placeholder 8"/>
          <p:cNvSpPr>
            <a:spLocks noGrp="1"/>
          </p:cNvSpPr>
          <p:nvPr>
            <p:ph idx="1"/>
          </p:nvPr>
        </p:nvSpPr>
        <p:spPr>
          <a:xfrm>
            <a:off x="152400" y="2362200"/>
            <a:ext cx="8839200" cy="3994150"/>
          </a:xfrm>
        </p:spPr>
        <p:txBody>
          <a:bodyPr>
            <a:normAutofit lnSpcReduction="10000"/>
          </a:bodyPr>
          <a:lstStyle/>
          <a:p>
            <a:r>
              <a:rPr lang="en-US" dirty="0" smtClean="0"/>
              <a:t>Primary measure of crime in the United States</a:t>
            </a:r>
          </a:p>
          <a:p>
            <a:pPr lvl="1"/>
            <a:r>
              <a:rPr lang="en-US" dirty="0" smtClean="0"/>
              <a:t>The purpose </a:t>
            </a:r>
            <a:r>
              <a:rPr lang="en-US" dirty="0"/>
              <a:t>of </a:t>
            </a:r>
            <a:r>
              <a:rPr lang="en-US" dirty="0" smtClean="0"/>
              <a:t>the </a:t>
            </a:r>
            <a:r>
              <a:rPr lang="en-US" dirty="0"/>
              <a:t>data is to provide additional insight into </a:t>
            </a:r>
            <a:r>
              <a:rPr lang="en-US" dirty="0" smtClean="0"/>
              <a:t>dark figure of crime.</a:t>
            </a:r>
          </a:p>
          <a:p>
            <a:r>
              <a:rPr lang="en-US" dirty="0" smtClean="0"/>
              <a:t>NCVS are used by law enforcement agencies.</a:t>
            </a:r>
          </a:p>
          <a:p>
            <a:pPr lvl="1"/>
            <a:r>
              <a:rPr lang="en-US" dirty="0" smtClean="0"/>
              <a:t>Deterring and detecting crime enhances citizen cooperation with officials.</a:t>
            </a:r>
          </a:p>
          <a:p>
            <a:pPr lvl="1"/>
            <a:r>
              <a:rPr lang="en-US" dirty="0"/>
              <a:t>Establishing special police strike </a:t>
            </a:r>
            <a:r>
              <a:rPr lang="en-US" dirty="0" smtClean="0"/>
              <a:t>forces. </a:t>
            </a:r>
          </a:p>
          <a:p>
            <a:pPr lvl="1"/>
            <a:r>
              <a:rPr lang="en-US" dirty="0"/>
              <a:t>Developing street and park lighting </a:t>
            </a:r>
            <a:r>
              <a:rPr lang="en-US" dirty="0" smtClean="0"/>
              <a:t>programs. </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09600"/>
            <a:ext cx="8991600" cy="1752600"/>
          </a:xfrm>
        </p:spPr>
        <p:txBody>
          <a:bodyPr>
            <a:normAutofit fontScale="90000"/>
          </a:bodyPr>
          <a:lstStyle/>
          <a:p>
            <a:r>
              <a:rPr lang="en-US" dirty="0" smtClean="0"/>
              <a:t>Crime Data From Victims of Crime: The National Crime Victimization Survey </a:t>
            </a:r>
            <a:r>
              <a:rPr lang="en-US" sz="2700" dirty="0" smtClean="0"/>
              <a:t>(2 of 4)</a:t>
            </a:r>
            <a:endParaRPr lang="en-US" sz="2700" dirty="0"/>
          </a:p>
        </p:txBody>
      </p:sp>
      <p:sp>
        <p:nvSpPr>
          <p:cNvPr id="9" name="Content Placeholder 8"/>
          <p:cNvSpPr>
            <a:spLocks noGrp="1"/>
          </p:cNvSpPr>
          <p:nvPr>
            <p:ph idx="1"/>
          </p:nvPr>
        </p:nvSpPr>
        <p:spPr>
          <a:xfrm>
            <a:off x="152400" y="2362200"/>
            <a:ext cx="8839200" cy="3994150"/>
          </a:xfrm>
        </p:spPr>
        <p:txBody>
          <a:bodyPr>
            <a:normAutofit/>
          </a:bodyPr>
          <a:lstStyle/>
          <a:p>
            <a:r>
              <a:rPr lang="en-US" dirty="0" smtClean="0"/>
              <a:t>The LEAA commissioned </a:t>
            </a:r>
            <a:r>
              <a:rPr lang="en-US" dirty="0"/>
              <a:t>the Committee on Social Statistics of the </a:t>
            </a:r>
            <a:r>
              <a:rPr lang="en-US" dirty="0" smtClean="0"/>
              <a:t>NRC </a:t>
            </a:r>
            <a:r>
              <a:rPr lang="en-US" dirty="0"/>
              <a:t>to evaluate the victim surveys.</a:t>
            </a:r>
          </a:p>
          <a:p>
            <a:r>
              <a:rPr lang="en-US" dirty="0" smtClean="0"/>
              <a:t>The </a:t>
            </a:r>
            <a:r>
              <a:rPr lang="en-US" dirty="0"/>
              <a:t>NCVS converted to a computer-assisted personal interviewing (CAPI) environment.</a:t>
            </a:r>
          </a:p>
          <a:p>
            <a:endParaRPr lang="en-US"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462802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609600"/>
            <a:ext cx="8991600" cy="1752600"/>
          </a:xfrm>
        </p:spPr>
        <p:txBody>
          <a:bodyPr>
            <a:normAutofit fontScale="90000"/>
          </a:bodyPr>
          <a:lstStyle/>
          <a:p>
            <a:r>
              <a:rPr lang="en-US" dirty="0" smtClean="0"/>
              <a:t>Crime Data From Victims of Crime: The National Crime Victimization Survey </a:t>
            </a:r>
            <a:r>
              <a:rPr lang="en-US" sz="2700" dirty="0" smtClean="0"/>
              <a:t>(3 of 4)</a:t>
            </a:r>
            <a:endParaRPr lang="en-US" sz="2700" dirty="0"/>
          </a:p>
        </p:txBody>
      </p:sp>
      <p:sp>
        <p:nvSpPr>
          <p:cNvPr id="9" name="Content Placeholder 8"/>
          <p:cNvSpPr>
            <a:spLocks noGrp="1"/>
          </p:cNvSpPr>
          <p:nvPr>
            <p:ph idx="1"/>
          </p:nvPr>
        </p:nvSpPr>
        <p:spPr>
          <a:xfrm>
            <a:off x="76200" y="2362200"/>
            <a:ext cx="8915400" cy="3994150"/>
          </a:xfrm>
        </p:spPr>
        <p:txBody>
          <a:bodyPr>
            <a:normAutofit/>
          </a:bodyPr>
          <a:lstStyle/>
          <a:p>
            <a:pPr marL="0" indent="0">
              <a:buNone/>
            </a:pPr>
            <a:r>
              <a:rPr lang="en-US" dirty="0" smtClean="0"/>
              <a:t>Limitations of the NCVS</a:t>
            </a:r>
          </a:p>
          <a:p>
            <a:r>
              <a:rPr lang="en-US" dirty="0" smtClean="0"/>
              <a:t>Prostitution, drug dealing, and gambling are not revealed in interviews.</a:t>
            </a:r>
          </a:p>
          <a:p>
            <a:r>
              <a:rPr lang="en-US" dirty="0" smtClean="0"/>
              <a:t>NCVS surveys only households</a:t>
            </a:r>
            <a:r>
              <a:rPr lang="en-IN" dirty="0" smtClean="0"/>
              <a:t>.</a:t>
            </a:r>
          </a:p>
          <a:p>
            <a:r>
              <a:rPr lang="en-US" dirty="0" smtClean="0"/>
              <a:t>Validity of the NCVS is also an issue.</a:t>
            </a:r>
          </a:p>
          <a:p>
            <a:pPr lvl="0"/>
            <a:r>
              <a:rPr lang="en-US" dirty="0"/>
              <a:t>Two different </a:t>
            </a:r>
            <a:r>
              <a:rPr lang="en-US" dirty="0" smtClean="0"/>
              <a:t>procedures: Forward </a:t>
            </a:r>
            <a:r>
              <a:rPr lang="en-US" dirty="0"/>
              <a:t>record checks and reverse record checks.</a:t>
            </a:r>
          </a:p>
          <a:p>
            <a:endParaRPr lang="en-US"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09600"/>
            <a:ext cx="8839200" cy="1676400"/>
          </a:xfrm>
        </p:spPr>
        <p:txBody>
          <a:bodyPr>
            <a:normAutofit fontScale="90000"/>
          </a:bodyPr>
          <a:lstStyle/>
          <a:p>
            <a:r>
              <a:rPr lang="en-US" dirty="0" smtClean="0"/>
              <a:t>Crime Data From Victims of Crime: The National Crime Victimization Survey </a:t>
            </a:r>
            <a:r>
              <a:rPr lang="en-US" sz="2700" dirty="0" smtClean="0"/>
              <a:t>(4 of 4)</a:t>
            </a:r>
            <a:endParaRPr lang="en-US" sz="2700" dirty="0"/>
          </a:p>
        </p:txBody>
      </p:sp>
      <p:sp>
        <p:nvSpPr>
          <p:cNvPr id="9" name="Content Placeholder 8"/>
          <p:cNvSpPr>
            <a:spLocks noGrp="1"/>
          </p:cNvSpPr>
          <p:nvPr>
            <p:ph idx="1"/>
          </p:nvPr>
        </p:nvSpPr>
        <p:spPr>
          <a:xfrm>
            <a:off x="152400" y="2286000"/>
            <a:ext cx="8839200" cy="4070350"/>
          </a:xfrm>
        </p:spPr>
        <p:txBody>
          <a:bodyPr>
            <a:normAutofit lnSpcReduction="10000"/>
          </a:bodyPr>
          <a:lstStyle/>
          <a:p>
            <a:pPr marL="0" indent="0">
              <a:buNone/>
            </a:pPr>
            <a:r>
              <a:rPr lang="en-US" dirty="0" smtClean="0"/>
              <a:t>Comparing the NCVS With the UCR</a:t>
            </a:r>
          </a:p>
          <a:p>
            <a:r>
              <a:rPr lang="en-US" dirty="0"/>
              <a:t>Each program was developed to serve different purposes</a:t>
            </a:r>
            <a:r>
              <a:rPr lang="en-US" dirty="0" smtClean="0"/>
              <a:t>.</a:t>
            </a:r>
          </a:p>
          <a:p>
            <a:pPr lvl="1"/>
            <a:r>
              <a:rPr lang="en-US" dirty="0" smtClean="0"/>
              <a:t>Both programs </a:t>
            </a:r>
            <a:r>
              <a:rPr lang="en-US" dirty="0"/>
              <a:t>use different methods to collect crime data</a:t>
            </a:r>
            <a:r>
              <a:rPr lang="en-IN" dirty="0" smtClean="0"/>
              <a:t>.</a:t>
            </a:r>
          </a:p>
          <a:p>
            <a:pPr lvl="1"/>
            <a:r>
              <a:rPr lang="en-US" dirty="0"/>
              <a:t>U</a:t>
            </a:r>
            <a:r>
              <a:rPr lang="en-US" dirty="0" smtClean="0"/>
              <a:t>se </a:t>
            </a:r>
            <a:r>
              <a:rPr lang="en-US" dirty="0"/>
              <a:t>different </a:t>
            </a:r>
            <a:r>
              <a:rPr lang="en-US" dirty="0" smtClean="0"/>
              <a:t>bases to </a:t>
            </a:r>
            <a:r>
              <a:rPr lang="en-US" dirty="0"/>
              <a:t>calculate rates for </a:t>
            </a:r>
            <a:r>
              <a:rPr lang="en-US" dirty="0" smtClean="0"/>
              <a:t>certain crimes. </a:t>
            </a:r>
          </a:p>
          <a:p>
            <a:pPr lvl="1"/>
            <a:r>
              <a:rPr lang="en-US" dirty="0" smtClean="0"/>
              <a:t>Both programs implement </a:t>
            </a:r>
            <a:r>
              <a:rPr lang="en-US" dirty="0"/>
              <a:t>different sampling </a:t>
            </a:r>
            <a:r>
              <a:rPr lang="en-US" dirty="0" smtClean="0"/>
              <a:t>procedures. </a:t>
            </a:r>
            <a:endParaRPr lang="en-US"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8200"/>
            <a:ext cx="8229600" cy="533400"/>
          </a:xfrm>
        </p:spPr>
        <p:txBody>
          <a:bodyPr>
            <a:normAutofit fontScale="90000"/>
          </a:bodyPr>
          <a:lstStyle/>
          <a:p>
            <a:r>
              <a:rPr lang="en-US" dirty="0" smtClean="0"/>
              <a:t>Introduction </a:t>
            </a:r>
            <a:endParaRPr lang="en-US" sz="2700" dirty="0"/>
          </a:p>
        </p:txBody>
      </p:sp>
      <p:sp>
        <p:nvSpPr>
          <p:cNvPr id="9" name="Content Placeholder 8"/>
          <p:cNvSpPr>
            <a:spLocks noGrp="1"/>
          </p:cNvSpPr>
          <p:nvPr>
            <p:ph idx="1"/>
          </p:nvPr>
        </p:nvSpPr>
        <p:spPr>
          <a:xfrm>
            <a:off x="152400" y="1600200"/>
            <a:ext cx="8839200" cy="4525963"/>
          </a:xfrm>
        </p:spPr>
        <p:txBody>
          <a:bodyPr>
            <a:normAutofit/>
          </a:bodyPr>
          <a:lstStyle/>
          <a:p>
            <a:r>
              <a:rPr lang="en-US" dirty="0" smtClean="0"/>
              <a:t>Undetected</a:t>
            </a:r>
            <a:r>
              <a:rPr lang="en-US" dirty="0"/>
              <a:t>, or unreported, crimes are referred to as the dark figure of crime. </a:t>
            </a:r>
          </a:p>
          <a:p>
            <a:r>
              <a:rPr lang="en-US" dirty="0" smtClean="0"/>
              <a:t>Measuring </a:t>
            </a:r>
            <a:r>
              <a:rPr lang="en-US" dirty="0"/>
              <a:t>crime is necessary for various reasons</a:t>
            </a:r>
            <a:r>
              <a:rPr lang="en-US" dirty="0" smtClean="0"/>
              <a:t>.</a:t>
            </a:r>
          </a:p>
          <a:p>
            <a:pPr lvl="1"/>
            <a:r>
              <a:rPr lang="en-US" dirty="0" smtClean="0"/>
              <a:t>Describe or gauge</a:t>
            </a:r>
            <a:r>
              <a:rPr lang="en-US" dirty="0"/>
              <a:t>, criminal </a:t>
            </a:r>
            <a:r>
              <a:rPr lang="en-US" dirty="0" smtClean="0"/>
              <a:t>activity. </a:t>
            </a:r>
          </a:p>
          <a:p>
            <a:pPr lvl="1"/>
            <a:r>
              <a:rPr lang="en-US" dirty="0" smtClean="0"/>
              <a:t>Risk </a:t>
            </a:r>
            <a:r>
              <a:rPr lang="en-US" dirty="0"/>
              <a:t>assessment of different social </a:t>
            </a:r>
            <a:r>
              <a:rPr lang="en-US" dirty="0" smtClean="0"/>
              <a:t>groups.</a:t>
            </a:r>
          </a:p>
          <a:p>
            <a:pPr lvl="1"/>
            <a:r>
              <a:rPr lang="en-US" dirty="0" smtClean="0"/>
              <a:t>Explanation.  </a:t>
            </a:r>
          </a:p>
          <a:p>
            <a:pPr lvl="1"/>
            <a:r>
              <a:rPr lang="en-US" dirty="0"/>
              <a:t>E</a:t>
            </a:r>
            <a:r>
              <a:rPr lang="en-US" dirty="0" smtClean="0"/>
              <a:t>valuate </a:t>
            </a:r>
            <a:r>
              <a:rPr lang="en-US" dirty="0"/>
              <a:t>and justify programs and </a:t>
            </a:r>
            <a:r>
              <a:rPr lang="en-US" dirty="0" smtClean="0"/>
              <a:t>policies. </a:t>
            </a:r>
          </a:p>
          <a:p>
            <a:pPr lvl="1"/>
            <a:endParaRPr lang="en-US"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6200" y="760413"/>
            <a:ext cx="8991600" cy="1143000"/>
          </a:xfrm>
        </p:spPr>
        <p:txBody>
          <a:bodyPr>
            <a:normAutofit fontScale="90000"/>
          </a:bodyPr>
          <a:lstStyle/>
          <a:p>
            <a:r>
              <a:rPr lang="en-US" dirty="0" smtClean="0"/>
              <a:t>Crime Data From Self-Report Surveys </a:t>
            </a:r>
            <a:r>
              <a:rPr lang="en-US" sz="2700" dirty="0" smtClean="0"/>
              <a:t>(1 of 4)</a:t>
            </a:r>
            <a:endParaRPr lang="en-US" sz="2700" dirty="0"/>
          </a:p>
        </p:txBody>
      </p:sp>
      <p:sp>
        <p:nvSpPr>
          <p:cNvPr id="9" name="Content Placeholder 8"/>
          <p:cNvSpPr>
            <a:spLocks noGrp="1"/>
          </p:cNvSpPr>
          <p:nvPr>
            <p:ph idx="1"/>
          </p:nvPr>
        </p:nvSpPr>
        <p:spPr>
          <a:xfrm>
            <a:off x="76200" y="1903414"/>
            <a:ext cx="8991600" cy="4268786"/>
          </a:xfrm>
        </p:spPr>
        <p:txBody>
          <a:bodyPr>
            <a:normAutofit/>
          </a:bodyPr>
          <a:lstStyle/>
          <a:p>
            <a:r>
              <a:rPr lang="en-US" dirty="0" smtClean="0"/>
              <a:t>Four broad classes of questions are addressed by surveys.</a:t>
            </a:r>
          </a:p>
          <a:p>
            <a:r>
              <a:rPr lang="en-US" dirty="0" smtClean="0"/>
              <a:t>Collected </a:t>
            </a:r>
            <a:r>
              <a:rPr lang="en-US" dirty="0"/>
              <a:t>either through written questionnaires or through in-person interviews</a:t>
            </a:r>
            <a:r>
              <a:rPr lang="en-US" dirty="0" smtClean="0"/>
              <a:t>.</a:t>
            </a:r>
          </a:p>
          <a:p>
            <a:r>
              <a:rPr lang="en-US" dirty="0" smtClean="0"/>
              <a:t>Also administered </a:t>
            </a:r>
            <a:r>
              <a:rPr lang="en-US" dirty="0"/>
              <a:t>to measure drug and alcohol use. </a:t>
            </a:r>
            <a:endParaRPr lang="en-US"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6200" y="685800"/>
            <a:ext cx="8915400" cy="1295400"/>
          </a:xfrm>
        </p:spPr>
        <p:txBody>
          <a:bodyPr>
            <a:normAutofit fontScale="90000"/>
          </a:bodyPr>
          <a:lstStyle/>
          <a:p>
            <a:r>
              <a:rPr lang="en-US" dirty="0" smtClean="0"/>
              <a:t>Crime Data From Self-Report Surveys </a:t>
            </a:r>
            <a:r>
              <a:rPr lang="en-US" sz="2700" dirty="0" smtClean="0"/>
              <a:t>(2 of 4)</a:t>
            </a:r>
            <a:endParaRPr lang="en-US" sz="2700" dirty="0"/>
          </a:p>
        </p:txBody>
      </p:sp>
      <p:sp>
        <p:nvSpPr>
          <p:cNvPr id="9" name="Content Placeholder 8"/>
          <p:cNvSpPr>
            <a:spLocks noGrp="1"/>
          </p:cNvSpPr>
          <p:nvPr>
            <p:ph idx="1"/>
          </p:nvPr>
        </p:nvSpPr>
        <p:spPr>
          <a:xfrm>
            <a:off x="228600" y="1981200"/>
            <a:ext cx="8763000" cy="4375150"/>
          </a:xfrm>
        </p:spPr>
        <p:txBody>
          <a:bodyPr>
            <a:normAutofit/>
          </a:bodyPr>
          <a:lstStyle/>
          <a:p>
            <a:pPr marL="0" indent="0">
              <a:buNone/>
            </a:pPr>
            <a:r>
              <a:rPr lang="en-US" dirty="0" smtClean="0"/>
              <a:t>Monitoring the Future</a:t>
            </a:r>
          </a:p>
          <a:p>
            <a:r>
              <a:rPr lang="en-US" dirty="0" smtClean="0"/>
              <a:t>Collects information to measure substance and alcohol use patterns among youths.</a:t>
            </a:r>
          </a:p>
          <a:p>
            <a:pPr lvl="0"/>
            <a:r>
              <a:rPr lang="en-US" dirty="0" smtClean="0"/>
              <a:t>Survey on the 12th-grade students </a:t>
            </a:r>
            <a:r>
              <a:rPr lang="en-US" dirty="0"/>
              <a:t>contains about 1,400 variables.</a:t>
            </a:r>
          </a:p>
          <a:p>
            <a:r>
              <a:rPr lang="en-US" dirty="0" smtClean="0"/>
              <a:t>Limitation: Does not survey those youth who drop out of high school.</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0"/>
            <a:ext cx="8915400" cy="1143000"/>
          </a:xfrm>
        </p:spPr>
        <p:txBody>
          <a:bodyPr>
            <a:normAutofit fontScale="90000"/>
          </a:bodyPr>
          <a:lstStyle/>
          <a:p>
            <a:r>
              <a:rPr lang="en-US" dirty="0" smtClean="0"/>
              <a:t>Crime Data From Self-Report Surveys </a:t>
            </a:r>
            <a:r>
              <a:rPr lang="en-US" sz="2700" dirty="0" smtClean="0"/>
              <a:t>(3 of 4)</a:t>
            </a:r>
            <a:endParaRPr lang="en-US" sz="2700" dirty="0"/>
          </a:p>
        </p:txBody>
      </p:sp>
      <p:sp>
        <p:nvSpPr>
          <p:cNvPr id="9" name="Content Placeholder 8"/>
          <p:cNvSpPr>
            <a:spLocks noGrp="1"/>
          </p:cNvSpPr>
          <p:nvPr>
            <p:ph idx="1"/>
          </p:nvPr>
        </p:nvSpPr>
        <p:spPr>
          <a:xfrm>
            <a:off x="152400" y="1828800"/>
            <a:ext cx="8763000" cy="4527550"/>
          </a:xfrm>
        </p:spPr>
        <p:txBody>
          <a:bodyPr>
            <a:normAutofit fontScale="55000" lnSpcReduction="20000"/>
          </a:bodyPr>
          <a:lstStyle/>
          <a:p>
            <a:pPr marL="0" indent="0">
              <a:buNone/>
            </a:pPr>
            <a:r>
              <a:rPr lang="en-US" sz="5100" dirty="0" smtClean="0"/>
              <a:t>The National Survey on Drug Use and Health</a:t>
            </a:r>
          </a:p>
          <a:p>
            <a:r>
              <a:rPr lang="en-US" sz="5100" dirty="0" smtClean="0"/>
              <a:t>Collects information on the use of illegal drugs by individuals in </a:t>
            </a:r>
            <a:r>
              <a:rPr lang="en-US" sz="5100" smtClean="0"/>
              <a:t>the United States</a:t>
            </a:r>
            <a:endParaRPr lang="en-US" sz="5100" dirty="0" smtClean="0"/>
          </a:p>
          <a:p>
            <a:r>
              <a:rPr lang="en-US" sz="5100" dirty="0" smtClean="0"/>
              <a:t>Goal </a:t>
            </a:r>
            <a:r>
              <a:rPr lang="en-US" sz="5100" dirty="0"/>
              <a:t>of NSDUH is to provide </a:t>
            </a:r>
            <a:r>
              <a:rPr lang="en-US" sz="5100" dirty="0" smtClean="0"/>
              <a:t>estimates</a:t>
            </a:r>
            <a:r>
              <a:rPr lang="en-US" sz="5100" dirty="0"/>
              <a:t> </a:t>
            </a:r>
            <a:r>
              <a:rPr lang="en-US" sz="5100" dirty="0" smtClean="0"/>
              <a:t>on: </a:t>
            </a:r>
          </a:p>
          <a:p>
            <a:pPr lvl="1"/>
            <a:r>
              <a:rPr lang="en-US" sz="5100" dirty="0"/>
              <a:t>The level and patterns of alcohol, tobacco, and illegal substance use and abuse.</a:t>
            </a:r>
          </a:p>
          <a:p>
            <a:pPr lvl="1"/>
            <a:r>
              <a:rPr lang="en-US" sz="5100" dirty="0"/>
              <a:t>Trends in the use of alcohol, tobacco, and other types of drugs.</a:t>
            </a:r>
          </a:p>
          <a:p>
            <a:pPr lvl="1"/>
            <a:r>
              <a:rPr lang="en-US" sz="5100" dirty="0"/>
              <a:t>The consequences of substance use and abuse.</a:t>
            </a:r>
          </a:p>
          <a:p>
            <a:pPr lvl="1"/>
            <a:r>
              <a:rPr lang="en-US" sz="5100" dirty="0"/>
              <a:t>Groups at high risk for substance use and abuse.</a:t>
            </a:r>
          </a:p>
          <a:p>
            <a:endParaRPr lang="en-US" sz="3800"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09600"/>
            <a:ext cx="8839200" cy="1143000"/>
          </a:xfrm>
        </p:spPr>
        <p:txBody>
          <a:bodyPr>
            <a:normAutofit fontScale="90000"/>
          </a:bodyPr>
          <a:lstStyle/>
          <a:p>
            <a:r>
              <a:rPr lang="en-US" dirty="0" smtClean="0"/>
              <a:t>Crime Data From Self-Report Surveys </a:t>
            </a:r>
            <a:r>
              <a:rPr lang="en-US" sz="2700" dirty="0" smtClean="0"/>
              <a:t>(4 of 4)</a:t>
            </a:r>
            <a:endParaRPr lang="en-US" sz="2700" dirty="0"/>
          </a:p>
        </p:txBody>
      </p:sp>
      <p:sp>
        <p:nvSpPr>
          <p:cNvPr id="9" name="Content Placeholder 8"/>
          <p:cNvSpPr>
            <a:spLocks noGrp="1"/>
          </p:cNvSpPr>
          <p:nvPr>
            <p:ph idx="1"/>
          </p:nvPr>
        </p:nvSpPr>
        <p:spPr>
          <a:xfrm>
            <a:off x="152400" y="1752600"/>
            <a:ext cx="8839200" cy="4373563"/>
          </a:xfrm>
        </p:spPr>
        <p:txBody>
          <a:bodyPr>
            <a:normAutofit/>
          </a:bodyPr>
          <a:lstStyle/>
          <a:p>
            <a:pPr marL="0" indent="0">
              <a:buNone/>
            </a:pPr>
            <a:r>
              <a:rPr lang="en-US" dirty="0" smtClean="0"/>
              <a:t>National Youth Survey—Family Study</a:t>
            </a:r>
          </a:p>
          <a:p>
            <a:r>
              <a:rPr lang="en-US" dirty="0" smtClean="0"/>
              <a:t>In 1977, </a:t>
            </a:r>
            <a:r>
              <a:rPr lang="en-US" dirty="0" err="1" smtClean="0"/>
              <a:t>NYS</a:t>
            </a:r>
            <a:r>
              <a:rPr lang="en-US" dirty="0" smtClean="0"/>
              <a:t> got implemented by University of Colorado.</a:t>
            </a:r>
          </a:p>
          <a:p>
            <a:r>
              <a:rPr lang="en-US" dirty="0" smtClean="0"/>
              <a:t>NYS changed the name to NYS—Family Study, in 2000.</a:t>
            </a:r>
          </a:p>
          <a:p>
            <a:pPr lvl="1"/>
            <a:r>
              <a:rPr lang="en-US" dirty="0" smtClean="0"/>
              <a:t>Includes </a:t>
            </a:r>
            <a:r>
              <a:rPr lang="en-US" dirty="0"/>
              <a:t>additional questions that cover the respondent’s family, family relationships, educational attainment, and careers.</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0"/>
            <a:ext cx="8915400" cy="1295400"/>
          </a:xfrm>
        </p:spPr>
        <p:txBody>
          <a:bodyPr>
            <a:normAutofit fontScale="90000"/>
          </a:bodyPr>
          <a:lstStyle/>
          <a:p>
            <a:r>
              <a:rPr lang="en-US" dirty="0" smtClean="0"/>
              <a:t>Additional Approaches to Collecting Crime Data </a:t>
            </a:r>
            <a:r>
              <a:rPr lang="en-US" sz="2700" dirty="0" smtClean="0"/>
              <a:t>(1 of 2)</a:t>
            </a:r>
            <a:endParaRPr lang="en-US" sz="2700" dirty="0"/>
          </a:p>
        </p:txBody>
      </p:sp>
      <p:sp>
        <p:nvSpPr>
          <p:cNvPr id="9" name="Content Placeholder 8"/>
          <p:cNvSpPr>
            <a:spLocks noGrp="1"/>
          </p:cNvSpPr>
          <p:nvPr>
            <p:ph idx="1"/>
          </p:nvPr>
        </p:nvSpPr>
        <p:spPr>
          <a:xfrm>
            <a:off x="152400" y="1981200"/>
            <a:ext cx="8763000" cy="4144963"/>
          </a:xfrm>
        </p:spPr>
        <p:txBody>
          <a:bodyPr/>
          <a:lstStyle/>
          <a:p>
            <a:r>
              <a:rPr lang="en-US" dirty="0" smtClean="0"/>
              <a:t>The </a:t>
            </a:r>
            <a:r>
              <a:rPr lang="en-US" dirty="0"/>
              <a:t>additional data collection efforts are usually for a </a:t>
            </a:r>
            <a:r>
              <a:rPr lang="en-US" dirty="0" smtClean="0"/>
              <a:t>specific </a:t>
            </a:r>
            <a:r>
              <a:rPr lang="en-US" dirty="0"/>
              <a:t>purpose or </a:t>
            </a:r>
            <a:r>
              <a:rPr lang="en-US" dirty="0" smtClean="0"/>
              <a:t>population.</a:t>
            </a:r>
          </a:p>
          <a:p>
            <a:r>
              <a:rPr lang="en-US" dirty="0" smtClean="0"/>
              <a:t>The data </a:t>
            </a:r>
            <a:r>
              <a:rPr lang="en-US" dirty="0"/>
              <a:t>collection was initiated under the United States Census Bureau</a:t>
            </a:r>
            <a:r>
              <a:rPr lang="en-US" dirty="0" smtClean="0"/>
              <a:t>.</a:t>
            </a:r>
          </a:p>
          <a:p>
            <a:pPr lvl="1"/>
            <a:r>
              <a:rPr lang="en-US" dirty="0"/>
              <a:t>C</a:t>
            </a:r>
            <a:r>
              <a:rPr lang="en-US" dirty="0" smtClean="0"/>
              <a:t>ollects </a:t>
            </a:r>
            <a:r>
              <a:rPr lang="en-US" dirty="0"/>
              <a:t>information on individuals incarcerated in state and federal prisons.</a:t>
            </a:r>
          </a:p>
          <a:p>
            <a:pPr lvl="1"/>
            <a:endParaRPr lang="en-US" dirty="0" smtClean="0"/>
          </a:p>
        </p:txBody>
      </p:sp>
      <p:sp>
        <p:nvSpPr>
          <p:cNvPr id="6" name="Footer Placeholder 5"/>
          <p:cNvSpPr>
            <a:spLocks noGrp="1"/>
          </p:cNvSpPr>
          <p:nvPr>
            <p:ph type="ftr" sz="quarter" idx="11"/>
          </p:nvPr>
        </p:nvSpPr>
        <p:spPr/>
        <p:txBody>
          <a:bodyPr/>
          <a:lstStyle/>
          <a:p>
            <a:r>
              <a:rPr lang="en-US" dirty="0" err="1" smtClean="0"/>
              <a:t>Schram</a:t>
            </a:r>
            <a:r>
              <a:rPr lang="en-US" dirty="0" smtClean="0"/>
              <a:t>, </a:t>
            </a:r>
            <a:r>
              <a:rPr lang="en-US" i="1" dirty="0" smtClean="0"/>
              <a:t>Introduction to Criminology, </a:t>
            </a:r>
            <a:r>
              <a:rPr lang="en-US" dirty="0" smtClean="0"/>
              <a:t>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85800"/>
            <a:ext cx="8915400" cy="1295400"/>
          </a:xfrm>
        </p:spPr>
        <p:txBody>
          <a:bodyPr>
            <a:normAutofit fontScale="90000"/>
          </a:bodyPr>
          <a:lstStyle/>
          <a:p>
            <a:r>
              <a:rPr lang="en-US" dirty="0" smtClean="0"/>
              <a:t>Additional Approaches to Collecting Crime Data </a:t>
            </a:r>
            <a:r>
              <a:rPr lang="en-US" sz="2700" dirty="0" smtClean="0"/>
              <a:t>(2 of 2)</a:t>
            </a:r>
            <a:endParaRPr lang="en-US" sz="2700" dirty="0"/>
          </a:p>
        </p:txBody>
      </p:sp>
      <p:sp>
        <p:nvSpPr>
          <p:cNvPr id="9" name="Content Placeholder 8"/>
          <p:cNvSpPr>
            <a:spLocks noGrp="1"/>
          </p:cNvSpPr>
          <p:nvPr>
            <p:ph idx="1"/>
          </p:nvPr>
        </p:nvSpPr>
        <p:spPr>
          <a:xfrm>
            <a:off x="152400" y="1981200"/>
            <a:ext cx="8915400" cy="4375150"/>
          </a:xfrm>
        </p:spPr>
        <p:txBody>
          <a:bodyPr>
            <a:normAutofit fontScale="92500"/>
          </a:bodyPr>
          <a:lstStyle/>
          <a:p>
            <a:pPr marL="0" indent="0">
              <a:buNone/>
            </a:pPr>
            <a:r>
              <a:rPr lang="en-US" dirty="0" smtClean="0"/>
              <a:t>Spatial Analyses of Crime</a:t>
            </a:r>
          </a:p>
          <a:p>
            <a:r>
              <a:rPr lang="en-IN" dirty="0" smtClean="0"/>
              <a:t>Analyses focus on crime places</a:t>
            </a:r>
            <a:r>
              <a:rPr lang="en-US" dirty="0" smtClean="0"/>
              <a:t>.</a:t>
            </a:r>
          </a:p>
          <a:p>
            <a:pPr lvl="1"/>
            <a:r>
              <a:rPr lang="en-US" dirty="0" smtClean="0"/>
              <a:t>Most important piece of information is location.</a:t>
            </a:r>
          </a:p>
          <a:p>
            <a:pPr lvl="1"/>
            <a:r>
              <a:rPr lang="en-US" dirty="0" smtClean="0"/>
              <a:t>Distance is also a crucial element.</a:t>
            </a:r>
          </a:p>
          <a:p>
            <a:pPr lvl="1"/>
            <a:r>
              <a:rPr lang="en-US" dirty="0" smtClean="0"/>
              <a:t>Patterns designated as random, uniform, clustered, or dispersed.</a:t>
            </a:r>
          </a:p>
          <a:p>
            <a:pPr lvl="1"/>
            <a:r>
              <a:rPr lang="en-US" dirty="0" smtClean="0"/>
              <a:t>GIS </a:t>
            </a:r>
            <a:r>
              <a:rPr lang="en-US" dirty="0"/>
              <a:t>is a system made up of not only hardware but also incorporating computer software and data that are later used to analyze and describe information.</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68442" y="685799"/>
            <a:ext cx="8823158" cy="1217613"/>
          </a:xfrm>
        </p:spPr>
        <p:txBody>
          <a:bodyPr>
            <a:normAutofit fontScale="90000"/>
          </a:bodyPr>
          <a:lstStyle/>
          <a:p>
            <a:r>
              <a:rPr lang="en-US" dirty="0" smtClean="0"/>
              <a:t>Crime Data From Law Enforcement Agencies </a:t>
            </a:r>
            <a:r>
              <a:rPr lang="en-US" sz="2700" dirty="0" smtClean="0"/>
              <a:t>(1 of 13)</a:t>
            </a:r>
            <a:endParaRPr lang="en-US" sz="2700" dirty="0"/>
          </a:p>
        </p:txBody>
      </p:sp>
      <p:sp>
        <p:nvSpPr>
          <p:cNvPr id="9" name="Content Placeholder 8"/>
          <p:cNvSpPr>
            <a:spLocks noGrp="1"/>
          </p:cNvSpPr>
          <p:nvPr>
            <p:ph idx="1"/>
          </p:nvPr>
        </p:nvSpPr>
        <p:spPr>
          <a:xfrm>
            <a:off x="152400" y="1903412"/>
            <a:ext cx="8839200" cy="4452938"/>
          </a:xfrm>
        </p:spPr>
        <p:txBody>
          <a:bodyPr>
            <a:normAutofit/>
          </a:bodyPr>
          <a:lstStyle/>
          <a:p>
            <a:r>
              <a:rPr lang="en-US" dirty="0" smtClean="0"/>
              <a:t>Law enforcement agencies gather a number of crime statistics.</a:t>
            </a:r>
          </a:p>
          <a:p>
            <a:r>
              <a:rPr lang="en-US" dirty="0" smtClean="0"/>
              <a:t>Five techniques. </a:t>
            </a:r>
          </a:p>
          <a:p>
            <a:pPr lvl="1"/>
            <a:r>
              <a:rPr lang="en-US" dirty="0" smtClean="0"/>
              <a:t>The Uniform Crime Reports,</a:t>
            </a:r>
          </a:p>
          <a:p>
            <a:pPr lvl="1"/>
            <a:r>
              <a:rPr lang="en-US" dirty="0" smtClean="0"/>
              <a:t>The Supplementary Homicide Reports, </a:t>
            </a:r>
          </a:p>
          <a:p>
            <a:pPr lvl="1"/>
            <a:r>
              <a:rPr lang="en-US" dirty="0" smtClean="0"/>
              <a:t>The National Incident-Based Reporting System,</a:t>
            </a:r>
          </a:p>
          <a:p>
            <a:pPr lvl="1"/>
            <a:r>
              <a:rPr lang="en-US" dirty="0"/>
              <a:t>Hate Crime Statistics, </a:t>
            </a:r>
            <a:r>
              <a:rPr lang="en-US" dirty="0" smtClean="0"/>
              <a:t>and</a:t>
            </a:r>
            <a:endParaRPr lang="en-US" dirty="0"/>
          </a:p>
          <a:p>
            <a:pPr lvl="1"/>
            <a:r>
              <a:rPr lang="en-US" dirty="0"/>
              <a:t>The Law Enforcement </a:t>
            </a:r>
            <a:r>
              <a:rPr lang="en-US" dirty="0" smtClean="0"/>
              <a:t>Officers.</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838200"/>
            <a:ext cx="8763000" cy="1143000"/>
          </a:xfrm>
        </p:spPr>
        <p:txBody>
          <a:bodyPr>
            <a:normAutofit fontScale="90000"/>
          </a:bodyPr>
          <a:lstStyle/>
          <a:p>
            <a:r>
              <a:rPr lang="en-US" dirty="0" smtClean="0"/>
              <a:t>Crime Data From Law Enforcement Agencies </a:t>
            </a:r>
            <a:r>
              <a:rPr lang="en-US" sz="2700" dirty="0" smtClean="0"/>
              <a:t>(2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2133600"/>
            <a:ext cx="8763000" cy="4222750"/>
          </a:xfrm>
        </p:spPr>
        <p:txBody>
          <a:bodyPr>
            <a:normAutofit lnSpcReduction="10000"/>
          </a:bodyPr>
          <a:lstStyle/>
          <a:p>
            <a:pPr marL="0" indent="0">
              <a:buNone/>
            </a:pPr>
            <a:r>
              <a:rPr lang="en-US" dirty="0" smtClean="0"/>
              <a:t>Uniform Crime Reports (UCR): Historical Overview</a:t>
            </a:r>
          </a:p>
          <a:p>
            <a:r>
              <a:rPr lang="en-US" dirty="0"/>
              <a:t>Between 1830 and 1930, the collection of crime statistics involved various </a:t>
            </a:r>
            <a:r>
              <a:rPr lang="en-US" dirty="0" smtClean="0"/>
              <a:t>agencies. </a:t>
            </a:r>
          </a:p>
          <a:p>
            <a:r>
              <a:rPr lang="en-US" dirty="0" smtClean="0"/>
              <a:t>In 1927, efforts </a:t>
            </a:r>
            <a:r>
              <a:rPr lang="en-US" dirty="0"/>
              <a:t>were made to collect crime statistics in </a:t>
            </a:r>
            <a:r>
              <a:rPr lang="en-US" dirty="0" smtClean="0"/>
              <a:t>an uniform </a:t>
            </a:r>
            <a:r>
              <a:rPr lang="en-US" dirty="0"/>
              <a:t>manner</a:t>
            </a:r>
            <a:r>
              <a:rPr lang="en-US" dirty="0" smtClean="0"/>
              <a:t>.</a:t>
            </a:r>
            <a:endParaRPr lang="en-IN" dirty="0" smtClean="0"/>
          </a:p>
          <a:p>
            <a:r>
              <a:rPr lang="en-US" dirty="0"/>
              <a:t>In 1960, </a:t>
            </a:r>
            <a:r>
              <a:rPr lang="en-US" dirty="0" smtClean="0"/>
              <a:t>Part </a:t>
            </a:r>
            <a:r>
              <a:rPr lang="en-US" dirty="0"/>
              <a:t>I crimes were termed the Crime Index. </a:t>
            </a:r>
            <a:endParaRPr lang="en-US" dirty="0" smtClean="0"/>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Crime Data From Law Enforcement Agencies </a:t>
            </a:r>
            <a:r>
              <a:rPr lang="en-US" sz="2700" dirty="0" smtClean="0"/>
              <a:t>(3 </a:t>
            </a:r>
            <a:r>
              <a:rPr lang="en-US" sz="2700" dirty="0"/>
              <a:t>of </a:t>
            </a:r>
            <a:r>
              <a:rPr lang="en-US" sz="2700" dirty="0" smtClean="0"/>
              <a:t>13)</a:t>
            </a:r>
            <a:endParaRPr lang="en-US" sz="2700" dirty="0"/>
          </a:p>
        </p:txBody>
      </p:sp>
      <p:sp>
        <p:nvSpPr>
          <p:cNvPr id="4" name="Content Placeholder 3"/>
          <p:cNvSpPr>
            <a:spLocks noGrp="1"/>
          </p:cNvSpPr>
          <p:nvPr>
            <p:ph idx="1"/>
          </p:nvPr>
        </p:nvSpPr>
        <p:spPr>
          <a:xfrm>
            <a:off x="152400" y="2133600"/>
            <a:ext cx="8915400" cy="3992563"/>
          </a:xfrm>
        </p:spPr>
        <p:txBody>
          <a:bodyPr>
            <a:normAutofit/>
          </a:bodyPr>
          <a:lstStyle/>
          <a:p>
            <a:r>
              <a:rPr lang="en-US" dirty="0"/>
              <a:t>Additional Categories of crime were termed </a:t>
            </a:r>
            <a:r>
              <a:rPr lang="en-US" dirty="0" smtClean="0"/>
              <a:t>as </a:t>
            </a:r>
            <a:r>
              <a:rPr lang="en-US" dirty="0"/>
              <a:t>Part II Crimes. </a:t>
            </a:r>
          </a:p>
          <a:p>
            <a:r>
              <a:rPr lang="en-US" dirty="0" smtClean="0"/>
              <a:t>In 1979, offense of arson was added as a Part I offense.</a:t>
            </a:r>
            <a:endParaRPr lang="en-IN" dirty="0" smtClean="0"/>
          </a:p>
          <a:p>
            <a:r>
              <a:rPr lang="en-US" dirty="0" smtClean="0"/>
              <a:t>In </a:t>
            </a:r>
            <a:r>
              <a:rPr lang="en-US" dirty="0"/>
              <a:t>2013, human trafficking/commercial sex acts and human trafficking/involuntary servitude were added as Part I offenses</a:t>
            </a:r>
            <a:r>
              <a:rPr lang="en-US" dirty="0" smtClean="0"/>
              <a:t>.</a:t>
            </a:r>
          </a:p>
        </p:txBody>
      </p:sp>
      <p:sp>
        <p:nvSpPr>
          <p:cNvPr id="2" name="Footer Placeholder 1"/>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9649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685800"/>
            <a:ext cx="8610600" cy="1143000"/>
          </a:xfrm>
        </p:spPr>
        <p:txBody>
          <a:bodyPr>
            <a:normAutofit fontScale="90000"/>
          </a:bodyPr>
          <a:lstStyle/>
          <a:p>
            <a:r>
              <a:rPr lang="en-US" dirty="0" smtClean="0"/>
              <a:t>Crime Data From Law Enforcement Agencies </a:t>
            </a:r>
            <a:r>
              <a:rPr lang="en-US" sz="2700" dirty="0" smtClean="0"/>
              <a:t>(4 of 13)</a:t>
            </a:r>
            <a:endParaRPr lang="en-US" sz="2700" dirty="0"/>
          </a:p>
        </p:txBody>
      </p:sp>
      <p:sp>
        <p:nvSpPr>
          <p:cNvPr id="9" name="Content Placeholder 8"/>
          <p:cNvSpPr>
            <a:spLocks noGrp="1"/>
          </p:cNvSpPr>
          <p:nvPr>
            <p:ph idx="1"/>
          </p:nvPr>
        </p:nvSpPr>
        <p:spPr>
          <a:xfrm>
            <a:off x="76200" y="1828800"/>
            <a:ext cx="8991600" cy="4419600"/>
          </a:xfrm>
        </p:spPr>
        <p:txBody>
          <a:bodyPr>
            <a:normAutofit fontScale="92500"/>
          </a:bodyPr>
          <a:lstStyle/>
          <a:p>
            <a:pPr marL="0" indent="0">
              <a:buNone/>
            </a:pPr>
            <a:r>
              <a:rPr lang="en-US" dirty="0"/>
              <a:t>Uniform Crime Reports (UCR): The </a:t>
            </a:r>
            <a:r>
              <a:rPr lang="en-US" dirty="0" smtClean="0"/>
              <a:t>UCR Program</a:t>
            </a:r>
          </a:p>
          <a:p>
            <a:r>
              <a:rPr lang="en-US" dirty="0"/>
              <a:t>G</a:t>
            </a:r>
            <a:r>
              <a:rPr lang="en-US" dirty="0" smtClean="0"/>
              <a:t>enerate </a:t>
            </a:r>
            <a:r>
              <a:rPr lang="en-US" dirty="0"/>
              <a:t>a consistent </a:t>
            </a:r>
            <a:r>
              <a:rPr lang="en-US" dirty="0" smtClean="0"/>
              <a:t>set </a:t>
            </a:r>
            <a:r>
              <a:rPr lang="en-US" dirty="0"/>
              <a:t>of crime statistics that can be used in law </a:t>
            </a:r>
            <a:r>
              <a:rPr lang="en-US" dirty="0" smtClean="0"/>
              <a:t>enforcement.</a:t>
            </a:r>
          </a:p>
          <a:p>
            <a:pPr lvl="0"/>
            <a:r>
              <a:rPr lang="en-US" dirty="0" smtClean="0"/>
              <a:t>Classifying and scoring crimes are important functions of agencies participating </a:t>
            </a:r>
            <a:r>
              <a:rPr lang="en-US" dirty="0"/>
              <a:t>in the </a:t>
            </a:r>
            <a:r>
              <a:rPr lang="en-US" dirty="0" smtClean="0"/>
              <a:t>UCR Program.</a:t>
            </a:r>
          </a:p>
          <a:p>
            <a:pPr lvl="1"/>
            <a:r>
              <a:rPr lang="en-US" dirty="0" smtClean="0"/>
              <a:t>Classifying: Determining </a:t>
            </a:r>
            <a:r>
              <a:rPr lang="en-US" dirty="0"/>
              <a:t>the appropriate crime </a:t>
            </a:r>
            <a:r>
              <a:rPr lang="en-US" dirty="0" smtClean="0"/>
              <a:t>category. </a:t>
            </a:r>
          </a:p>
          <a:p>
            <a:pPr lvl="1"/>
            <a:r>
              <a:rPr lang="en-US" dirty="0" smtClean="0"/>
              <a:t>The </a:t>
            </a:r>
            <a:r>
              <a:rPr lang="en-US" dirty="0"/>
              <a:t>hierarchy </a:t>
            </a:r>
            <a:r>
              <a:rPr lang="en-US" dirty="0" smtClean="0"/>
              <a:t>rule. </a:t>
            </a:r>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609600"/>
            <a:ext cx="8839200" cy="1143000"/>
          </a:xfrm>
        </p:spPr>
        <p:txBody>
          <a:bodyPr>
            <a:normAutofit fontScale="90000"/>
          </a:bodyPr>
          <a:lstStyle/>
          <a:p>
            <a:r>
              <a:rPr lang="en-US" dirty="0" smtClean="0"/>
              <a:t>Crime Data From Law Enforcement Agencies </a:t>
            </a:r>
            <a:r>
              <a:rPr lang="en-US" sz="2700" dirty="0" smtClean="0"/>
              <a:t>(5 of 13)</a:t>
            </a:r>
            <a:endParaRPr lang="en-US" sz="2700" dirty="0"/>
          </a:p>
        </p:txBody>
      </p:sp>
      <p:sp>
        <p:nvSpPr>
          <p:cNvPr id="9" name="Content Placeholder 8"/>
          <p:cNvSpPr>
            <a:spLocks noGrp="1"/>
          </p:cNvSpPr>
          <p:nvPr>
            <p:ph idx="1"/>
          </p:nvPr>
        </p:nvSpPr>
        <p:spPr>
          <a:xfrm>
            <a:off x="228600" y="1752600"/>
            <a:ext cx="8763000" cy="4603750"/>
          </a:xfrm>
        </p:spPr>
        <p:txBody>
          <a:bodyPr>
            <a:normAutofit fontScale="92500" lnSpcReduction="10000"/>
          </a:bodyPr>
          <a:lstStyle/>
          <a:p>
            <a:pPr marL="0" indent="0">
              <a:buNone/>
            </a:pPr>
            <a:r>
              <a:rPr lang="en-US" dirty="0"/>
              <a:t>Uniform Crime Reports (UCR): Limitations </a:t>
            </a:r>
            <a:r>
              <a:rPr lang="en-US" dirty="0" smtClean="0"/>
              <a:t>of the UCR</a:t>
            </a:r>
          </a:p>
          <a:p>
            <a:r>
              <a:rPr lang="en-US" dirty="0"/>
              <a:t>Even with </a:t>
            </a:r>
            <a:r>
              <a:rPr lang="en-US" dirty="0" smtClean="0"/>
              <a:t>criticisms</a:t>
            </a:r>
            <a:r>
              <a:rPr lang="en-US" dirty="0"/>
              <a:t>, the UCR continues to be a major source of information</a:t>
            </a:r>
            <a:r>
              <a:rPr lang="en-US" dirty="0" smtClean="0"/>
              <a:t>.</a:t>
            </a:r>
          </a:p>
          <a:p>
            <a:r>
              <a:rPr lang="en-US" dirty="0" smtClean="0"/>
              <a:t>UCR is a summary-based system.</a:t>
            </a:r>
          </a:p>
          <a:p>
            <a:pPr lvl="1"/>
            <a:r>
              <a:rPr lang="en-US" dirty="0" smtClean="0"/>
              <a:t>Obtain total counts of crimes on a city/country level using UCR data. </a:t>
            </a:r>
          </a:p>
          <a:p>
            <a:r>
              <a:rPr lang="en-US" dirty="0" smtClean="0"/>
              <a:t>Types of crime measures: </a:t>
            </a:r>
          </a:p>
          <a:p>
            <a:pPr lvl="1"/>
            <a:r>
              <a:rPr lang="en-US" dirty="0" smtClean="0"/>
              <a:t>Supplementary Homicide Reports. </a:t>
            </a:r>
          </a:p>
          <a:p>
            <a:pPr lvl="1"/>
            <a:r>
              <a:rPr lang="en-US" dirty="0" smtClean="0"/>
              <a:t>National Incident-Based Reporting System.</a:t>
            </a:r>
            <a:endParaRPr lang="en-US"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2504" y="760413"/>
            <a:ext cx="8570495" cy="1143000"/>
          </a:xfrm>
        </p:spPr>
        <p:txBody>
          <a:bodyPr>
            <a:normAutofit fontScale="90000"/>
          </a:bodyPr>
          <a:lstStyle/>
          <a:p>
            <a:r>
              <a:rPr lang="en-US" dirty="0" smtClean="0"/>
              <a:t>Crime Data From Law Enforcement Agencies </a:t>
            </a:r>
            <a:r>
              <a:rPr lang="en-US" sz="2700" dirty="0" smtClean="0"/>
              <a:t>(6 of 13)</a:t>
            </a:r>
            <a:endParaRPr lang="en-US" sz="2700" dirty="0"/>
          </a:p>
        </p:txBody>
      </p:sp>
      <p:sp>
        <p:nvSpPr>
          <p:cNvPr id="9" name="Content Placeholder 8"/>
          <p:cNvSpPr>
            <a:spLocks noGrp="1"/>
          </p:cNvSpPr>
          <p:nvPr>
            <p:ph idx="1"/>
          </p:nvPr>
        </p:nvSpPr>
        <p:spPr>
          <a:xfrm>
            <a:off x="192504" y="1903413"/>
            <a:ext cx="8799096" cy="4452937"/>
          </a:xfrm>
        </p:spPr>
        <p:txBody>
          <a:bodyPr>
            <a:normAutofit/>
          </a:bodyPr>
          <a:lstStyle/>
          <a:p>
            <a:pPr marL="0" indent="0">
              <a:buNone/>
            </a:pPr>
            <a:r>
              <a:rPr lang="en-US" dirty="0" smtClean="0"/>
              <a:t>Supplementary Homicide Reports</a:t>
            </a:r>
          </a:p>
          <a:p>
            <a:r>
              <a:rPr lang="en-IN" dirty="0" smtClean="0"/>
              <a:t>Provides detailed information on the incident</a:t>
            </a:r>
            <a:r>
              <a:rPr lang="en-US" dirty="0" smtClean="0"/>
              <a:t>.</a:t>
            </a:r>
          </a:p>
          <a:p>
            <a:r>
              <a:rPr lang="en-US" dirty="0" smtClean="0"/>
              <a:t>Another </a:t>
            </a:r>
            <a:r>
              <a:rPr lang="en-US" dirty="0"/>
              <a:t>national data collection </a:t>
            </a:r>
            <a:r>
              <a:rPr lang="en-US" dirty="0" smtClean="0"/>
              <a:t>system: CDC.</a:t>
            </a:r>
          </a:p>
          <a:p>
            <a:r>
              <a:rPr lang="en-US" dirty="0" smtClean="0"/>
              <a:t>NVSS </a:t>
            </a:r>
            <a:r>
              <a:rPr lang="en-US" dirty="0"/>
              <a:t>consistently demonstrates a higher number of homicides than the </a:t>
            </a:r>
            <a:r>
              <a:rPr lang="en-US" dirty="0" smtClean="0"/>
              <a:t>SHR.</a:t>
            </a:r>
          </a:p>
          <a:p>
            <a:r>
              <a:rPr lang="en-US" dirty="0" smtClean="0"/>
              <a:t>The SHR is regarded the precursor of the NIBRS. </a:t>
            </a:r>
            <a:endParaRPr lang="en-US" dirty="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2662" y="760413"/>
            <a:ext cx="8586537" cy="1143000"/>
          </a:xfrm>
        </p:spPr>
        <p:txBody>
          <a:bodyPr>
            <a:normAutofit fontScale="90000"/>
          </a:bodyPr>
          <a:lstStyle/>
          <a:p>
            <a:r>
              <a:rPr lang="en-US" dirty="0" smtClean="0"/>
              <a:t>Crime Data From Law Enforcement Agencies </a:t>
            </a:r>
            <a:r>
              <a:rPr lang="en-US" sz="2700" dirty="0" smtClean="0"/>
              <a:t>(</a:t>
            </a:r>
            <a:r>
              <a:rPr lang="en-US" sz="2700" dirty="0"/>
              <a:t>7</a:t>
            </a:r>
            <a:r>
              <a:rPr lang="en-US" sz="2700" dirty="0" smtClean="0"/>
              <a:t> of 13)</a:t>
            </a:r>
            <a:endParaRPr lang="en-US" sz="2700" dirty="0"/>
          </a:p>
        </p:txBody>
      </p:sp>
      <p:sp>
        <p:nvSpPr>
          <p:cNvPr id="9" name="Content Placeholder 8"/>
          <p:cNvSpPr>
            <a:spLocks noGrp="1"/>
          </p:cNvSpPr>
          <p:nvPr>
            <p:ph idx="1"/>
          </p:nvPr>
        </p:nvSpPr>
        <p:spPr>
          <a:xfrm>
            <a:off x="76200" y="1981200"/>
            <a:ext cx="8991600" cy="4375150"/>
          </a:xfrm>
        </p:spPr>
        <p:txBody>
          <a:bodyPr>
            <a:normAutofit fontScale="92500" lnSpcReduction="10000"/>
          </a:bodyPr>
          <a:lstStyle/>
          <a:p>
            <a:pPr marL="0" lvl="0" indent="0">
              <a:buNone/>
            </a:pPr>
            <a:r>
              <a:rPr lang="en-US" dirty="0" smtClean="0"/>
              <a:t>The National Incident-Based Reporting System (NIBRS): </a:t>
            </a:r>
            <a:r>
              <a:rPr lang="en-US" dirty="0"/>
              <a:t>The NIBRS </a:t>
            </a:r>
            <a:r>
              <a:rPr lang="en-US" dirty="0" smtClean="0"/>
              <a:t>Program</a:t>
            </a:r>
          </a:p>
          <a:p>
            <a:r>
              <a:rPr lang="en-US" dirty="0" smtClean="0"/>
              <a:t>Enhanced version of the UCR program.</a:t>
            </a:r>
          </a:p>
          <a:p>
            <a:pPr lvl="0"/>
            <a:r>
              <a:rPr lang="en-US" dirty="0" smtClean="0"/>
              <a:t>The </a:t>
            </a:r>
            <a:r>
              <a:rPr lang="en-US" dirty="0"/>
              <a:t>National Crime Statistics Exchange (NCS-X).</a:t>
            </a:r>
          </a:p>
          <a:p>
            <a:r>
              <a:rPr lang="en-US" dirty="0"/>
              <a:t>There are two goals of the NIBRS data collection program:</a:t>
            </a:r>
          </a:p>
          <a:p>
            <a:pPr lvl="1"/>
            <a:r>
              <a:rPr lang="en-US" dirty="0"/>
              <a:t>Enhance the quantity, quality, and timeliness of crime statistical data. </a:t>
            </a:r>
          </a:p>
          <a:p>
            <a:pPr lvl="1"/>
            <a:r>
              <a:rPr lang="en-US" dirty="0"/>
              <a:t>Improve the methodology. </a:t>
            </a:r>
            <a:endParaRPr lang="en-US" dirty="0" smtClean="0"/>
          </a:p>
          <a:p>
            <a:endParaRPr lang="en-US" dirty="0" smtClean="0"/>
          </a:p>
        </p:txBody>
      </p:sp>
      <p:sp>
        <p:nvSpPr>
          <p:cNvPr id="6" name="Footer Placeholder 5"/>
          <p:cNvSpPr>
            <a:spLocks noGrp="1"/>
          </p:cNvSpPr>
          <p:nvPr>
            <p:ph type="ftr" sz="quarter" idx="11"/>
          </p:nvPr>
        </p:nvSpPr>
        <p:spPr/>
        <p:txBody>
          <a:bodyPr/>
          <a:lstStyle/>
          <a:p>
            <a:r>
              <a:rPr lang="en-IN" dirty="0" smtClean="0"/>
              <a:t>Schram, </a:t>
            </a:r>
            <a:r>
              <a:rPr lang="en-IN" i="1" dirty="0" smtClean="0"/>
              <a:t>Introduction to Criminology</a:t>
            </a:r>
            <a:r>
              <a:rPr lang="en-IN" dirty="0" smtClean="0"/>
              <a:t>, Third Edition. © SAGE Publications, 2021.</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187023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2205</TotalTime>
  <Words>4478</Words>
  <Application>Microsoft Office PowerPoint</Application>
  <PresentationFormat>On-screen Show (4:3)</PresentationFormat>
  <Paragraphs>396</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 Chapter 2: Measuring Crime </vt:lpstr>
      <vt:lpstr>Introduction </vt:lpstr>
      <vt:lpstr>Crime Data From Law Enforcement Agencies (1 of 13)</vt:lpstr>
      <vt:lpstr>Crime Data From Law Enforcement Agencies (2 of 13)</vt:lpstr>
      <vt:lpstr>Crime Data From Law Enforcement Agencies (3 of 13)</vt:lpstr>
      <vt:lpstr>Crime Data From Law Enforcement Agencies (4 of 13)</vt:lpstr>
      <vt:lpstr>Crime Data From Law Enforcement Agencies (5 of 13)</vt:lpstr>
      <vt:lpstr>Crime Data From Law Enforcement Agencies (6 of 13)</vt:lpstr>
      <vt:lpstr>Crime Data From Law Enforcement Agencies (7 of 13)</vt:lpstr>
      <vt:lpstr>Crime Data From Law Enforcement Agencies (8 of 13)</vt:lpstr>
      <vt:lpstr>Crime Data From Law Enforcement Agencies (9 of 13)</vt:lpstr>
      <vt:lpstr>Crime Data From Law Enforcement Agencies (10 of 13)</vt:lpstr>
      <vt:lpstr>Crime Data From Law Enforcement Agencies (11 of 13)</vt:lpstr>
      <vt:lpstr>Crime Data From Law Enforcement Agencies (12 of 13)</vt:lpstr>
      <vt:lpstr>Crime Data From Law Enforcement Agencies (13 of 13)</vt:lpstr>
      <vt:lpstr>Crime Data From Victims of Crime: The National Crime Victimization Survey (1 of 4)</vt:lpstr>
      <vt:lpstr>Crime Data From Victims of Crime: The National Crime Victimization Survey (2 of 4)</vt:lpstr>
      <vt:lpstr>Crime Data From Victims of Crime: The National Crime Victimization Survey (3 of 4)</vt:lpstr>
      <vt:lpstr>Crime Data From Victims of Crime: The National Crime Victimization Survey (4 of 4)</vt:lpstr>
      <vt:lpstr>Crime Data From Self-Report Surveys (1 of 4)</vt:lpstr>
      <vt:lpstr>Crime Data From Self-Report Surveys (2 of 4)</vt:lpstr>
      <vt:lpstr>Crime Data From Self-Report Surveys (3 of 4)</vt:lpstr>
      <vt:lpstr>Crime Data From Self-Report Surveys (4 of 4)</vt:lpstr>
      <vt:lpstr>Additional Approaches to Collecting Crime Data (1 of 2)</vt:lpstr>
      <vt:lpstr>Additional Approaches to Collecting Crime Data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Integra</cp:lastModifiedBy>
  <cp:revision>533</cp:revision>
  <dcterms:created xsi:type="dcterms:W3CDTF">2006-08-16T00:00:00Z</dcterms:created>
  <dcterms:modified xsi:type="dcterms:W3CDTF">2020-01-04T15:25:37Z</dcterms:modified>
</cp:coreProperties>
</file>