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8" r:id="rId3"/>
    <p:sldId id="259" r:id="rId4"/>
    <p:sldId id="330" r:id="rId5"/>
    <p:sldId id="331" r:id="rId6"/>
    <p:sldId id="332" r:id="rId7"/>
    <p:sldId id="333" r:id="rId8"/>
    <p:sldId id="334" r:id="rId9"/>
    <p:sldId id="335" r:id="rId10"/>
    <p:sldId id="336" r:id="rId11"/>
    <p:sldId id="337" r:id="rId12"/>
    <p:sldId id="338" r:id="rId13"/>
    <p:sldId id="340" r:id="rId14"/>
    <p:sldId id="341" r:id="rId15"/>
    <p:sldId id="343" r:id="rId16"/>
    <p:sldId id="345" r:id="rId17"/>
    <p:sldId id="349" r:id="rId18"/>
    <p:sldId id="351" r:id="rId19"/>
    <p:sldId id="354" r:id="rId20"/>
    <p:sldId id="359" r:id="rId21"/>
    <p:sldId id="360" r:id="rId22"/>
    <p:sldId id="363" r:id="rId23"/>
    <p:sldId id="364" r:id="rId24"/>
    <p:sldId id="367" r:id="rId25"/>
    <p:sldId id="368" r:id="rId26"/>
    <p:sldId id="3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2" autoAdjust="0"/>
    <p:restoredTop sz="85750" autoAdjust="0"/>
  </p:normalViewPr>
  <p:slideViewPr>
    <p:cSldViewPr>
      <p:cViewPr varScale="1">
        <p:scale>
          <a:sx n="93" d="100"/>
          <a:sy n="93" d="100"/>
        </p:scale>
        <p:origin x="480" y="72"/>
      </p:cViewPr>
      <p:guideLst>
        <p:guide orient="horz" pos="2160"/>
        <p:guide pos="2880"/>
      </p:guideLst>
    </p:cSldViewPr>
  </p:slideViewPr>
  <p:outlineViewPr>
    <p:cViewPr>
      <p:scale>
        <a:sx n="50" d="100"/>
        <a:sy n="50" d="100"/>
      </p:scale>
      <p:origin x="60" y="50688"/>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dirty="0"/>
          </a:p>
        </p:txBody>
      </p:sp>
    </p:spTree>
    <p:extLst>
      <p:ext uri="{BB962C8B-B14F-4D97-AF65-F5344CB8AC3E}">
        <p14:creationId xmlns:p14="http://schemas.microsoft.com/office/powerpoint/2010/main" val="358189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kern="1200" dirty="0" smtClean="0">
                <a:solidFill>
                  <a:schemeClr val="tx1"/>
                </a:solidFill>
                <a:latin typeface="+mn-lt"/>
                <a:ea typeface="+mn-ea"/>
                <a:cs typeface="+mn-cs"/>
              </a:rPr>
              <a:t>Summarize the basic assumptions of labeling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Noted that scholars failed to distinguish between deviance and nondeviance: </a:t>
            </a:r>
            <a:r>
              <a:rPr lang="en-US" sz="1200" kern="1200" dirty="0" smtClean="0">
                <a:solidFill>
                  <a:schemeClr val="tx1"/>
                </a:solidFill>
                <a:effectLst/>
                <a:latin typeface="+mn-lt"/>
                <a:ea typeface="+mn-ea"/>
                <a:cs typeface="+mn-cs"/>
              </a:rPr>
              <a:t>He noted that some scholars maintained that this perspective failed to distinguish adequately between deviance and nondeviance. The labeling perspective, however, attempts to explain the </a:t>
            </a:r>
            <a:r>
              <a:rPr lang="en-US" sz="1200" i="1" kern="1200" dirty="0" smtClean="0">
                <a:solidFill>
                  <a:schemeClr val="tx1"/>
                </a:solidFill>
                <a:effectLst/>
                <a:latin typeface="+mn-lt"/>
                <a:ea typeface="+mn-ea"/>
                <a:cs typeface="+mn-cs"/>
              </a:rPr>
              <a:t>varieties of the deviant experience</a:t>
            </a:r>
            <a:r>
              <a:rPr lang="en-US" sz="1200" kern="1200" dirty="0" smtClean="0">
                <a:solidFill>
                  <a:schemeClr val="tx1"/>
                </a:solidFill>
                <a:effectLst/>
                <a:latin typeface="+mn-lt"/>
                <a:ea typeface="+mn-ea"/>
                <a:cs typeface="+mn-cs"/>
              </a:rPr>
              <a:t> rather than just the “mere counting and classifying of deviating acts and individuals.”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lvl="0"/>
            <a:r>
              <a:rPr lang="en-US" dirty="0" smtClean="0"/>
              <a:t>Key factors in labeling process: </a:t>
            </a:r>
          </a:p>
          <a:p>
            <a:pPr marL="228600" lvl="0" indent="-228600">
              <a:buAutoNum type="arabicPeriod"/>
            </a:pPr>
            <a:r>
              <a:rPr lang="en-US" dirty="0" smtClean="0"/>
              <a:t>Stereotyping: </a:t>
            </a:r>
            <a:r>
              <a:rPr lang="en-US" sz="1200" kern="1200" dirty="0" smtClean="0">
                <a:solidFill>
                  <a:schemeClr val="tx1"/>
                </a:solidFill>
                <a:latin typeface="+mn-lt"/>
                <a:ea typeface="+mn-ea"/>
                <a:cs typeface="+mn-cs"/>
              </a:rPr>
              <a:t>In labeling theory, usually associated with racial prejudice and discrimination.</a:t>
            </a:r>
            <a:endParaRPr lang="en-US" dirty="0" smtClean="0"/>
          </a:p>
          <a:p>
            <a:pPr marL="228600" lvl="0" indent="-228600">
              <a:buAutoNum type="arabicPeriod"/>
            </a:pPr>
            <a:r>
              <a:rPr lang="en-US" dirty="0" smtClean="0"/>
              <a:t>Retrospective interpretation:</a:t>
            </a:r>
            <a:r>
              <a:rPr lang="en-US" baseline="0" dirty="0" smtClean="0"/>
              <a:t> </a:t>
            </a:r>
            <a:r>
              <a:rPr lang="en-US" sz="1200" kern="1200" baseline="0" dirty="0" smtClean="0">
                <a:solidFill>
                  <a:schemeClr val="tx1"/>
                </a:solidFill>
                <a:latin typeface="+mn-lt"/>
                <a:ea typeface="+mn-ea"/>
                <a:cs typeface="+mn-cs"/>
              </a:rPr>
              <a:t>I</a:t>
            </a:r>
            <a:r>
              <a:rPr lang="en-US" sz="1200" kern="1200" dirty="0" smtClean="0">
                <a:solidFill>
                  <a:schemeClr val="tx1"/>
                </a:solidFill>
                <a:latin typeface="+mn-lt"/>
                <a:ea typeface="+mn-ea"/>
                <a:cs typeface="+mn-cs"/>
              </a:rPr>
              <a:t>n labeling theory, the process by which an individual is identified as a deviant and thereafter viewed in a “new light.”</a:t>
            </a:r>
            <a:endParaRPr lang="en-US"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Status degradation ceremony:</a:t>
            </a:r>
            <a:r>
              <a:rPr lang="en-US" baseline="0" dirty="0" smtClean="0"/>
              <a:t> </a:t>
            </a:r>
            <a:r>
              <a:rPr lang="en-GB" sz="1200" kern="1200" baseline="0" dirty="0" smtClean="0">
                <a:solidFill>
                  <a:schemeClr val="tx1"/>
                </a:solidFill>
                <a:latin typeface="+mn-lt"/>
                <a:ea typeface="+mn-ea"/>
                <a:cs typeface="+mn-cs"/>
              </a:rPr>
              <a:t>T</a:t>
            </a:r>
            <a:r>
              <a:rPr lang="en-GB" sz="1200" kern="1200" dirty="0" smtClean="0">
                <a:solidFill>
                  <a:schemeClr val="tx1"/>
                </a:solidFill>
                <a:latin typeface="+mn-lt"/>
                <a:ea typeface="+mn-ea"/>
                <a:cs typeface="+mn-cs"/>
              </a:rPr>
              <a:t>he most dramatic way to initiate the process of giving an individual a new identity, such as a criminal trial.</a:t>
            </a:r>
            <a:endParaRPr lang="en-US" dirty="0" smtClean="0"/>
          </a:p>
          <a:p>
            <a:pPr marL="228600" lvl="0" indent="-228600">
              <a:buAutoNum type="arabicPeriod"/>
            </a:pPr>
            <a:r>
              <a:rPr lang="en-US" dirty="0" smtClean="0"/>
              <a:t>Negotiation: </a:t>
            </a:r>
            <a:r>
              <a:rPr lang="en-US" sz="1200" kern="1200" dirty="0" smtClean="0">
                <a:solidFill>
                  <a:schemeClr val="tx1"/>
                </a:solidFill>
                <a:latin typeface="+mn-lt"/>
                <a:ea typeface="+mn-ea"/>
                <a:cs typeface="+mn-cs"/>
              </a:rPr>
              <a:t>One of the key factors identified by Schur (i.e., labeling process); more noticeable in cases involving adults rather than juveniles.</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10</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b="0" kern="1200" dirty="0" smtClean="0">
                <a:solidFill>
                  <a:schemeClr val="tx1"/>
                </a:solidFill>
                <a:latin typeface="+mn-lt"/>
                <a:ea typeface="+mn-ea"/>
                <a:cs typeface="+mn-cs"/>
              </a:rPr>
              <a:t>Summarize the basic assumptions of labeling theory</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228600" indent="-228600">
              <a:buAutoNum type="arabicPeriod"/>
            </a:pPr>
            <a:r>
              <a:rPr lang="en-US" b="0" dirty="0" smtClean="0"/>
              <a:t>No act is intrinsically criminal: </a:t>
            </a:r>
            <a:r>
              <a:rPr lang="en-US" sz="1200" b="0" kern="1200" dirty="0" smtClean="0">
                <a:solidFill>
                  <a:schemeClr val="tx1"/>
                </a:solidFill>
                <a:latin typeface="+mn-lt"/>
                <a:ea typeface="+mn-ea"/>
                <a:cs typeface="+mn-cs"/>
              </a:rPr>
              <a:t>The law designates an act as a crime; thus, crimes are defined by politically influential and organized groups.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dirty="0" smtClean="0"/>
              <a:t>Criminal definition are in interest of the powerful: </a:t>
            </a:r>
            <a:r>
              <a:rPr lang="en-US" sz="1200" b="0" kern="1200" dirty="0" smtClean="0">
                <a:solidFill>
                  <a:schemeClr val="tx1"/>
                </a:solidFill>
                <a:latin typeface="+mn-lt"/>
                <a:ea typeface="+mn-ea"/>
                <a:cs typeface="+mn-cs"/>
              </a:rPr>
              <a:t>While the law incorporates detailed guidelines, as well as definitions and procedures, the implementation of the law can vary by decisions of local officials and other social leaders.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dirty="0" smtClean="0"/>
              <a:t>Person does not become criminal by violating the law: </a:t>
            </a:r>
            <a:r>
              <a:rPr lang="en-US" sz="1200" b="0" kern="1200" dirty="0" smtClean="0">
                <a:solidFill>
                  <a:schemeClr val="tx1"/>
                </a:solidFill>
                <a:latin typeface="+mn-lt"/>
                <a:ea typeface="+mn-ea"/>
                <a:cs typeface="+mn-cs"/>
              </a:rPr>
              <a:t>Rather, a person becomes a criminal by authorities designating him or her as such.</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dirty="0" smtClean="0"/>
              <a:t>Dichotomizing individuals: Contrary to common sense and research: </a:t>
            </a:r>
            <a:r>
              <a:rPr lang="en-US" sz="1200" b="0" kern="1200" dirty="0" smtClean="0">
                <a:solidFill>
                  <a:schemeClr val="tx1"/>
                </a:solidFill>
                <a:latin typeface="+mn-lt"/>
                <a:ea typeface="+mn-ea"/>
                <a:cs typeface="+mn-cs"/>
              </a:rPr>
              <a:t>Self-report and other unofficial sources reveal that most acts committed by criminals conform with the law, while some actions of “conformists” violate the law. Thus, the criminal label designates an individual’s legal status and not his or her behavior.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dirty="0" smtClean="0"/>
              <a:t>Only few are caught in violating the law: </a:t>
            </a:r>
            <a:r>
              <a:rPr lang="en-US" sz="1200" b="0" kern="1200" dirty="0" smtClean="0">
                <a:solidFill>
                  <a:schemeClr val="tx1"/>
                </a:solidFill>
                <a:latin typeface="+mn-lt"/>
                <a:ea typeface="+mn-ea"/>
                <a:cs typeface="+mn-cs"/>
              </a:rPr>
              <a:t>The act of “getting caught” begins the labeling process. When an individual is labeled as a criminal, he or she may become one of a few that many can blame for the ills of society.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228600" indent="-228600">
              <a:buAutoNum type="arabicPeriod"/>
            </a:pP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11</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b="0" kern="1200" dirty="0" smtClean="0">
                <a:solidFill>
                  <a:schemeClr val="tx1"/>
                </a:solidFill>
                <a:latin typeface="+mn-lt"/>
                <a:ea typeface="+mn-ea"/>
                <a:cs typeface="+mn-cs"/>
              </a:rPr>
              <a:t>Summarize the basic assumptions of labeling theory</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Penalties vary according to the characteristics of the offender: </a:t>
            </a:r>
            <a:r>
              <a:rPr lang="en-US" sz="1200" b="0" kern="1200" dirty="0" smtClean="0">
                <a:solidFill>
                  <a:schemeClr val="tx1"/>
                </a:solidFill>
                <a:latin typeface="+mn-lt"/>
                <a:ea typeface="+mn-ea"/>
                <a:cs typeface="+mn-cs"/>
              </a:rPr>
              <a:t>the decisions of many authorities appear to reflect the perspective, “Once a criminal, always a criminal, but some are more criminal than others.”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Criminal sanctions vary according to the characteristics of the offender: </a:t>
            </a:r>
            <a:r>
              <a:rPr lang="en-US" sz="1200" b="0" kern="1200" dirty="0" smtClean="0">
                <a:solidFill>
                  <a:schemeClr val="tx1"/>
                </a:solidFill>
                <a:latin typeface="+mn-lt"/>
                <a:ea typeface="+mn-ea"/>
                <a:cs typeface="+mn-cs"/>
              </a:rPr>
              <a:t>Further, these sanctions tend to be more severe among males, the young, the unemployed or underemployed, the poorly educated, members of the lower classes, members of minority groups, transients, and residents of deteriorated urban areas.</a:t>
            </a:r>
          </a:p>
          <a:p>
            <a:pPr marL="228600" indent="-228600">
              <a:buFont typeface="+mj-lt"/>
              <a:buAutoNum type="arabicPeriod"/>
            </a:pPr>
            <a:r>
              <a:rPr lang="en-US" b="0" dirty="0" smtClean="0"/>
              <a:t>Stereotype</a:t>
            </a:r>
            <a:r>
              <a:rPr lang="en-GB" sz="1200" kern="1200" dirty="0" smtClean="0">
                <a:solidFill>
                  <a:schemeClr val="tx1"/>
                </a:solidFill>
                <a:effectLst/>
                <a:latin typeface="+mn-lt"/>
                <a:ea typeface="+mn-ea"/>
                <a:cs typeface="+mn-cs"/>
              </a:rPr>
              <a:t>—</a:t>
            </a:r>
            <a:r>
              <a:rPr lang="en-US" b="0" dirty="0" smtClean="0"/>
              <a:t>Criminal is a pariah</a:t>
            </a:r>
            <a:r>
              <a:rPr lang="en-US" sz="1200" b="0" kern="120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The criminal justice system is based on a free-will perspective that allows for the condemnation and rejection of the identified offender.</a:t>
            </a:r>
          </a:p>
          <a:p>
            <a:pPr marL="228600" indent="-228600">
              <a:buFont typeface="+mj-lt"/>
              <a:buAutoNum type="arabicPeriod"/>
            </a:pPr>
            <a:r>
              <a:rPr lang="en-US" dirty="0" smtClean="0"/>
              <a:t>Public condemnation and labeling: Offender’s  image of himself: </a:t>
            </a:r>
            <a:r>
              <a:rPr lang="en-US" b="0" dirty="0" smtClean="0"/>
              <a:t>Confronted by public condemnation and label</a:t>
            </a:r>
            <a:r>
              <a:rPr lang="en-US" b="0" baseline="0" dirty="0" smtClean="0"/>
              <a:t> </a:t>
            </a:r>
            <a:r>
              <a:rPr lang="en-US" b="0" dirty="0" smtClean="0"/>
              <a:t>it is difficult for an offender to maintain a favorable image of himself: </a:t>
            </a:r>
            <a:r>
              <a:rPr lang="en-US" sz="1200" b="0" kern="1200" dirty="0" smtClean="0">
                <a:solidFill>
                  <a:schemeClr val="tx1"/>
                </a:solidFill>
                <a:latin typeface="+mn-lt"/>
                <a:ea typeface="+mn-ea"/>
                <a:cs typeface="+mn-cs"/>
              </a:rPr>
              <a:t>Labeling is a process that produces, eventually, identification with a deviant image and subculture and, subsequently, the “rejection of the rejectors.”</a:t>
            </a:r>
          </a:p>
          <a:p>
            <a:pPr marL="228600" indent="-228600">
              <a:buFont typeface="+mj-lt"/>
              <a:buAutoNum type="arabicPeriod"/>
            </a:pPr>
            <a:endParaRPr lang="en-US" sz="1200" b="0" kern="1200" dirty="0" smtClean="0">
              <a:solidFill>
                <a:schemeClr val="tx1"/>
              </a:solidFill>
              <a:latin typeface="+mn-lt"/>
              <a:ea typeface="+mn-ea"/>
              <a:cs typeface="+mn-cs"/>
            </a:endParaRPr>
          </a:p>
          <a:p>
            <a:pPr marL="228600" indent="-228600">
              <a:buAutoNum type="arabicPeriod" startAt="5"/>
            </a:pPr>
            <a:endParaRPr lang="en-US" sz="1200" b="0" kern="1200" dirty="0" smtClean="0">
              <a:solidFill>
                <a:schemeClr val="tx1"/>
              </a:solidFill>
              <a:latin typeface="+mn-lt"/>
              <a:ea typeface="+mn-ea"/>
              <a:cs typeface="+mn-cs"/>
            </a:endParaRPr>
          </a:p>
          <a:p>
            <a:pPr marL="228600" indent="-228600">
              <a:buAutoNum type="arabicPeriod" startAt="5"/>
            </a:pPr>
            <a:endParaRPr lang="en-US" sz="1200" b="0" kern="1200" dirty="0" smtClean="0">
              <a:solidFill>
                <a:schemeClr val="tx1"/>
              </a:solidFill>
              <a:latin typeface="+mn-lt"/>
              <a:ea typeface="+mn-ea"/>
              <a:cs typeface="+mn-cs"/>
            </a:endParaRPr>
          </a:p>
          <a:p>
            <a:pPr marL="228600" indent="-228600">
              <a:buAutoNum type="arabicPeriod" startAt="5"/>
            </a:pPr>
            <a:endParaRPr lang="en-US" sz="1200" b="0" kern="1200" dirty="0" smtClean="0">
              <a:solidFill>
                <a:schemeClr val="tx1"/>
              </a:solidFill>
              <a:latin typeface="+mn-lt"/>
              <a:ea typeface="+mn-ea"/>
              <a:cs typeface="+mn-cs"/>
            </a:endParaRPr>
          </a:p>
          <a:p>
            <a:pPr marL="228600" indent="-228600">
              <a:buAutoNum type="arabicPeriod" startAt="5"/>
            </a:pPr>
            <a:endParaRPr lang="en-US" sz="1200" b="0" kern="1200" dirty="0" smtClean="0">
              <a:solidFill>
                <a:schemeClr val="tx1"/>
              </a:solidFill>
              <a:latin typeface="+mn-lt"/>
              <a:ea typeface="+mn-ea"/>
              <a:cs typeface="+mn-cs"/>
            </a:endParaRPr>
          </a:p>
          <a:p>
            <a:pPr marL="228600" indent="-228600">
              <a:buAutoNum type="arabicPeriod"/>
            </a:pP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11.2 </a:t>
            </a:r>
            <a:r>
              <a:rPr lang="en-US" sz="1200" b="0" kern="1200" dirty="0" smtClean="0">
                <a:solidFill>
                  <a:schemeClr val="tx1"/>
                </a:solidFill>
                <a:latin typeface="+mn-lt"/>
                <a:ea typeface="+mn-ea"/>
                <a:cs typeface="+mn-cs"/>
              </a:rPr>
              <a:t>Evaluate the research and criticisms of labeling theory</a:t>
            </a:r>
            <a:r>
              <a:rPr lang="en-US" sz="1200" b="0" kern="1200" dirty="0" smtClean="0">
                <a:solidFill>
                  <a:schemeClr val="tx1"/>
                </a:solidFill>
                <a:effectLst/>
                <a:latin typeface="+mn-lt"/>
                <a:ea typeface="+mn-ea"/>
                <a:cs typeface="+mn-cs"/>
              </a:rPr>
              <a:t>.</a:t>
            </a:r>
          </a:p>
          <a:p>
            <a:pPr marL="228600" indent="-228600">
              <a:buNone/>
            </a:pPr>
            <a:endParaRPr lang="en-US" b="0" dirty="0" smtClean="0"/>
          </a:p>
          <a:p>
            <a:pPr marL="0" indent="0">
              <a:buFont typeface="Arial" panose="020B0604020202020204" pitchFamily="34" charset="0"/>
              <a:buNone/>
            </a:pPr>
            <a:r>
              <a:rPr lang="en-US" dirty="0" smtClean="0"/>
              <a:t>Employee’s criminal court record effect on the reactions of potential employers: </a:t>
            </a:r>
            <a:r>
              <a:rPr lang="en-US" sz="1200" kern="1200" dirty="0" smtClean="0">
                <a:solidFill>
                  <a:schemeClr val="tx1"/>
                </a:solidFill>
                <a:latin typeface="+mn-lt"/>
                <a:ea typeface="+mn-ea"/>
                <a:cs typeface="+mn-cs"/>
              </a:rPr>
              <a:t>The researchers constructed four employment folders that differed only with respect to the applicant’s reported record of criminal court involvement. The results revealed that only one employer demonstrated an interest in the convicted folder, three in the tried-but-acquitted folder, six in the tried-but-acquitted folder (including a letter from the judge), and nine in the no-criminal-record folder. </a:t>
            </a:r>
            <a:endParaRPr lang="en-US" b="0" dirty="0" smtClean="0"/>
          </a:p>
          <a:p>
            <a:pPr marL="0" indent="0">
              <a:buFont typeface="Arial" panose="020B0604020202020204" pitchFamily="34" charset="0"/>
              <a:buNone/>
            </a:pPr>
            <a:endParaRPr lang="en-US" b="0" dirty="0" smtClean="0"/>
          </a:p>
          <a:p>
            <a:pPr marL="0" indent="0">
              <a:buFont typeface="Arial" panose="020B0604020202020204" pitchFamily="34" charset="0"/>
              <a:buNone/>
            </a:pPr>
            <a:r>
              <a:rPr lang="en-US" dirty="0" smtClean="0"/>
              <a:t>Influence of insanity on behavior and perceptions of hospital staff: </a:t>
            </a:r>
            <a:r>
              <a:rPr lang="en-US" sz="1200" kern="1200" dirty="0" smtClean="0">
                <a:solidFill>
                  <a:schemeClr val="tx1"/>
                </a:solidFill>
                <a:latin typeface="+mn-lt"/>
                <a:ea typeface="+mn-ea"/>
                <a:cs typeface="+mn-cs"/>
              </a:rPr>
              <a:t>Eight individuals from various backgrounds, but deemed “sane,” applied for admission to different mental hospitals. Upon their arrival at the hospitals, each individual pretended to hear voices, a symptom of schizophrenia. When questioned about their backgrounds and significant life events, they all gave truthful and accurate responses. All but one individual was labeled schizophrenic. After their admission, these individuals were responsible for demonstrating their sanity. The various hospital staff treated them as schizophrenic patients. Subsequently, these individuals were discharged from the hospital, with a diagnosis of schizophrenia “in remission.”</a:t>
            </a:r>
            <a:endParaRPr lang="en-US" sz="1200" b="0" kern="1200" dirty="0" smtClean="0">
              <a:solidFill>
                <a:schemeClr val="tx1"/>
              </a:solidFill>
              <a:latin typeface="+mn-lt"/>
              <a:ea typeface="+mn-ea"/>
              <a:cs typeface="+mn-cs"/>
            </a:endParaRPr>
          </a:p>
          <a:p>
            <a:pPr marL="228600" indent="-228600">
              <a:buNone/>
            </a:pPr>
            <a:endParaRPr lang="en-US" sz="1200" b="0" kern="1200" dirty="0" smtClean="0">
              <a:solidFill>
                <a:schemeClr val="tx1"/>
              </a:solidFill>
              <a:latin typeface="+mn-lt"/>
              <a:ea typeface="+mn-ea"/>
              <a:cs typeface="+mn-cs"/>
            </a:endParaRPr>
          </a:p>
          <a:p>
            <a:pPr marL="228600" indent="-228600">
              <a:buNone/>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11.2 </a:t>
            </a:r>
            <a:r>
              <a:rPr lang="en-US" sz="1200" kern="1200" dirty="0" smtClean="0">
                <a:solidFill>
                  <a:schemeClr val="tx1"/>
                </a:solidFill>
                <a:latin typeface="+mn-lt"/>
                <a:ea typeface="+mn-ea"/>
                <a:cs typeface="+mn-cs"/>
              </a:rPr>
              <a:t>Evaluate the research and criticisms of labeling theory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Lack of satisfactory data and empirical research: Evaluating the adequacy of labeling theory has been difficult.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11.3 </a:t>
            </a:r>
            <a:r>
              <a:rPr lang="en-US" sz="1200" b="0" kern="1200" dirty="0" smtClean="0">
                <a:solidFill>
                  <a:schemeClr val="tx1"/>
                </a:solidFill>
                <a:latin typeface="+mn-lt"/>
                <a:ea typeface="+mn-ea"/>
                <a:cs typeface="+mn-cs"/>
              </a:rPr>
              <a:t>Describe and distinguish between the various conflict perspectives</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Major proponent of the perspective: </a:t>
            </a:r>
            <a:r>
              <a:rPr lang="en-US" sz="1200" b="0" kern="1200" dirty="0" smtClean="0">
                <a:solidFill>
                  <a:schemeClr val="tx1"/>
                </a:solidFill>
                <a:latin typeface="+mn-lt"/>
                <a:ea typeface="+mn-ea"/>
                <a:cs typeface="+mn-cs"/>
              </a:rPr>
              <a:t>A major proponent of this perspective, Thomas Hobbes, argued that without either law or the state, individuals would pursue their self-interests without considering how these pursuits could affect others. To avoid such a lawless condition, individuals enter into an agreement, or consensus, to sacrifice their self-interests in an effort to form a society for the common good of all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Criminologists from consensus perspective maintain: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Law reflects the need for social order.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Law is a product of value consensus.</a:t>
            </a:r>
            <a:r>
              <a:rPr lang="en-US" sz="1200" b="0" kern="1200" baseline="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baseline="0" dirty="0" smtClean="0">
                <a:solidFill>
                  <a:schemeClr val="tx1"/>
                </a:solidFill>
                <a:latin typeface="+mn-lt"/>
                <a:ea typeface="+mn-ea"/>
                <a:cs typeface="+mn-cs"/>
              </a:rPr>
              <a:t>L</a:t>
            </a:r>
            <a:r>
              <a:rPr lang="en-US" sz="1200" b="0" kern="1200" dirty="0" smtClean="0">
                <a:solidFill>
                  <a:schemeClr val="tx1"/>
                </a:solidFill>
                <a:latin typeface="+mn-lt"/>
                <a:ea typeface="+mn-ea"/>
                <a:cs typeface="+mn-cs"/>
              </a:rPr>
              <a:t>aw is an impartial system that protects public rather than private interests.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Where differences between groups exist, law is the neutral mechanism that helps individuals resolve their conflicts.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Two</a:t>
            </a:r>
            <a:r>
              <a:rPr lang="en-US" sz="1200" b="0" kern="1200" baseline="0" dirty="0" smtClean="0">
                <a:solidFill>
                  <a:schemeClr val="tx1"/>
                </a:solidFill>
                <a:latin typeface="+mn-lt"/>
                <a:ea typeface="+mn-ea"/>
                <a:cs typeface="+mn-cs"/>
              </a:rPr>
              <a:t> forms of conflict theory: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baseline="0" dirty="0" smtClean="0">
                <a:solidFill>
                  <a:schemeClr val="tx1"/>
                </a:solidFill>
                <a:latin typeface="+mn-lt"/>
                <a:ea typeface="+mn-ea"/>
                <a:cs typeface="+mn-cs"/>
              </a:rPr>
              <a:t>Conservative (pluralist).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baseline="0" dirty="0" smtClean="0">
                <a:solidFill>
                  <a:schemeClr val="tx1"/>
                </a:solidFill>
                <a:latin typeface="+mn-lt"/>
                <a:ea typeface="+mn-ea"/>
                <a:cs typeface="+mn-cs"/>
              </a:rPr>
              <a:t>Critical-radical.</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11.3 </a:t>
            </a:r>
            <a:r>
              <a:rPr lang="en-US" sz="1200" b="0" kern="1200" dirty="0" smtClean="0">
                <a:solidFill>
                  <a:schemeClr val="tx1"/>
                </a:solidFill>
                <a:latin typeface="+mn-lt"/>
                <a:ea typeface="+mn-ea"/>
                <a:cs typeface="+mn-cs"/>
              </a:rPr>
              <a:t>Describe and distinguish between the various conflict perspectives</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Definition of group conflict theory: </a:t>
            </a:r>
            <a:r>
              <a:rPr lang="en-US" sz="1200" b="0" kern="1200" dirty="0" smtClean="0">
                <a:solidFill>
                  <a:schemeClr val="tx1"/>
                </a:solidFill>
                <a:latin typeface="+mn-lt"/>
                <a:ea typeface="+mn-ea"/>
                <a:cs typeface="+mn-cs"/>
              </a:rPr>
              <a:t>Vold argued that part of human nature is that people’s lives are a part, and a product, of their group associations; groups come into conflict with one another due to conflicting and competitive interests.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Basic types of criminological theories: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effectLst/>
                <a:latin typeface="+mn-lt"/>
                <a:ea typeface="+mn-ea"/>
                <a:cs typeface="+mn-cs"/>
              </a:rPr>
              <a:t>Spiritualism</a:t>
            </a:r>
            <a:r>
              <a:rPr lang="en-US" sz="1200" b="0" kern="1200" baseline="0" dirty="0" smtClean="0">
                <a:solidFill>
                  <a:schemeClr val="tx1"/>
                </a:solidFill>
                <a:effectLst/>
                <a:latin typeface="+mn-lt"/>
                <a:ea typeface="+mn-ea"/>
                <a:cs typeface="+mn-cs"/>
              </a:rPr>
              <a:t>: E</a:t>
            </a:r>
            <a:r>
              <a:rPr lang="en-US" sz="1200" b="0" kern="1200" dirty="0" smtClean="0">
                <a:solidFill>
                  <a:schemeClr val="tx1"/>
                </a:solidFill>
                <a:latin typeface="+mn-lt"/>
                <a:ea typeface="+mn-ea"/>
                <a:cs typeface="+mn-cs"/>
              </a:rPr>
              <a:t>xplanations are influenced by “otherworld” powers.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effectLst/>
                <a:latin typeface="+mn-lt"/>
                <a:ea typeface="+mn-ea"/>
                <a:cs typeface="+mn-cs"/>
              </a:rPr>
              <a:t>Naturalism: E</a:t>
            </a:r>
            <a:r>
              <a:rPr lang="en-US" sz="1200" b="0" kern="1200" dirty="0" smtClean="0">
                <a:solidFill>
                  <a:schemeClr val="tx1"/>
                </a:solidFill>
                <a:latin typeface="+mn-lt"/>
                <a:ea typeface="+mn-ea"/>
                <a:cs typeface="+mn-cs"/>
              </a:rPr>
              <a:t>xplanations are more systematic and scientific.</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b="0" dirty="0" smtClean="0"/>
              <a:t>Three types of naturalistic theories: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Those that focus on the individual.</a:t>
            </a:r>
            <a:endParaRPr lang="en-US" sz="1200" b="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Those that emphasize group and intergroup relations.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Those that are “eclectical,” including various factors that might explain criminal behavior.</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Key aspect to group conflict theory: </a:t>
            </a:r>
            <a:r>
              <a:rPr lang="en-US" sz="1200" b="0" kern="1200" dirty="0" smtClean="0">
                <a:solidFill>
                  <a:schemeClr val="tx1"/>
                </a:solidFill>
                <a:latin typeface="+mn-lt"/>
                <a:ea typeface="+mn-ea"/>
                <a:cs typeface="+mn-cs"/>
              </a:rPr>
              <a:t>A key aspect to group conflict theory is recognizing the </a:t>
            </a:r>
            <a:r>
              <a:rPr lang="en-US" sz="1200" b="0" i="1" kern="1200" dirty="0" smtClean="0">
                <a:solidFill>
                  <a:schemeClr val="tx1"/>
                </a:solidFill>
                <a:latin typeface="+mn-lt"/>
                <a:ea typeface="+mn-ea"/>
                <a:cs typeface="+mn-cs"/>
              </a:rPr>
              <a:t>social process</a:t>
            </a:r>
            <a:r>
              <a:rPr lang="en-US" sz="1200" b="0" kern="1200" dirty="0" smtClean="0">
                <a:solidFill>
                  <a:schemeClr val="tx1"/>
                </a:solidFill>
                <a:latin typeface="+mn-lt"/>
                <a:ea typeface="+mn-ea"/>
                <a:cs typeface="+mn-cs"/>
              </a:rPr>
              <a:t> view of society as a collection of various groups that are held together in a dynamic equilibrium of opposing group interests and efforts. This social process involves a continuous struggle to maintain, or enhance, the position of one’s own group within the context of these other competing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Social order or organization: </a:t>
            </a:r>
            <a:r>
              <a:rPr lang="en-US" sz="1200" b="0" kern="1200" dirty="0" smtClean="0">
                <a:solidFill>
                  <a:schemeClr val="tx1"/>
                </a:solidFill>
                <a:latin typeface="+mn-lt"/>
                <a:ea typeface="+mn-ea"/>
                <a:cs typeface="+mn-cs"/>
              </a:rPr>
              <a:t>These social interaction processes grind their way through varying kinds of uneasy adjustment to a more or less stable equilibrium of balanced forces, called social order or social 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Types of general conflict theory crimes: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Crimes arising from political protest.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Crimes resulting from labor disputes.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Crimes arising from disputes between and within competing unions.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Crimes arising from racial and ethnic clashes.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Austin Turk’s statement:</a:t>
            </a:r>
            <a:r>
              <a:rPr lang="en-US" sz="1200" b="0" kern="1200" dirty="0" smtClean="0">
                <a:solidFill>
                  <a:schemeClr val="tx1"/>
                </a:solidFill>
                <a:latin typeface="+mn-lt"/>
                <a:ea typeface="+mn-ea"/>
                <a:cs typeface="+mn-cs"/>
              </a:rPr>
              <a:t>. Nothing and no one is intrinsically criminal; criminality is a definition applied by individuals with the power to do so, according to illegal and extra-legal, as well as legal criteria.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Theory of criminalization: It occurs through the interaction between those who enforce the law and those who violate the law. This interaction is influenced by various social factors.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Congruence of cultural and social norms: </a:t>
            </a:r>
            <a:r>
              <a:rPr lang="en-US" sz="1200" b="0" kern="1200" dirty="0" smtClean="0">
                <a:solidFill>
                  <a:schemeClr val="tx1"/>
                </a:solidFill>
                <a:latin typeface="+mn-lt"/>
                <a:ea typeface="+mn-ea"/>
                <a:cs typeface="+mn-cs"/>
              </a:rPr>
              <a:t>Cultural norms are associated with verbal formulations of values and social norms are associated with actual behavior patterns.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Additional factors: The level of organization and the level of sophistication of both the authorities and the subjects.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Nonpartisan conflict perspective: </a:t>
            </a:r>
            <a:r>
              <a:rPr lang="en-US" sz="1200" b="0" kern="1200" dirty="0" smtClean="0">
                <a:solidFill>
                  <a:schemeClr val="tx1"/>
                </a:solidFill>
                <a:latin typeface="+mn-lt"/>
                <a:ea typeface="+mn-ea"/>
                <a:cs typeface="+mn-cs"/>
              </a:rPr>
              <a:t>According to Turk, the ideological position or political utilities of theories are irrelevant when assessing the validity of knowledge claims; truth should be independent of political ideology or personal values.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Partisan conflict perspective: </a:t>
            </a:r>
            <a:r>
              <a:rPr lang="en-US" sz="1200" b="0" kern="1200" dirty="0" smtClean="0">
                <a:solidFill>
                  <a:schemeClr val="tx1"/>
                </a:solidFill>
                <a:latin typeface="+mn-lt"/>
                <a:ea typeface="+mn-ea"/>
                <a:cs typeface="+mn-cs"/>
              </a:rPr>
              <a:t>According to Quinney, provides a theory and practice with the purpose of changing the world; associated political objective.</a:t>
            </a: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11.3 </a:t>
            </a:r>
            <a:r>
              <a:rPr lang="en-US" sz="1200" b="0" kern="1200" dirty="0" smtClean="0">
                <a:solidFill>
                  <a:schemeClr val="tx1"/>
                </a:solidFill>
                <a:latin typeface="+mn-lt"/>
                <a:ea typeface="+mn-ea"/>
                <a:cs typeface="+mn-cs"/>
              </a:rPr>
              <a:t>Describe and distinguish between the various conflict perspectives</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Quinney’s six prepositions that described his social reality of crime: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dirty="0" smtClean="0"/>
              <a:t>Definition of crime: </a:t>
            </a:r>
            <a:r>
              <a:rPr lang="en-US" sz="1200" b="0" i="0" kern="1200" dirty="0" smtClean="0">
                <a:solidFill>
                  <a:schemeClr val="tx1"/>
                </a:solidFill>
                <a:latin typeface="+mn-lt"/>
                <a:ea typeface="+mn-ea"/>
                <a:cs typeface="+mn-cs"/>
              </a:rPr>
              <a:t>Crime is a definition of human conduct that is created by authorized agents in a politically organized society.</a:t>
            </a:r>
            <a:endParaRPr lang="en-US" b="0" i="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i="0" dirty="0" smtClean="0"/>
              <a:t>Formulation of criminal definitions: </a:t>
            </a:r>
            <a:r>
              <a:rPr lang="en-US" sz="1200" b="0" i="0" kern="1200" dirty="0" smtClean="0">
                <a:solidFill>
                  <a:schemeClr val="tx1"/>
                </a:solidFill>
                <a:latin typeface="+mn-lt"/>
                <a:ea typeface="+mn-ea"/>
                <a:cs typeface="+mn-cs"/>
              </a:rPr>
              <a:t>Criminal definitions describe behaviors that conflict with the interests of the segments of society that have the power to shape political policy.</a:t>
            </a:r>
            <a:endParaRPr lang="en-US" b="0" i="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dirty="0" smtClean="0"/>
              <a:t>Application of criminal definitions: </a:t>
            </a:r>
            <a:r>
              <a:rPr lang="en-US" sz="1200" b="0" i="0" kern="1200" dirty="0" smtClean="0">
                <a:solidFill>
                  <a:schemeClr val="tx1"/>
                </a:solidFill>
                <a:latin typeface="+mn-lt"/>
                <a:ea typeface="+mn-ea"/>
                <a:cs typeface="+mn-cs"/>
              </a:rPr>
              <a:t>Criminal definitions are applied by the segments of society that have the power to shape the enforcement and administration of criminal law.</a:t>
            </a: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b="0" dirty="0" smtClean="0"/>
              <a:t>4.  Development of behavior patterns in relation to criminal definitions: </a:t>
            </a:r>
            <a:r>
              <a:rPr lang="en-US" sz="1200" b="0" i="0" kern="1200" dirty="0" smtClean="0">
                <a:solidFill>
                  <a:schemeClr val="tx1"/>
                </a:solidFill>
                <a:latin typeface="+mn-lt"/>
                <a:ea typeface="+mn-ea"/>
                <a:cs typeface="+mn-cs"/>
              </a:rPr>
              <a:t>Behavior patterns are structured in segmentally organized society in relation to criminal definitions, and within this context persons engage in actions that have relative probabilities of being defined as criminal.</a:t>
            </a:r>
            <a:endParaRPr lang="en-US" b="0" i="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startAt="5"/>
              <a:tabLst/>
              <a:defRPr/>
            </a:pPr>
            <a:r>
              <a:rPr lang="en-US" b="0" dirty="0" smtClean="0"/>
              <a:t>Construction of criminal conceptions: </a:t>
            </a:r>
            <a:r>
              <a:rPr lang="en-US" sz="1200" b="0" i="0" kern="1200" dirty="0" smtClean="0">
                <a:solidFill>
                  <a:schemeClr val="tx1"/>
                </a:solidFill>
                <a:latin typeface="+mn-lt"/>
                <a:ea typeface="+mn-ea"/>
                <a:cs typeface="+mn-cs"/>
              </a:rPr>
              <a:t>Conceptions of crime are constructed and diffused in the segments of society by various means of communication.</a:t>
            </a:r>
            <a:endParaRPr lang="en-US" b="0" i="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startAt="5"/>
              <a:tabLst/>
              <a:defRPr/>
            </a:pPr>
            <a:r>
              <a:rPr lang="en-US" b="0" dirty="0" smtClean="0"/>
              <a:t>Social reality of crime: </a:t>
            </a:r>
            <a:r>
              <a:rPr lang="en-US" sz="1200" b="0" i="0" kern="1200" dirty="0" smtClean="0">
                <a:solidFill>
                  <a:schemeClr val="tx1"/>
                </a:solidFill>
                <a:latin typeface="+mn-lt"/>
                <a:ea typeface="+mn-ea"/>
                <a:cs typeface="+mn-cs"/>
              </a:rPr>
              <a:t>The social reality of crime is constructed by the formulation and application of criminal definitions, the development of behavior patterns related to criminal definitions, and the construction of criminal conceptions.</a:t>
            </a:r>
            <a:endParaRPr lang="en-US" b="0" i="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11.3 </a:t>
            </a:r>
            <a:r>
              <a:rPr lang="en-US" sz="1200" b="0" kern="1200" dirty="0" smtClean="0">
                <a:solidFill>
                  <a:schemeClr val="tx1"/>
                </a:solidFill>
                <a:latin typeface="+mn-lt"/>
                <a:ea typeface="+mn-ea"/>
                <a:cs typeface="+mn-cs"/>
              </a:rPr>
              <a:t>Describe and distinguish between the various conflict perspectives</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lvl="0"/>
            <a:r>
              <a:rPr lang="en-US" b="0" dirty="0" smtClean="0"/>
              <a:t>Marxist criminology:</a:t>
            </a:r>
          </a:p>
          <a:p>
            <a:pPr marL="228600" lvl="0" indent="-228600">
              <a:buFont typeface="+mj-lt"/>
              <a:buAutoNum type="arabicPeriod"/>
            </a:pPr>
            <a:r>
              <a:rPr lang="en-US" b="0" dirty="0" smtClean="0"/>
              <a:t>Bourgeoisie: </a:t>
            </a:r>
            <a:r>
              <a:rPr lang="en-US" sz="1200" b="0" kern="1200" dirty="0" smtClean="0">
                <a:solidFill>
                  <a:schemeClr val="tx1"/>
                </a:solidFill>
                <a:latin typeface="+mn-lt"/>
                <a:ea typeface="+mn-ea"/>
                <a:cs typeface="+mn-cs"/>
              </a:rPr>
              <a:t>A class or status Marx assigned to the dominant, oppressing owners of the means of production; believed to create and implement laws that helped retain their dominance over the working class.</a:t>
            </a:r>
            <a:endParaRPr lang="en-US" b="0"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Proletariat: </a:t>
            </a:r>
            <a:r>
              <a:rPr lang="en-GB" sz="1200" b="0" kern="1200" dirty="0" smtClean="0">
                <a:solidFill>
                  <a:schemeClr val="tx1"/>
                </a:solidFill>
                <a:latin typeface="+mn-lt"/>
                <a:ea typeface="+mn-ea"/>
                <a:cs typeface="+mn-cs"/>
              </a:rPr>
              <a:t>In Marx’s conflict theory, the oppressed group of workers exploited by the bourgeoisie; they never profit from their own efforts because the upper class owns and controls the means of production</a:t>
            </a:r>
            <a:r>
              <a:rPr lang="en-US" sz="1200" b="0" kern="1200" dirty="0" smtClean="0">
                <a:solidFill>
                  <a:schemeClr val="tx1"/>
                </a:solidFill>
                <a:effectLst/>
                <a:latin typeface="+mn-lt"/>
                <a:ea typeface="+mn-ea"/>
                <a:cs typeface="+mn-cs"/>
              </a:rPr>
              <a:t>.</a:t>
            </a:r>
          </a:p>
          <a:p>
            <a:pPr marL="228600" lvl="0" indent="-228600">
              <a:buFont typeface="+mj-lt"/>
              <a:buAutoNum type="arabicPeriod"/>
            </a:pPr>
            <a:r>
              <a:rPr lang="en-US" b="0" dirty="0" smtClean="0"/>
              <a:t>Class consciousness: </a:t>
            </a:r>
            <a:r>
              <a:rPr lang="en-US" sz="1200" b="0" kern="1200" dirty="0" smtClean="0">
                <a:solidFill>
                  <a:schemeClr val="tx1"/>
                </a:solidFill>
                <a:latin typeface="+mn-lt"/>
                <a:ea typeface="+mn-ea"/>
                <a:cs typeface="+mn-cs"/>
              </a:rPr>
              <a:t>Awareness of common interests among members in a class was designated as </a:t>
            </a:r>
            <a:r>
              <a:rPr lang="en-US" sz="1200" b="0" i="1" kern="1200" dirty="0" smtClean="0">
                <a:solidFill>
                  <a:schemeClr val="tx1"/>
                </a:solidFill>
                <a:latin typeface="+mn-lt"/>
                <a:ea typeface="+mn-ea"/>
                <a:cs typeface="+mn-cs"/>
              </a:rPr>
              <a:t>class consciousness.</a:t>
            </a:r>
          </a:p>
          <a:p>
            <a:pPr marL="228600" lvl="0" indent="-228600">
              <a:buFont typeface="+mj-lt"/>
              <a:buAutoNum type="arabicPeriod"/>
            </a:pPr>
            <a:r>
              <a:rPr lang="en-US" b="0" dirty="0" smtClean="0"/>
              <a:t>Definition of false consciousness: </a:t>
            </a:r>
            <a:r>
              <a:rPr lang="en-US" sz="1200" b="0" kern="1200" dirty="0" smtClean="0">
                <a:solidFill>
                  <a:schemeClr val="tx1"/>
                </a:solidFill>
                <a:latin typeface="+mn-lt"/>
                <a:ea typeface="+mn-ea"/>
                <a:cs typeface="+mn-cs"/>
              </a:rPr>
              <a:t>Not being aware of these common interests was identified as </a:t>
            </a:r>
            <a:r>
              <a:rPr lang="en-US" sz="1200" b="0" i="1" kern="1200" dirty="0" smtClean="0">
                <a:solidFill>
                  <a:schemeClr val="tx1"/>
                </a:solidFill>
                <a:latin typeface="+mn-lt"/>
                <a:ea typeface="+mn-ea"/>
                <a:cs typeface="+mn-cs"/>
              </a:rPr>
              <a:t>false consciousness.</a:t>
            </a:r>
            <a:r>
              <a:rPr lang="en-US" sz="1200" b="0" i="1"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This false consciousness causes the proletariat to believe that maintaining the capitalist system is in their best interest, rather than in the interest of the bourgeoisie.</a:t>
            </a:r>
          </a:p>
          <a:p>
            <a:pPr marL="0" lvl="0" indent="0">
              <a:buFont typeface="+mj-lt"/>
              <a:buNone/>
            </a:pPr>
            <a:endParaRPr lang="en-US" b="0" dirty="0" smtClean="0"/>
          </a:p>
          <a:p>
            <a:pPr marL="0" lvl="0" indent="0">
              <a:buFont typeface="+mj-lt"/>
              <a:buNone/>
            </a:pPr>
            <a:r>
              <a:rPr lang="en-US" b="0" dirty="0" smtClean="0"/>
              <a:t>Criminologists have incorporated Marxist ideology in three ways: </a:t>
            </a:r>
          </a:p>
          <a:p>
            <a:pPr marL="228600" lvl="0" indent="-228600">
              <a:buAutoNum type="arabicPeriod"/>
            </a:pPr>
            <a:r>
              <a:rPr lang="en-US" sz="1200" b="0" i="0" kern="1200" baseline="0" dirty="0" smtClean="0">
                <a:solidFill>
                  <a:schemeClr val="tx1"/>
                </a:solidFill>
                <a:latin typeface="+mn-lt"/>
                <a:ea typeface="+mn-ea"/>
                <a:cs typeface="+mn-cs"/>
              </a:rPr>
              <a:t>T</a:t>
            </a:r>
            <a:r>
              <a:rPr lang="en-US" sz="1200" b="0" kern="1200" dirty="0" smtClean="0">
                <a:solidFill>
                  <a:schemeClr val="tx1"/>
                </a:solidFill>
                <a:latin typeface="+mn-lt"/>
                <a:ea typeface="+mn-ea"/>
                <a:cs typeface="+mn-cs"/>
              </a:rPr>
              <a:t>hey have maintained that the law is a tool of the ruling class. The law represents the interests of the ruling class, essentially perpetuating concepts of capitalism.</a:t>
            </a:r>
          </a:p>
          <a:p>
            <a:pPr marL="228600" lvl="0" indent="-228600">
              <a:buAutoNum type="arabicPeriod"/>
            </a:pPr>
            <a:r>
              <a:rPr lang="en-US" sz="1200" b="0" kern="1200" dirty="0" smtClean="0">
                <a:solidFill>
                  <a:schemeClr val="tx1"/>
                </a:solidFill>
                <a:latin typeface="+mn-lt"/>
                <a:ea typeface="+mn-ea"/>
                <a:cs typeface="+mn-cs"/>
              </a:rPr>
              <a:t>They argue that all crime, in capitalist countries, is a product of a class struggle. When the accumulation of wealth and property is emphasized, this produces individualism and competition, which can result in conflict between, as well as within, classes.</a:t>
            </a:r>
          </a:p>
          <a:p>
            <a:pPr marL="228600" lvl="0" indent="-228600">
              <a:buAutoNum type="arabicPeriod"/>
            </a:pPr>
            <a:r>
              <a:rPr lang="en-US" sz="1200" b="0" kern="1200" dirty="0" smtClean="0">
                <a:solidFill>
                  <a:schemeClr val="tx1"/>
                </a:solidFill>
                <a:latin typeface="+mn-lt"/>
                <a:ea typeface="+mn-ea"/>
                <a:cs typeface="+mn-cs"/>
              </a:rPr>
              <a:t>Scholars need to address the relationships between the mode of production and understanding crime.</a:t>
            </a:r>
          </a:p>
          <a:p>
            <a:pPr marL="228600" lvl="0" indent="-228600">
              <a:buAutoNum type="arabicPeriod"/>
            </a:pPr>
            <a:endParaRPr lang="en-US" sz="1200" b="0" i="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Argued on the consensus perspective</a:t>
            </a:r>
            <a:r>
              <a:rPr lang="en-US" b="0" dirty="0" smtClean="0"/>
              <a:t>: </a:t>
            </a:r>
            <a:r>
              <a:rPr lang="en-US" sz="1200" b="0" kern="1200" dirty="0" smtClean="0">
                <a:solidFill>
                  <a:schemeClr val="tx1"/>
                </a:solidFill>
                <a:latin typeface="+mn-lt"/>
                <a:ea typeface="+mn-ea"/>
                <a:cs typeface="+mn-cs"/>
              </a:rPr>
              <a:t>They argued that the myth (i.e., consensus perspective) regarding the operation of the law includes such concepts as, that it represents the values of society as a majority, it operates through a value-neutral government controlled by the people, and it serves the best interests of society.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11.3 </a:t>
            </a:r>
            <a:r>
              <a:rPr lang="en-US" sz="1200" b="0" kern="1200" dirty="0" smtClean="0">
                <a:solidFill>
                  <a:schemeClr val="tx1"/>
                </a:solidFill>
                <a:latin typeface="+mn-lt"/>
                <a:ea typeface="+mn-ea"/>
                <a:cs typeface="+mn-cs"/>
              </a:rPr>
              <a:t>Describe and distinguish between the various conflict perspectives</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lvl="0"/>
            <a:r>
              <a:rPr lang="en-US" b="0" dirty="0" smtClean="0"/>
              <a:t>Mark Colvin and John Pauly’s theory: </a:t>
            </a:r>
            <a:r>
              <a:rPr lang="en-US" sz="1200" b="0" kern="1200" dirty="0" smtClean="0">
                <a:solidFill>
                  <a:schemeClr val="tx1"/>
                </a:solidFill>
                <a:latin typeface="+mn-lt"/>
                <a:ea typeface="+mn-ea"/>
                <a:cs typeface="+mn-cs"/>
              </a:rPr>
              <a:t>Mark Colvin and John Pauly maintain that structures of control have various “patterns associated with work, families, school, and peer groups and that those patterns form the mechanisms for the reproduction of the class structure.”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Working-class parents: Enforce an uneven and erratic family control structure </a:t>
            </a:r>
            <a:r>
              <a:rPr lang="en-US" sz="1200" b="0" i="0" u="none" strike="noStrike" kern="1200" baseline="0" dirty="0" smtClean="0">
                <a:solidFill>
                  <a:schemeClr val="tx1"/>
                </a:solidFill>
                <a:latin typeface="+mn-lt"/>
                <a:ea typeface="+mn-ea"/>
                <a:cs typeface="+mn-cs"/>
              </a:rPr>
              <a:t>that fluctuates between being </a:t>
            </a:r>
            <a:r>
              <a:rPr lang="en-US" dirty="0" smtClean="0"/>
              <a:t>lax and highly punitive.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lvl="0"/>
            <a:r>
              <a:rPr lang="en-US" dirty="0" smtClean="0"/>
              <a:t>White-collar workers</a:t>
            </a:r>
            <a:r>
              <a:rPr lang="en-GB" sz="1200" kern="1200" dirty="0" smtClean="0">
                <a:solidFill>
                  <a:schemeClr val="tx1"/>
                </a:solidFill>
                <a:effectLst/>
                <a:latin typeface="+mn-lt"/>
                <a:ea typeface="+mn-ea"/>
                <a:cs typeface="+mn-cs"/>
              </a:rPr>
              <a:t>—</a:t>
            </a:r>
            <a:r>
              <a:rPr lang="en-US" dirty="0" smtClean="0"/>
              <a:t>Normative family compliance structure</a:t>
            </a:r>
            <a:r>
              <a:rPr lang="en-GB" sz="1200" kern="1200" dirty="0" smtClean="0">
                <a:solidFill>
                  <a:schemeClr val="tx1"/>
                </a:solidFill>
                <a:effectLst/>
                <a:latin typeface="+mn-lt"/>
                <a:ea typeface="+mn-ea"/>
                <a:cs typeface="+mn-cs"/>
              </a:rPr>
              <a:t>—</a:t>
            </a:r>
            <a:r>
              <a:rPr lang="en-US" dirty="0" smtClean="0"/>
              <a:t>Positive bonds.</a:t>
            </a:r>
          </a:p>
          <a:p>
            <a:pPr lvl="0"/>
            <a:endParaRPr lang="en-US" dirty="0" smtClean="0"/>
          </a:p>
          <a:p>
            <a:pPr lvl="0"/>
            <a:r>
              <a:rPr lang="en-US" dirty="0" smtClean="0"/>
              <a:t>School control structure:</a:t>
            </a:r>
            <a:r>
              <a:rPr lang="en-US" baseline="0" dirty="0" smtClean="0"/>
              <a:t> </a:t>
            </a:r>
            <a:r>
              <a:rPr lang="en-US" b="0" dirty="0" smtClean="0"/>
              <a:t>It </a:t>
            </a:r>
            <a:r>
              <a:rPr lang="en-US" sz="1200" b="0" kern="1200" dirty="0" smtClean="0">
                <a:solidFill>
                  <a:schemeClr val="tx1"/>
                </a:solidFill>
                <a:latin typeface="+mn-lt"/>
                <a:ea typeface="+mn-ea"/>
                <a:cs typeface="+mn-cs"/>
              </a:rPr>
              <a:t>correlates with delinquent behavior.</a:t>
            </a:r>
            <a:endParaRPr lang="en-US" b="1" dirty="0" smtClean="0"/>
          </a:p>
          <a:p>
            <a:pPr lvl="0"/>
            <a:endParaRPr lang="en-US" dirty="0" smtClean="0"/>
          </a:p>
          <a:p>
            <a:pPr lvl="0"/>
            <a:r>
              <a:rPr lang="en-US" dirty="0" smtClean="0"/>
              <a:t>Peer associations:</a:t>
            </a:r>
            <a:r>
              <a:rPr lang="en-US" baseline="0" dirty="0" smtClean="0"/>
              <a:t> </a:t>
            </a:r>
            <a:r>
              <a:rPr lang="en-US" sz="1200" b="0" kern="1200" dirty="0" smtClean="0">
                <a:solidFill>
                  <a:schemeClr val="tx1"/>
                </a:solidFill>
                <a:latin typeface="+mn-lt"/>
                <a:ea typeface="+mn-ea"/>
                <a:cs typeface="+mn-cs"/>
              </a:rPr>
              <a:t>Colvin and Pauly suggest that such associations act as a mediator between delinquent behavior and the other control structures of family and school.</a:t>
            </a:r>
          </a:p>
          <a:p>
            <a:pPr lvl="0"/>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Things that the group</a:t>
            </a:r>
            <a:r>
              <a:rPr lang="en-US" b="0" baseline="0" dirty="0" smtClean="0"/>
              <a:t> questions:</a:t>
            </a:r>
          </a:p>
          <a:p>
            <a:pPr marL="228600" lvl="0" indent="-228600">
              <a:buAutoNum type="arabicPeriod"/>
            </a:pPr>
            <a:r>
              <a:rPr lang="en-US" sz="1200" b="0" kern="1200" dirty="0" smtClean="0">
                <a:solidFill>
                  <a:schemeClr val="tx1"/>
                </a:solidFill>
                <a:latin typeface="+mn-lt"/>
                <a:ea typeface="+mn-ea"/>
                <a:cs typeface="+mn-cs"/>
              </a:rPr>
              <a:t>Capitalist modes of appropriating the product of human labor.</a:t>
            </a:r>
          </a:p>
          <a:p>
            <a:pPr marL="228600" lvl="0" indent="-228600">
              <a:buAutoNum type="arabicPeriod"/>
            </a:pPr>
            <a:r>
              <a:rPr lang="en-US" sz="1200" b="0" kern="1200" dirty="0" smtClean="0">
                <a:solidFill>
                  <a:schemeClr val="tx1"/>
                </a:solidFill>
                <a:latin typeface="+mn-lt"/>
                <a:ea typeface="+mn-ea"/>
                <a:cs typeface="+mn-cs"/>
              </a:rPr>
              <a:t>The social conditions under which capitalist production takes place.</a:t>
            </a:r>
          </a:p>
          <a:p>
            <a:pPr marL="228600" lvl="0" indent="-228600">
              <a:buAutoNum type="arabicPeriod"/>
            </a:pPr>
            <a:r>
              <a:rPr lang="en-US" sz="1200" b="0" kern="1200" dirty="0" smtClean="0">
                <a:solidFill>
                  <a:schemeClr val="tx1"/>
                </a:solidFill>
                <a:latin typeface="+mn-lt"/>
                <a:ea typeface="+mn-ea"/>
                <a:cs typeface="+mn-cs"/>
              </a:rPr>
              <a:t>Patterns of distribution and consumption in capitalist society.</a:t>
            </a:r>
          </a:p>
          <a:p>
            <a:pPr marL="228600" lvl="0" indent="-228600">
              <a:buAutoNum type="arabicPeriod"/>
            </a:pPr>
            <a:r>
              <a:rPr lang="en-US" sz="1200" b="0" kern="1200" dirty="0" smtClean="0">
                <a:solidFill>
                  <a:schemeClr val="tx1"/>
                </a:solidFill>
                <a:latin typeface="+mn-lt"/>
                <a:ea typeface="+mn-ea"/>
                <a:cs typeface="+mn-cs"/>
              </a:rPr>
              <a:t>The process of socialization for productive and nonproductive roles.</a:t>
            </a:r>
          </a:p>
          <a:p>
            <a:pPr marL="228600" lvl="0" indent="-228600">
              <a:buAutoNum type="arabicPeriod"/>
            </a:pPr>
            <a:r>
              <a:rPr lang="en-US" sz="1200" b="0" kern="1200" dirty="0" smtClean="0">
                <a:solidFill>
                  <a:schemeClr val="tx1"/>
                </a:solidFill>
                <a:latin typeface="+mn-lt"/>
                <a:ea typeface="+mn-ea"/>
                <a:cs typeface="+mn-cs"/>
              </a:rPr>
              <a:t>The ideology that supports the functioning of capitalist society.</a:t>
            </a:r>
            <a:endParaRPr lang="en-US" sz="1200" b="0" kern="1200" dirty="0" smtClean="0">
              <a:solidFill>
                <a:schemeClr val="tx1"/>
              </a:solidFill>
              <a:effectLst/>
              <a:latin typeface="+mn-lt"/>
              <a:ea typeface="+mn-ea"/>
              <a:cs typeface="+mn-cs"/>
            </a:endParaRPr>
          </a:p>
          <a:p>
            <a:pPr lvl="0"/>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Herman and Julia Siegel Schwendinger and Adolescent Subcultures.</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Capitalist economic system: It </a:t>
            </a:r>
            <a:r>
              <a:rPr lang="en-US" sz="1200" b="0" kern="1200" dirty="0" smtClean="0">
                <a:solidFill>
                  <a:schemeClr val="tx1"/>
                </a:solidFill>
                <a:latin typeface="+mn-lt"/>
                <a:ea typeface="+mn-ea"/>
                <a:cs typeface="+mn-cs"/>
              </a:rPr>
              <a:t>is conducive to developing and maintaining various social class relationships that are primarily reproduced in individuals’ places in the labor force.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Stratified networks: </a:t>
            </a:r>
            <a:r>
              <a:rPr lang="en-US" sz="1200" b="0" kern="1200" dirty="0" smtClean="0">
                <a:solidFill>
                  <a:schemeClr val="tx1"/>
                </a:solidFill>
                <a:latin typeface="+mn-lt"/>
                <a:ea typeface="+mn-ea"/>
                <a:cs typeface="+mn-cs"/>
              </a:rPr>
              <a:t>The Schwendingers contend that certain </a:t>
            </a:r>
            <a:r>
              <a:rPr lang="en-US" sz="1200" b="0" i="1" kern="1200" dirty="0" smtClean="0">
                <a:solidFill>
                  <a:schemeClr val="tx1"/>
                </a:solidFill>
                <a:latin typeface="+mn-lt"/>
                <a:ea typeface="+mn-ea"/>
                <a:cs typeface="+mn-cs"/>
              </a:rPr>
              <a:t>stratified networks</a:t>
            </a:r>
            <a:r>
              <a:rPr lang="en-US" sz="1200" b="0" kern="1200" dirty="0" smtClean="0">
                <a:solidFill>
                  <a:schemeClr val="tx1"/>
                </a:solidFill>
                <a:latin typeface="+mn-lt"/>
                <a:ea typeface="+mn-ea"/>
                <a:cs typeface="+mn-cs"/>
              </a:rPr>
              <a:t> of adolescent groups negotiate those relationships between the broader social context (e.g., socioeconomic conditions) and patterns of delinquent behavior among peer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Rich</a:t>
            </a:r>
            <a:r>
              <a:rPr lang="en-US" sz="1200" b="0" kern="1200" baseline="0" dirty="0" smtClean="0">
                <a:solidFill>
                  <a:schemeClr val="tx1"/>
                </a:solidFill>
                <a:effectLst/>
                <a:latin typeface="+mn-lt"/>
                <a:ea typeface="+mn-ea"/>
                <a:cs typeface="+mn-cs"/>
              </a:rPr>
              <a:t> kids and poor kids: </a:t>
            </a:r>
            <a:r>
              <a:rPr lang="en-US" sz="1200" b="0" kern="1200" dirty="0" smtClean="0">
                <a:solidFill>
                  <a:schemeClr val="tx1"/>
                </a:solidFill>
                <a:latin typeface="+mn-lt"/>
                <a:ea typeface="+mn-ea"/>
                <a:cs typeface="+mn-cs"/>
              </a:rPr>
              <a:t>The adolescent groups may be designated by such labels as “rich kids” and “poor kids.” These groups may violate the law more often than other youths; however, both groups represent subcultures that have historically evolved with the rise of capitalism.</a:t>
            </a:r>
            <a:endParaRPr lang="en-US" sz="1200" b="0" kern="1200" dirty="0" smtClean="0">
              <a:solidFill>
                <a:schemeClr val="tx1"/>
              </a:solidFill>
              <a:effectLst/>
              <a:latin typeface="+mn-lt"/>
              <a:ea typeface="+mn-ea"/>
              <a:cs typeface="+mn-cs"/>
            </a:endParaRPr>
          </a:p>
          <a:p>
            <a:pPr lvl="0"/>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Steven Spitzer and Problem Populations.</a:t>
            </a:r>
            <a:endParaRPr lang="en-US" b="1" dirty="0" smtClean="0"/>
          </a:p>
          <a:p>
            <a:pPr lvl="0"/>
            <a:r>
              <a:rPr lang="en-US" dirty="0" smtClean="0"/>
              <a:t>Essential functions of the superstructure in capitalist societies:</a:t>
            </a:r>
          </a:p>
          <a:p>
            <a:pPr marL="228600" lvl="0" indent="-228600">
              <a:buAutoNum type="arabicPeriod"/>
            </a:pPr>
            <a:r>
              <a:rPr lang="en-US" dirty="0" smtClean="0"/>
              <a:t>Regulation.</a:t>
            </a:r>
          </a:p>
          <a:p>
            <a:pPr marL="228600" lvl="0" indent="-228600">
              <a:buAutoNum type="arabicPeriod"/>
            </a:pPr>
            <a:r>
              <a:rPr lang="en-US" dirty="0" smtClean="0"/>
              <a:t>Management of problem populations.</a:t>
            </a:r>
          </a:p>
          <a:p>
            <a:pPr lvl="0"/>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Definitio</a:t>
            </a:r>
            <a:r>
              <a:rPr lang="en-US" sz="1200" b="0" kern="1200" baseline="0" dirty="0" smtClean="0">
                <a:solidFill>
                  <a:schemeClr val="tx1"/>
                </a:solidFill>
                <a:effectLst/>
                <a:latin typeface="+mn-lt"/>
                <a:ea typeface="+mn-ea"/>
                <a:cs typeface="+mn-cs"/>
              </a:rPr>
              <a:t>n of social junk: </a:t>
            </a:r>
            <a:r>
              <a:rPr lang="en-US" sz="1200" b="0" kern="1200" dirty="0" smtClean="0">
                <a:solidFill>
                  <a:schemeClr val="tx1"/>
                </a:solidFill>
                <a:latin typeface="+mn-lt"/>
                <a:ea typeface="+mn-ea"/>
                <a:cs typeface="+mn-cs"/>
              </a:rPr>
              <a:t>Those individuals who are passive and do not attempt to disrupt society are viewed by the dominant class as </a:t>
            </a:r>
            <a:r>
              <a:rPr lang="en-US" sz="1200" b="0" i="1" kern="1200" dirty="0" smtClean="0">
                <a:solidFill>
                  <a:schemeClr val="tx1"/>
                </a:solidFill>
                <a:latin typeface="+mn-lt"/>
                <a:ea typeface="+mn-ea"/>
                <a:cs typeface="+mn-cs"/>
              </a:rPr>
              <a:t>social junk.</a:t>
            </a:r>
            <a:r>
              <a:rPr lang="en-US" sz="1200" b="0" kern="1200" dirty="0" smtClean="0">
                <a:solidFill>
                  <a:schemeClr val="tx1"/>
                </a:solidFill>
                <a:latin typeface="+mn-lt"/>
                <a:ea typeface="+mn-ea"/>
                <a:cs typeface="+mn-cs"/>
              </a:rPr>
              <a:t> Social junk rarely comes to the attention of officials except when attempts are made to regulate or contain these individuals.</a:t>
            </a:r>
            <a:endParaRPr lang="en-US"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effectLst/>
                <a:latin typeface="+mn-lt"/>
                <a:ea typeface="+mn-ea"/>
                <a:cs typeface="+mn-cs"/>
              </a:rPr>
              <a:t>Definition of social dynamite: </a:t>
            </a:r>
            <a:r>
              <a:rPr lang="en-US" sz="1200" b="0" kern="1200" dirty="0" smtClean="0">
                <a:solidFill>
                  <a:schemeClr val="tx1"/>
                </a:solidFill>
                <a:latin typeface="+mn-lt"/>
                <a:ea typeface="+mn-ea"/>
                <a:cs typeface="+mn-cs"/>
              </a:rPr>
              <a:t>Those individuals who question established relationships, especially relations to production and domination, are designated as </a:t>
            </a:r>
            <a:r>
              <a:rPr lang="en-US" sz="1200" b="0" i="1" kern="1200" dirty="0" smtClean="0">
                <a:solidFill>
                  <a:schemeClr val="tx1"/>
                </a:solidFill>
                <a:latin typeface="+mn-lt"/>
                <a:ea typeface="+mn-ea"/>
                <a:cs typeface="+mn-cs"/>
              </a:rPr>
              <a:t>social dynamite.</a:t>
            </a:r>
            <a:r>
              <a:rPr lang="en-US" sz="1200" b="0" kern="1200" dirty="0" smtClean="0">
                <a:solidFill>
                  <a:schemeClr val="tx1"/>
                </a:solidFill>
                <a:latin typeface="+mn-lt"/>
                <a:ea typeface="+mn-ea"/>
                <a:cs typeface="+mn-cs"/>
              </a:rPr>
              <a:t> Officials usually deal with social dynamite through the legal system.</a:t>
            </a:r>
            <a:endParaRPr lang="en-US" sz="1200" b="0" kern="1200" dirty="0" smtClean="0">
              <a:solidFill>
                <a:schemeClr val="tx1"/>
              </a:solidFill>
              <a:effectLst/>
              <a:latin typeface="+mn-lt"/>
              <a:ea typeface="+mn-ea"/>
              <a:cs typeface="+mn-cs"/>
            </a:endParaRPr>
          </a:p>
          <a:p>
            <a:pPr lvl="0"/>
            <a:endParaRPr lang="en-US" b="1" dirty="0" smtClean="0"/>
          </a:p>
          <a:p>
            <a:pPr lvl="0"/>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19</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Critical criminology assess if 1980s and 1990s theories were evolving or devolving</a:t>
            </a:r>
            <a:r>
              <a:rPr lang="en-US" b="0" dirty="0" smtClean="0"/>
              <a:t>: </a:t>
            </a:r>
            <a:r>
              <a:rPr lang="en-US" sz="1200" b="0" kern="1200" dirty="0" smtClean="0">
                <a:solidFill>
                  <a:schemeClr val="tx1"/>
                </a:solidFill>
                <a:latin typeface="+mn-lt"/>
                <a:ea typeface="+mn-ea"/>
                <a:cs typeface="+mn-cs"/>
              </a:rPr>
              <a:t>Critical criminology, was initially based on a critique of both the state and the political economy of crime and crime control.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Transformation of radical perspective: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baseline="0" dirty="0" smtClean="0">
                <a:solidFill>
                  <a:schemeClr val="tx1"/>
                </a:solidFill>
                <a:effectLst/>
                <a:latin typeface="+mn-lt"/>
                <a:ea typeface="+mn-ea"/>
                <a:cs typeface="+mn-cs"/>
              </a:rPr>
              <a:t>The </a:t>
            </a:r>
            <a:r>
              <a:rPr lang="en-US" sz="1200" b="0" kern="1200" dirty="0" smtClean="0">
                <a:solidFill>
                  <a:schemeClr val="tx1"/>
                </a:solidFill>
                <a:latin typeface="+mn-lt"/>
                <a:ea typeface="+mn-ea"/>
                <a:cs typeface="+mn-cs"/>
              </a:rPr>
              <a:t>paradigm was designated as critical rather than radical.</a:t>
            </a:r>
            <a:endParaRPr lang="en-US" sz="1200" b="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effectLst/>
                <a:latin typeface="+mn-lt"/>
                <a:ea typeface="+mn-ea"/>
                <a:cs typeface="+mn-cs"/>
              </a:rPr>
              <a:t>While </a:t>
            </a:r>
            <a:r>
              <a:rPr lang="en-US" sz="1200" b="0" kern="1200" dirty="0" smtClean="0">
                <a:solidFill>
                  <a:schemeClr val="tx1"/>
                </a:solidFill>
                <a:latin typeface="+mn-lt"/>
                <a:ea typeface="+mn-ea"/>
                <a:cs typeface="+mn-cs"/>
              </a:rPr>
              <a:t>the earlier radical paradigm primarily focused on Marxist and neo-Marxist frameworks of class, state, and social control, the critical paradigm began to broaden its focus and diversify.</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smtClean="0">
                <a:solidFill>
                  <a:schemeClr val="tx1"/>
                </a:solidFill>
                <a:latin typeface="+mn-lt"/>
                <a:ea typeface="+mn-ea"/>
                <a:cs typeface="+mn-cs"/>
              </a:rPr>
              <a:t>Anti-establishment stances or criticisms, their pursuits of transformation of one kind or another, and their relative appreciations for the political economy of crime and crime control.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smtClean="0"/>
              <a:t>Critical criminological theories: </a:t>
            </a:r>
            <a:r>
              <a:rPr lang="en-US" sz="1200" b="0" kern="1200" dirty="0" smtClean="0">
                <a:solidFill>
                  <a:schemeClr val="tx1"/>
                </a:solidFill>
                <a:latin typeface="+mn-lt"/>
                <a:ea typeface="+mn-ea"/>
                <a:cs typeface="+mn-cs"/>
              </a:rPr>
              <a:t>Labeling theory, conflict perspective, conservative (pluralist) and the Marxist/radical, peacemaking criminology, restorative justice, and left realism.</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3585711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11.4 </a:t>
            </a:r>
            <a:r>
              <a:rPr lang="en-US" sz="1200" b="0" kern="1200" dirty="0" smtClean="0">
                <a:solidFill>
                  <a:schemeClr val="tx1"/>
                </a:solidFill>
                <a:latin typeface="+mn-lt"/>
                <a:ea typeface="+mn-ea"/>
                <a:cs typeface="+mn-cs"/>
              </a:rPr>
              <a:t>Evaluate the research and criticisms of labeling theory</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b="0" dirty="0" smtClean="0"/>
              <a:t>Two broad approaches: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Laws are formulated in the interests of those in power.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The differential processing of certain individuals in the criminal justice system.</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Mitchell Chamlin tested two hypotheses: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Size of threatening groups and hostility between crime control agents: Increase in the size of threatening groups increases the level of hostility between crime control agents.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Hostility enhances the volatility of police–citizen encounters: Increased levels of hostility enhances the volatility of police–citizen encounters, resulting in increased rates of police killings.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20</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11.4 </a:t>
            </a:r>
            <a:r>
              <a:rPr lang="en-US" sz="1200" kern="1200" dirty="0" smtClean="0">
                <a:solidFill>
                  <a:schemeClr val="tx1"/>
                </a:solidFill>
                <a:latin typeface="+mn-lt"/>
                <a:ea typeface="+mn-ea"/>
                <a:cs typeface="+mn-cs"/>
              </a:rPr>
              <a:t>Evaluate the research and criticisms of labeling theory</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Similar finding may be interpreted in more than one way: If a direct effect of race on the decision to arrest or the length of a sentence is found, controlling for hosts of other factors, what does this mean? It could be evidence of widespread racial prejudice in society, manifested in unequal treatment of minorities by criminal justice system actors. On the other hand, it could represent systematic and institutionalized protection of those in power (whites) from the threatening group (blacks).</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Does not distinguish between alternative explanations: </a:t>
            </a:r>
            <a:r>
              <a:rPr lang="en-US" sz="1200" kern="1200" dirty="0" smtClean="0">
                <a:solidFill>
                  <a:schemeClr val="tx1"/>
                </a:solidFill>
                <a:effectLst/>
                <a:latin typeface="+mn-lt"/>
                <a:ea typeface="+mn-ea"/>
                <a:cs typeface="+mn-cs"/>
              </a:rPr>
              <a:t>For instance, some studies (such as those discussed in the previous section) attempt to reveal that in areas where threatening groups (e.g., minorities and the poor) pose an increasing threat to those in power, there is an increase in law enforcement activity.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21</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11.5 </a:t>
            </a:r>
            <a:r>
              <a:rPr lang="en-US" sz="1200" b="0" kern="1200" dirty="0" smtClean="0">
                <a:solidFill>
                  <a:schemeClr val="tx1"/>
                </a:solidFill>
                <a:latin typeface="+mn-lt"/>
                <a:ea typeface="+mn-ea"/>
                <a:cs typeface="+mn-cs"/>
              </a:rPr>
              <a:t>Describe the key contributors of alternative perspectives such as peacemaking criminology, the restorative justice perspective, and left realism</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smtClean="0">
                <a:solidFill>
                  <a:schemeClr val="tx1"/>
                </a:solidFill>
                <a:latin typeface="+mn-lt"/>
                <a:ea typeface="+mn-ea"/>
                <a:cs typeface="+mn-cs"/>
              </a:rPr>
              <a:t>Definition of peacemaking criminology: </a:t>
            </a:r>
            <a:r>
              <a:rPr lang="en-GB" sz="1200" b="0" kern="1200" dirty="0" smtClean="0">
                <a:solidFill>
                  <a:schemeClr val="tx1"/>
                </a:solidFill>
                <a:latin typeface="+mn-lt"/>
                <a:ea typeface="+mn-ea"/>
                <a:cs typeface="+mn-cs"/>
              </a:rPr>
              <a:t>Incorporates three intellectual traditions: religious, feminist, and critical; contends that society should attempt reconciliation through mediation and dispute settlement.</a:t>
            </a: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b="0" dirty="0" smtClean="0"/>
              <a:t>Three predominate themes of peacemaking criminology: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baseline="0" dirty="0" smtClean="0">
                <a:solidFill>
                  <a:schemeClr val="tx1"/>
                </a:solidFill>
                <a:latin typeface="+mn-lt"/>
                <a:ea typeface="+mn-ea"/>
                <a:cs typeface="+mn-cs"/>
              </a:rPr>
              <a:t>T</a:t>
            </a:r>
            <a:r>
              <a:rPr lang="en-US" sz="1200" b="0" kern="1200" dirty="0" smtClean="0">
                <a:solidFill>
                  <a:schemeClr val="tx1"/>
                </a:solidFill>
                <a:latin typeface="+mn-lt"/>
                <a:ea typeface="+mn-ea"/>
                <a:cs typeface="+mn-cs"/>
              </a:rPr>
              <a:t>ypes of crime and social harms: A common approach among peacemaking criminologists is to focus on different crimes in the same context as other social harms. A key tenet of peacemaking criminology is to realize how different types of crime are inextricably related to different types of social harm.</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Types of peacemaking frameworks or perspectives: Not only is peacemaking criminology diverse; it is also optimistic.</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Types of peacemaking alternatives: </a:t>
            </a:r>
            <a:r>
              <a:rPr lang="en-US" sz="1200" kern="1200" dirty="0" smtClean="0">
                <a:solidFill>
                  <a:schemeClr val="tx1"/>
                </a:solidFill>
                <a:effectLst/>
                <a:latin typeface="+mn-lt"/>
                <a:ea typeface="+mn-ea"/>
                <a:cs typeface="+mn-cs"/>
              </a:rPr>
              <a:t>Peacemaking alternatives are quite diverse with respect to confronting crimes and social harms.</a:t>
            </a: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0" dirty="0" smtClean="0"/>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GB"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22</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11.5 </a:t>
            </a:r>
            <a:r>
              <a:rPr lang="en-US" sz="1200" b="0" kern="1200" dirty="0" smtClean="0">
                <a:solidFill>
                  <a:schemeClr val="tx1"/>
                </a:solidFill>
                <a:latin typeface="+mn-lt"/>
                <a:ea typeface="+mn-ea"/>
                <a:cs typeface="+mn-cs"/>
              </a:rPr>
              <a:t>Describe the key contributors of alternative perspectives such as peacemaking criminology, the restorative justice perspective, and left realism</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smtClean="0">
                <a:solidFill>
                  <a:schemeClr val="tx1"/>
                </a:solidFill>
                <a:latin typeface="+mn-lt"/>
                <a:ea typeface="+mn-ea"/>
                <a:cs typeface="+mn-cs"/>
              </a:rPr>
              <a:t>Restorative justice: It refers to the repair of justice by reaffirming a shared consensus of values involving a joint or multisided approach; emphasizes victim, community, and offender.</a:t>
            </a:r>
            <a:r>
              <a:rPr lang="en-US" sz="1200" b="0" kern="1200" baseline="0" dirty="0" smtClean="0">
                <a:solidFill>
                  <a:schemeClr val="tx1"/>
                </a:solidFill>
                <a:latin typeface="+mn-lt"/>
                <a:ea typeface="+mn-ea"/>
                <a:cs typeface="+mn-cs"/>
              </a:rPr>
              <a:t> </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11.5 </a:t>
            </a:r>
            <a:r>
              <a:rPr lang="en-US" sz="1200" b="0" kern="1200" dirty="0" smtClean="0">
                <a:solidFill>
                  <a:schemeClr val="tx1"/>
                </a:solidFill>
                <a:latin typeface="+mn-lt"/>
                <a:ea typeface="+mn-ea"/>
                <a:cs typeface="+mn-cs"/>
              </a:rPr>
              <a:t>Describe the key contributors of alternative perspectives such as peacemaking criminology, the restorative justice perspective, and left realism</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Crisis in penalty: </a:t>
            </a:r>
            <a:r>
              <a:rPr lang="en-US" sz="1200" kern="1200" dirty="0" smtClean="0">
                <a:solidFill>
                  <a:schemeClr val="tx1"/>
                </a:solidFill>
                <a:effectLst/>
                <a:latin typeface="+mn-lt"/>
                <a:ea typeface="+mn-ea"/>
                <a:cs typeface="+mn-cs"/>
              </a:rPr>
              <a:t>The crisis in penalty in terms of the failure of prisoners, as well as a reappraisal of the role of police. </a:t>
            </a: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dirty="0" smtClean="0"/>
              <a:t>Increased awareness of victimization and of crimes: T</a:t>
            </a:r>
            <a:r>
              <a:rPr lang="en-US" sz="1200" kern="1200" dirty="0" smtClean="0">
                <a:solidFill>
                  <a:schemeClr val="tx1"/>
                </a:solidFill>
                <a:effectLst/>
                <a:latin typeface="+mn-lt"/>
                <a:ea typeface="+mn-ea"/>
                <a:cs typeface="+mn-cs"/>
              </a:rPr>
              <a:t>he increased awareness of victimization and of crimes that had previously gone “unnoticed”.</a:t>
            </a:r>
            <a:r>
              <a:rPr lang="en-US" sz="1200" kern="1200" baseline="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dirty="0" smtClean="0"/>
              <a:t>Growing public demand and criticism: of public service: Efficiency and accountability. </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24</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11.5 </a:t>
            </a:r>
            <a:r>
              <a:rPr lang="en-US" sz="1200" b="0" kern="1200" dirty="0" smtClean="0">
                <a:solidFill>
                  <a:schemeClr val="tx1"/>
                </a:solidFill>
                <a:latin typeface="+mn-lt"/>
                <a:ea typeface="+mn-ea"/>
                <a:cs typeface="+mn-cs"/>
              </a:rPr>
              <a:t>Describe the key contributors of alternative perspectives such as peacemaking criminology, the restorative justice perspective, and left realism</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dirty="0" smtClean="0"/>
              <a:t>Contends that previous criminological theories have been incomplete: In that they emphasize only one part of the square of crime.</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dirty="0" smtClean="0"/>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GB" dirty="0" smtClean="0"/>
              <a:t>Attempts to provide an analysis of crime on all levels: Develop a range of policy recommendations.</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The notion of square of crime: </a:t>
            </a:r>
            <a:r>
              <a:rPr lang="en-US" sz="1200" kern="1200" dirty="0" smtClean="0">
                <a:solidFill>
                  <a:schemeClr val="tx1"/>
                </a:solidFill>
                <a:effectLst/>
                <a:latin typeface="+mn-lt"/>
                <a:ea typeface="+mn-ea"/>
                <a:cs typeface="+mn-cs"/>
              </a:rPr>
              <a:t>Criminological realism refers to the notion of the </a:t>
            </a:r>
            <a:r>
              <a:rPr lang="en-US" sz="1200" i="1" kern="1200" dirty="0" smtClean="0">
                <a:solidFill>
                  <a:schemeClr val="tx1"/>
                </a:solidFill>
                <a:effectLst/>
                <a:latin typeface="+mn-lt"/>
                <a:ea typeface="+mn-ea"/>
                <a:cs typeface="+mn-cs"/>
              </a:rPr>
              <a:t>square of crime.</a:t>
            </a:r>
            <a:r>
              <a:rPr lang="en-US" sz="1200" kern="1200" dirty="0" smtClean="0">
                <a:solidFill>
                  <a:schemeClr val="tx1"/>
                </a:solidFill>
                <a:effectLst/>
                <a:latin typeface="+mn-lt"/>
                <a:ea typeface="+mn-ea"/>
                <a:cs typeface="+mn-cs"/>
              </a:rPr>
              <a:t> This term is “shorthand” and serves as a reminder that crime occurs at the intersection of a number of lines of force. </a:t>
            </a:r>
            <a:endParaRPr lang="en-US" dirty="0" smtClean="0"/>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lvl="0"/>
            <a:r>
              <a:rPr lang="en-US" dirty="0" smtClean="0"/>
              <a:t>Emphasizes that crime is a result of the capitalist system:</a:t>
            </a:r>
            <a:r>
              <a:rPr lang="en-US" baseline="0" dirty="0" smtClean="0"/>
              <a:t> </a:t>
            </a:r>
            <a:r>
              <a:rPr lang="en-US" dirty="0" smtClean="0"/>
              <a:t>Theoretical perspectives placed too much emphasis on the notion that crime is a result of the capitalist system and the abuses of those in the “elite” class.</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11.6 </a:t>
            </a:r>
            <a:r>
              <a:rPr lang="en-US" sz="1200" b="0" kern="1200" dirty="0" smtClean="0">
                <a:solidFill>
                  <a:schemeClr val="tx1"/>
                </a:solidFill>
                <a:latin typeface="+mn-lt"/>
                <a:ea typeface="+mn-ea"/>
                <a:cs typeface="+mn-cs"/>
              </a:rPr>
              <a:t>Summarize the policies associated to labeling and conflict theories of crime</a:t>
            </a:r>
            <a:r>
              <a:rPr lang="en-US" sz="1200" b="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smtClean="0"/>
              <a:t>Major policy implication: </a:t>
            </a:r>
            <a:r>
              <a:rPr lang="en-US" sz="1200" b="0" kern="1200" dirty="0" smtClean="0">
                <a:solidFill>
                  <a:schemeClr val="tx1"/>
                </a:solidFill>
                <a:latin typeface="+mn-lt"/>
                <a:ea typeface="+mn-ea"/>
                <a:cs typeface="+mn-cs"/>
              </a:rPr>
              <a:t>If deviance amplification occurs, the criminal justice agency, especially the juvenile justice system, should strive to divert certain individuals from formal processing to avoid the negative effects of such labeling.</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b="0" dirty="0" smtClean="0"/>
              <a:t>Crack and cocaine legislation:</a:t>
            </a:r>
            <a:r>
              <a:rPr lang="en-US" b="0" baseline="0" dirty="0" smtClean="0"/>
              <a:t> </a:t>
            </a:r>
            <a:r>
              <a:rPr lang="en-US" sz="1200" b="0" kern="1200" dirty="0" smtClean="0">
                <a:solidFill>
                  <a:schemeClr val="tx1"/>
                </a:solidFill>
                <a:latin typeface="+mn-lt"/>
                <a:ea typeface="+mn-ea"/>
                <a:cs typeface="+mn-cs"/>
              </a:rPr>
              <a:t>Crack was characterized as inducing violence, highly addictive, and a major problem in urban areas.</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b="0" dirty="0" smtClean="0"/>
              <a:t>Sentencing laws have been challenged:</a:t>
            </a:r>
            <a:endParaRPr lang="en-US" sz="1200" b="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Some argue that these differences resulted in racial disparity.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Some maintained that the sentences were unconstitutional on the grounds that (i) they denied equal protection or due process, (ii) the penalties constituted cruel and unusual punishment, and (iii) the statutes were unconstitutionally vague.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0" dirty="0" smtClean="0"/>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b="0" kern="1200" dirty="0" smtClean="0">
                <a:solidFill>
                  <a:schemeClr val="tx1"/>
                </a:solidFill>
                <a:latin typeface="+mn-lt"/>
                <a:ea typeface="+mn-ea"/>
                <a:cs typeface="+mn-cs"/>
              </a:rPr>
              <a:t>Summarize the basic assumptions of labeling theory</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Offending increases due to stigmatization</a:t>
            </a:r>
            <a:r>
              <a:rPr lang="en-US" b="0" baseline="0" dirty="0" smtClean="0"/>
              <a:t>: </a:t>
            </a:r>
            <a:r>
              <a:rPr lang="en-US" sz="1200" b="0" kern="1200" baseline="0" dirty="0" smtClean="0">
                <a:solidFill>
                  <a:schemeClr val="tx1"/>
                </a:solidFill>
                <a:latin typeface="+mn-lt"/>
                <a:ea typeface="+mn-ea"/>
                <a:cs typeface="+mn-cs"/>
              </a:rPr>
              <a:t>Labeling theory is a t</a:t>
            </a:r>
            <a:r>
              <a:rPr lang="en-US" sz="1200" b="0" kern="1200" dirty="0" smtClean="0">
                <a:solidFill>
                  <a:schemeClr val="tx1"/>
                </a:solidFill>
                <a:latin typeface="+mn-lt"/>
                <a:ea typeface="+mn-ea"/>
                <a:cs typeface="+mn-cs"/>
              </a:rPr>
              <a:t>heoretical perspective that assumes that criminal behavior increases because certain individuals are caught and labeled as offenders; their offending increases because they have been stigmatized.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As a result of</a:t>
            </a:r>
            <a:r>
              <a:rPr lang="en-US" sz="1200" b="0" kern="1200" baseline="0" dirty="0" smtClean="0">
                <a:solidFill>
                  <a:schemeClr val="tx1"/>
                </a:solidFill>
                <a:latin typeface="+mn-lt"/>
                <a:ea typeface="+mn-ea"/>
                <a:cs typeface="+mn-cs"/>
              </a:rPr>
              <a:t> u</a:t>
            </a:r>
            <a:r>
              <a:rPr lang="en-US" b="0" dirty="0" smtClean="0"/>
              <a:t>nfair and inequitable treatment of underprivileged individuals in the</a:t>
            </a:r>
            <a:r>
              <a:rPr lang="en-US" b="0" baseline="0" dirty="0" smtClean="0"/>
              <a:t> society,</a:t>
            </a:r>
            <a:r>
              <a:rPr lang="en-US" sz="1200" b="0" kern="1200" dirty="0" smtClean="0">
                <a:solidFill>
                  <a:schemeClr val="tx1"/>
                </a:solidFill>
                <a:latin typeface="+mn-lt"/>
                <a:ea typeface="+mn-ea"/>
                <a:cs typeface="+mn-cs"/>
              </a:rPr>
              <a:t> protests and demonstrations were held to fight for civil rights and women’s rights.</a:t>
            </a: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b="0" kern="1200" dirty="0" smtClean="0">
                <a:solidFill>
                  <a:schemeClr val="tx1"/>
                </a:solidFill>
                <a:latin typeface="+mn-lt"/>
                <a:ea typeface="+mn-ea"/>
                <a:cs typeface="+mn-cs"/>
              </a:rPr>
              <a:t>Summarize the basic assumptions of labeling theory</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Social interaction involves symbolism</a:t>
            </a:r>
            <a:r>
              <a:rPr lang="en-US" b="0" baseline="0" dirty="0" smtClean="0"/>
              <a:t>: W</a:t>
            </a:r>
            <a:r>
              <a:rPr lang="en-US" sz="1200" b="0" kern="1200" dirty="0" smtClean="0">
                <a:solidFill>
                  <a:schemeClr val="tx1"/>
                </a:solidFill>
                <a:latin typeface="+mn-lt"/>
                <a:ea typeface="+mn-ea"/>
                <a:cs typeface="+mn-cs"/>
              </a:rPr>
              <a:t>hich occurs when individuals interpret each other’s words or gestures and act based on the meaning of those gestures.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Total situation: Thomas’ concept of total situation </a:t>
            </a:r>
            <a:r>
              <a:rPr lang="en-US" sz="1200" b="0" kern="1200" dirty="0" smtClean="0">
                <a:solidFill>
                  <a:schemeClr val="tx1"/>
                </a:solidFill>
                <a:latin typeface="+mn-lt"/>
                <a:ea typeface="+mn-ea"/>
                <a:cs typeface="+mn-cs"/>
              </a:rPr>
              <a:t>consists of objective factors as well as an individual’s subjective definitions of those factors. One needs to understand the “definition of the situation.”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4</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b="0" kern="1200" dirty="0" smtClean="0">
                <a:solidFill>
                  <a:schemeClr val="tx1"/>
                </a:solidFill>
                <a:latin typeface="+mn-lt"/>
                <a:ea typeface="+mn-ea"/>
                <a:cs typeface="+mn-cs"/>
              </a:rPr>
              <a:t>Summarize the basic assumptions of labeling theory</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r>
              <a:rPr lang="en-US" b="0" dirty="0" smtClean="0"/>
              <a:t>Mead’s two types of social interaction:</a:t>
            </a:r>
          </a:p>
          <a:p>
            <a:pPr marL="228600" indent="-228600">
              <a:buAutoNum type="arabicPeriod"/>
            </a:pPr>
            <a:r>
              <a:rPr lang="en-US" b="0" dirty="0" smtClean="0"/>
              <a:t>Nonsymbolic interaction: </a:t>
            </a:r>
            <a:r>
              <a:rPr lang="en-US" sz="1200" b="0" kern="1200" dirty="0" smtClean="0">
                <a:solidFill>
                  <a:schemeClr val="tx1"/>
                </a:solidFill>
                <a:latin typeface="+mn-lt"/>
                <a:ea typeface="+mn-ea"/>
                <a:cs typeface="+mn-cs"/>
              </a:rPr>
              <a:t>Nonsymbolic interaction occurs when individuals respond to gestures or actions. These responses are dictated by preexisting tendencies to respond in certain ways.</a:t>
            </a:r>
            <a:endParaRPr lang="en-US" b="0" dirty="0" smtClean="0"/>
          </a:p>
          <a:p>
            <a:pPr marL="228600" indent="-228600">
              <a:buAutoNum type="arabicPeriod"/>
            </a:pPr>
            <a:r>
              <a:rPr lang="en-US" b="0" dirty="0" smtClean="0"/>
              <a:t>Symbolic interaction: It </a:t>
            </a:r>
            <a:r>
              <a:rPr lang="en-US" sz="1200" b="0" kern="1200" dirty="0" smtClean="0">
                <a:solidFill>
                  <a:schemeClr val="tx1"/>
                </a:solidFill>
                <a:latin typeface="+mn-lt"/>
                <a:ea typeface="+mn-ea"/>
                <a:cs typeface="+mn-cs"/>
              </a:rPr>
              <a:t>occurs when individuals interpret each other’s gestures and act based on the meaning of those gestures.</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Mead’s meaning of interpretation and definition: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Interpretation: </a:t>
            </a:r>
            <a:r>
              <a:rPr lang="en-US" sz="1200" b="0" kern="1200" dirty="0" smtClean="0">
                <a:solidFill>
                  <a:schemeClr val="tx1"/>
                </a:solidFill>
                <a:latin typeface="+mn-lt"/>
                <a:ea typeface="+mn-ea"/>
                <a:cs typeface="+mn-cs"/>
              </a:rPr>
              <a:t>Ascertaining the meaning of the actions or remarks of the other person.</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Definition: </a:t>
            </a:r>
            <a:r>
              <a:rPr lang="en-US" sz="1200" b="0" kern="1200" dirty="0" smtClean="0">
                <a:solidFill>
                  <a:schemeClr val="tx1"/>
                </a:solidFill>
                <a:latin typeface="+mn-lt"/>
                <a:ea typeface="+mn-ea"/>
                <a:cs typeface="+mn-cs"/>
              </a:rPr>
              <a:t>Conveying indications to another person as to how he is to act.</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Stigma is deeply discrediting attribute:</a:t>
            </a:r>
            <a:r>
              <a:rPr lang="en-US" b="0" baseline="0" dirty="0" smtClean="0"/>
              <a:t> It </a:t>
            </a:r>
            <a:r>
              <a:rPr lang="en-US" sz="1200" b="0" kern="1200" dirty="0" smtClean="0">
                <a:solidFill>
                  <a:schemeClr val="tx1"/>
                </a:solidFill>
                <a:latin typeface="+mn-lt"/>
                <a:ea typeface="+mn-ea"/>
                <a:cs typeface="+mn-cs"/>
              </a:rPr>
              <a:t>diminishes the individual “from a whole and usual person to a tainted, discounted 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Stigmatized individuals differ from “normals” in terms of how society reacts to them.</a:t>
            </a: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b="0" kern="1200" dirty="0" smtClean="0">
                <a:solidFill>
                  <a:schemeClr val="tx1"/>
                </a:solidFill>
                <a:latin typeface="+mn-lt"/>
                <a:ea typeface="+mn-ea"/>
                <a:cs typeface="+mn-cs"/>
              </a:rPr>
              <a:t>Summarize the basic assumptions of labeling theory</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Gradual shift from specific act as evil to individual as evil</a:t>
            </a:r>
            <a:r>
              <a:rPr lang="en-US" b="0" dirty="0" smtClean="0"/>
              <a:t>: </a:t>
            </a:r>
            <a:r>
              <a:rPr lang="en-US" sz="1200" kern="1200" dirty="0" smtClean="0">
                <a:solidFill>
                  <a:schemeClr val="tx1"/>
                </a:solidFill>
                <a:effectLst/>
                <a:latin typeface="+mn-lt"/>
                <a:ea typeface="+mn-ea"/>
                <a:cs typeface="+mn-cs"/>
              </a:rPr>
              <a:t>He maintained that there is a gradual shift from the definition of the specific act as evil to the definition of the individual as evil.</a:t>
            </a:r>
            <a:r>
              <a:rPr lang="en-US" b="0" dirty="0" smtClean="0"/>
              <a:t> Tannenbaum focused </a:t>
            </a:r>
            <a:r>
              <a:rPr lang="en-US" sz="1200" b="0" kern="1200" dirty="0" smtClean="0">
                <a:solidFill>
                  <a:schemeClr val="tx1"/>
                </a:solidFill>
                <a:latin typeface="+mn-lt"/>
                <a:ea typeface="+mn-ea"/>
                <a:cs typeface="+mn-cs"/>
              </a:rPr>
              <a:t>on the process that occurs after an individual has been caught and designated as violating the law.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Acts are </a:t>
            </a:r>
            <a:r>
              <a:rPr lang="en-US" dirty="0" smtClean="0"/>
              <a:t>acts are not inherently good or bad:</a:t>
            </a:r>
            <a:r>
              <a:rPr lang="en-US" baseline="0" dirty="0" smtClean="0"/>
              <a:t> </a:t>
            </a:r>
            <a:r>
              <a:rPr lang="en-US" sz="1200" kern="1200" dirty="0" smtClean="0">
                <a:solidFill>
                  <a:schemeClr val="tx1"/>
                </a:solidFill>
                <a:effectLst/>
                <a:latin typeface="+mn-lt"/>
                <a:ea typeface="+mn-ea"/>
                <a:cs typeface="+mn-cs"/>
              </a:rPr>
              <a:t>Along with the dramatization of evil, Tannenbaum argued that acts are not inherently good or bad; rather, there are differing degrees of good and bad. The social reactions also influence how those behaviors will be labeled. These behaviors are placed within a context that includes such factors as a person’s social status and the social setting.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b="0" kern="1200" dirty="0" smtClean="0">
                <a:solidFill>
                  <a:schemeClr val="tx1"/>
                </a:solidFill>
                <a:latin typeface="+mn-lt"/>
                <a:ea typeface="+mn-ea"/>
                <a:cs typeface="+mn-cs"/>
              </a:rPr>
              <a:t>Summarize the basic assumptions of labeling theory</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Definition of primary deviance: </a:t>
            </a:r>
            <a:r>
              <a:rPr lang="en-US" sz="1200" b="0" kern="1200" dirty="0" smtClean="0">
                <a:solidFill>
                  <a:schemeClr val="tx1"/>
                </a:solidFill>
                <a:latin typeface="+mn-lt"/>
                <a:ea typeface="+mn-ea"/>
                <a:cs typeface="+mn-cs"/>
              </a:rPr>
              <a:t>In labeling theory, the type of minor, infrequent offending people commit before they are caught and labeled as offenders. </a:t>
            </a:r>
            <a:r>
              <a:rPr lang="en-US" dirty="0" smtClean="0"/>
              <a:t>Process occurs through normalization.</a:t>
            </a: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Definition of secondary deviance: In labeling theory, the more serious, frequent offending people commit after they have been caught and labeled as offenders.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Sequence of interaction and secondary deviation</a:t>
            </a:r>
            <a:r>
              <a:rPr lang="en-US" sz="1200" b="0" kern="120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Primary deviation.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Social penalties.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Further primary deviation.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Stronger</a:t>
            </a:r>
            <a:r>
              <a:rPr lang="en-US" sz="1200" b="0" kern="1200" baseline="0" dirty="0" smtClean="0">
                <a:solidFill>
                  <a:schemeClr val="tx1"/>
                </a:solidFill>
                <a:latin typeface="+mn-lt"/>
                <a:ea typeface="+mn-ea"/>
                <a:cs typeface="+mn-cs"/>
              </a:rPr>
              <a:t> penalties and rejections.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baseline="0" dirty="0" smtClean="0">
                <a:solidFill>
                  <a:schemeClr val="tx1"/>
                </a:solidFill>
                <a:latin typeface="+mn-lt"/>
                <a:ea typeface="+mn-ea"/>
                <a:cs typeface="+mn-cs"/>
              </a:rPr>
              <a:t>Further deviation, </a:t>
            </a:r>
            <a:r>
              <a:rPr lang="en-US" sz="1200" b="0" kern="1200" dirty="0" smtClean="0">
                <a:solidFill>
                  <a:schemeClr val="tx1"/>
                </a:solidFill>
                <a:latin typeface="+mn-lt"/>
                <a:ea typeface="+mn-ea"/>
                <a:cs typeface="+mn-cs"/>
              </a:rPr>
              <a:t>possibly with hostilities and resentment toward those imposing the penalties</a:t>
            </a:r>
            <a:r>
              <a:rPr lang="en-US" sz="1200" b="0" kern="1200" baseline="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Crisis reaching the tolerance quotient, expressed in formal action by the community stigmatizing the deviant.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Strengthening of the deviant conduct as a reaction to the stigmatizing and penalties.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Ultimate acceptance of the deviant social status and efforts at adjusting to the associated role.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Integration of societal reaction and label amplify  deviance</a:t>
            </a:r>
            <a:r>
              <a:rPr lang="en-US" sz="1200" b="0" kern="1200" dirty="0" smtClean="0">
                <a:solidFill>
                  <a:schemeClr val="tx1"/>
                </a:solidFill>
                <a:latin typeface="+mn-lt"/>
                <a:ea typeface="+mn-ea"/>
                <a:cs typeface="+mn-cs"/>
              </a:rPr>
              <a:t>: When the societal reaction and label are integrated into an individual’s self-image, they will likely lead to the amplification of deviance.</a:t>
            </a:r>
          </a:p>
        </p:txBody>
      </p:sp>
      <p:sp>
        <p:nvSpPr>
          <p:cNvPr id="4" name="Slide Number Placeholder 3"/>
          <p:cNvSpPr>
            <a:spLocks noGrp="1"/>
          </p:cNvSpPr>
          <p:nvPr>
            <p:ph type="sldNum" sz="quarter" idx="10"/>
          </p:nvPr>
        </p:nvSpPr>
        <p:spPr/>
        <p:txBody>
          <a:bodyPr/>
          <a:lstStyle/>
          <a:p>
            <a:fld id="{39974C31-EB4A-4B21-8134-CB5741A1DC5F}" type="slidenum">
              <a:rPr lang="en-US" smtClean="0"/>
              <a:pPr/>
              <a:t>7</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b="0" kern="1200" dirty="0" smtClean="0">
                <a:solidFill>
                  <a:schemeClr val="tx1"/>
                </a:solidFill>
                <a:latin typeface="+mn-lt"/>
                <a:ea typeface="+mn-ea"/>
                <a:cs typeface="+mn-cs"/>
              </a:rPr>
              <a:t>Summarize the basic assumptions of labeling theory</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Outsider: It </a:t>
            </a:r>
            <a:r>
              <a:rPr lang="en-US" sz="1200" b="0" kern="1200" dirty="0" smtClean="0">
                <a:solidFill>
                  <a:schemeClr val="tx1"/>
                </a:solidFill>
                <a:latin typeface="+mn-lt"/>
                <a:ea typeface="+mn-ea"/>
                <a:cs typeface="+mn-cs"/>
              </a:rPr>
              <a:t>refers to those individuals considered by others to be deviant; these labeled individuals are deemed to be “outside” the circle of the “normal” members of the group. </a:t>
            </a:r>
            <a:r>
              <a:rPr lang="en-US" dirty="0" smtClean="0"/>
              <a:t>Social groups create deviance by making the rules.</a:t>
            </a: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Becker: Deviance has two dimensions: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Only those behaviors considered deviant by others are truly deviant.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Whether a behavior or an act conforms to a certain rule.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8</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11.1 </a:t>
            </a:r>
            <a:r>
              <a:rPr lang="en-US" sz="1200" b="0" kern="1200" dirty="0" smtClean="0">
                <a:solidFill>
                  <a:schemeClr val="tx1"/>
                </a:solidFill>
                <a:latin typeface="+mn-lt"/>
                <a:ea typeface="+mn-ea"/>
                <a:cs typeface="+mn-cs"/>
              </a:rPr>
              <a:t>Summarize the basic assumptions of labeling theory</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r>
              <a:rPr lang="en-US" b="0" dirty="0" smtClean="0"/>
              <a:t>Pure deviant: </a:t>
            </a:r>
            <a:r>
              <a:rPr lang="en-US" sz="1200" b="0" kern="1200" dirty="0" smtClean="0">
                <a:solidFill>
                  <a:schemeClr val="tx1"/>
                </a:solidFill>
                <a:latin typeface="+mn-lt"/>
                <a:ea typeface="+mn-ea"/>
                <a:cs typeface="+mn-cs"/>
              </a:rPr>
              <a:t>Based on Becker’s typology, an individual who disobeys the rules and is perceived as doing so.</a:t>
            </a:r>
            <a:endParaRPr lang="en-US" b="0" dirty="0" smtClean="0"/>
          </a:p>
          <a:p>
            <a:endParaRPr lang="en-US" b="0" dirty="0" smtClean="0"/>
          </a:p>
          <a:p>
            <a:pPr lvl="0"/>
            <a:r>
              <a:rPr lang="en-US" b="0" dirty="0" smtClean="0"/>
              <a:t>Falsely accused: </a:t>
            </a:r>
            <a:r>
              <a:rPr lang="en-US" sz="1200" b="0" kern="1200" dirty="0" smtClean="0">
                <a:solidFill>
                  <a:schemeClr val="tx1"/>
                </a:solidFill>
                <a:latin typeface="+mn-lt"/>
                <a:ea typeface="+mn-ea"/>
                <a:cs typeface="+mn-cs"/>
              </a:rPr>
              <a:t>Based on Becker’s typology, when an individual has been identified as disobeying the rules but did not violate the rules.</a:t>
            </a:r>
            <a:endParaRPr lang="en-US" b="0" dirty="0" smtClean="0"/>
          </a:p>
          <a:p>
            <a:pPr lvl="0"/>
            <a:endParaRPr lang="en-US" b="0" dirty="0" smtClean="0"/>
          </a:p>
          <a:p>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9</a:t>
            </a:fld>
            <a:endParaRPr lang="en-US" dirty="0"/>
          </a:p>
        </p:txBody>
      </p:sp>
    </p:spTree>
    <p:extLst>
      <p:ext uri="{BB962C8B-B14F-4D97-AF65-F5344CB8AC3E}">
        <p14:creationId xmlns:p14="http://schemas.microsoft.com/office/powerpoint/2010/main" val="3001244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smtClean="0"/>
              <a:t>Schram, Introduction to Criminology, Third edition.© SAGE Publishing, 2021.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smtClean="0"/>
              <a:t>Schram, Introduction to Criminology, Third edition.© SAGE Publishing, 2021.</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noAutofit/>
          </a:bodyPr>
          <a:lstStyle/>
          <a:p>
            <a:r>
              <a:rPr lang="en-IN" dirty="0" smtClean="0"/>
              <a:t>Chapter 11: </a:t>
            </a:r>
            <a:r>
              <a:rPr lang="en-US" dirty="0" smtClean="0"/>
              <a:t>Labeling Theory and Conflict/Marxist/Radical Theories of Crime</a:t>
            </a:r>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0"/>
            <a:ext cx="8686800" cy="762000"/>
          </a:xfrm>
        </p:spPr>
        <p:txBody>
          <a:bodyPr>
            <a:normAutofit fontScale="90000"/>
          </a:bodyPr>
          <a:lstStyle/>
          <a:p>
            <a:r>
              <a:rPr lang="en-US" dirty="0" smtClean="0"/>
              <a:t>Foundation of Labeling Theory </a:t>
            </a:r>
            <a:r>
              <a:rPr lang="en-US" sz="2700" dirty="0" smtClean="0"/>
              <a:t>(7 </a:t>
            </a:r>
            <a:r>
              <a:rPr lang="en-US" sz="2700" dirty="0"/>
              <a:t>of </a:t>
            </a:r>
            <a:r>
              <a:rPr lang="en-US" sz="2700" dirty="0" smtClean="0"/>
              <a:t>9)</a:t>
            </a:r>
            <a:endParaRPr lang="en-US" sz="2700" dirty="0"/>
          </a:p>
        </p:txBody>
      </p:sp>
      <p:sp>
        <p:nvSpPr>
          <p:cNvPr id="4" name="Content Placeholder 3"/>
          <p:cNvSpPr>
            <a:spLocks noGrp="1"/>
          </p:cNvSpPr>
          <p:nvPr>
            <p:ph idx="1"/>
          </p:nvPr>
        </p:nvSpPr>
        <p:spPr>
          <a:xfrm>
            <a:off x="228600" y="1676400"/>
            <a:ext cx="8686800" cy="4679950"/>
          </a:xfrm>
        </p:spPr>
        <p:txBody>
          <a:bodyPr>
            <a:normAutofit/>
          </a:bodyPr>
          <a:lstStyle/>
          <a:p>
            <a:pPr marL="0" indent="0">
              <a:buNone/>
            </a:pPr>
            <a:r>
              <a:rPr lang="en-US" dirty="0" smtClean="0"/>
              <a:t>Edwin M. Schur: Defining Deviance</a:t>
            </a:r>
          </a:p>
          <a:p>
            <a:r>
              <a:rPr lang="en-US" dirty="0" smtClean="0"/>
              <a:t>Distinguished between </a:t>
            </a:r>
            <a:r>
              <a:rPr lang="en-US" dirty="0"/>
              <a:t>deviance and nondeviance. </a:t>
            </a:r>
            <a:endParaRPr lang="en-US" dirty="0" smtClean="0"/>
          </a:p>
          <a:p>
            <a:r>
              <a:rPr lang="en-US" dirty="0" smtClean="0"/>
              <a:t>Ascribed status: Social position acquired  as a result of the actions of others.</a:t>
            </a:r>
          </a:p>
          <a:p>
            <a:pPr lvl="0"/>
            <a:r>
              <a:rPr lang="en-US" dirty="0" smtClean="0"/>
              <a:t>Key factors in labeling process: Stereotyping, retrospective interpretation, status degradation ceremony, and negotiation.</a:t>
            </a: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400" y="685800"/>
            <a:ext cx="8839200" cy="762000"/>
          </a:xfrm>
        </p:spPr>
        <p:txBody>
          <a:bodyPr>
            <a:normAutofit fontScale="90000"/>
          </a:bodyPr>
          <a:lstStyle/>
          <a:p>
            <a:r>
              <a:rPr lang="en-US" dirty="0" smtClean="0"/>
              <a:t>Foundation of Labeling Theory </a:t>
            </a:r>
            <a:r>
              <a:rPr lang="en-US" sz="2700" dirty="0" smtClean="0"/>
              <a:t>(8 </a:t>
            </a:r>
            <a:r>
              <a:rPr lang="en-US" sz="2700" dirty="0"/>
              <a:t>of </a:t>
            </a:r>
            <a:r>
              <a:rPr lang="en-US" sz="2700" dirty="0" smtClean="0"/>
              <a:t>9)</a:t>
            </a:r>
            <a:endParaRPr lang="en-US" sz="2700" dirty="0"/>
          </a:p>
        </p:txBody>
      </p:sp>
      <p:sp>
        <p:nvSpPr>
          <p:cNvPr id="4" name="Content Placeholder 3"/>
          <p:cNvSpPr>
            <a:spLocks noGrp="1"/>
          </p:cNvSpPr>
          <p:nvPr>
            <p:ph idx="1"/>
          </p:nvPr>
        </p:nvSpPr>
        <p:spPr>
          <a:xfrm>
            <a:off x="228600" y="1676400"/>
            <a:ext cx="8458200" cy="4679950"/>
          </a:xfrm>
        </p:spPr>
        <p:txBody>
          <a:bodyPr>
            <a:normAutofit/>
          </a:bodyPr>
          <a:lstStyle/>
          <a:p>
            <a:pPr marL="0" indent="0">
              <a:buNone/>
            </a:pPr>
            <a:r>
              <a:rPr lang="en-US" dirty="0" smtClean="0"/>
              <a:t>Basic Assumptions of Labeling Theory</a:t>
            </a:r>
          </a:p>
          <a:p>
            <a:r>
              <a:rPr lang="en-US" dirty="0" smtClean="0"/>
              <a:t>No act is intrinsically criminal. </a:t>
            </a:r>
          </a:p>
          <a:p>
            <a:pPr lvl="0"/>
            <a:r>
              <a:rPr lang="en-US" dirty="0" smtClean="0"/>
              <a:t>Criminal definition: In interest of powerful.</a:t>
            </a:r>
          </a:p>
          <a:p>
            <a:pPr lvl="0"/>
            <a:r>
              <a:rPr lang="en-US" dirty="0" smtClean="0"/>
              <a:t>Person does not become criminal by violating the law.</a:t>
            </a:r>
          </a:p>
          <a:p>
            <a:pPr lvl="0"/>
            <a:r>
              <a:rPr lang="en-US" dirty="0" smtClean="0"/>
              <a:t>Dichotomizing individuals.</a:t>
            </a:r>
          </a:p>
          <a:p>
            <a:pPr lvl="0"/>
            <a:r>
              <a:rPr lang="en-US" dirty="0" smtClean="0"/>
              <a:t>Only few are caught in violating the law.</a:t>
            </a: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3200" y="762000"/>
            <a:ext cx="8458200" cy="838200"/>
          </a:xfrm>
        </p:spPr>
        <p:txBody>
          <a:bodyPr>
            <a:normAutofit fontScale="90000"/>
          </a:bodyPr>
          <a:lstStyle/>
          <a:p>
            <a:r>
              <a:rPr lang="en-US" dirty="0" smtClean="0"/>
              <a:t>Foundation of Labeling Theory </a:t>
            </a:r>
            <a:r>
              <a:rPr lang="en-US" sz="2700" dirty="0" smtClean="0"/>
              <a:t>(9 </a:t>
            </a:r>
            <a:r>
              <a:rPr lang="en-US" sz="2700" dirty="0"/>
              <a:t>of </a:t>
            </a:r>
            <a:r>
              <a:rPr lang="en-US" sz="2700" dirty="0" smtClean="0"/>
              <a:t>9)</a:t>
            </a:r>
            <a:endParaRPr lang="en-US" sz="2700" dirty="0"/>
          </a:p>
        </p:txBody>
      </p:sp>
      <p:sp>
        <p:nvSpPr>
          <p:cNvPr id="4" name="Content Placeholder 3"/>
          <p:cNvSpPr>
            <a:spLocks noGrp="1"/>
          </p:cNvSpPr>
          <p:nvPr>
            <p:ph idx="1"/>
          </p:nvPr>
        </p:nvSpPr>
        <p:spPr>
          <a:xfrm>
            <a:off x="203200" y="1600200"/>
            <a:ext cx="8712200" cy="4756150"/>
          </a:xfrm>
        </p:spPr>
        <p:txBody>
          <a:bodyPr>
            <a:normAutofit/>
          </a:bodyPr>
          <a:lstStyle/>
          <a:p>
            <a:pPr marL="0" indent="0">
              <a:buNone/>
            </a:pPr>
            <a:r>
              <a:rPr lang="en-US" dirty="0" smtClean="0"/>
              <a:t>Basic Assumptions of Labeling Theory</a:t>
            </a:r>
          </a:p>
          <a:p>
            <a:pPr lvl="0"/>
            <a:r>
              <a:rPr lang="en-US" dirty="0"/>
              <a:t>Penalties vary according to the characteristics of the </a:t>
            </a:r>
            <a:r>
              <a:rPr lang="en-US" dirty="0" smtClean="0"/>
              <a:t>offender.</a:t>
            </a:r>
          </a:p>
          <a:p>
            <a:pPr lvl="0"/>
            <a:r>
              <a:rPr lang="en-US" dirty="0" smtClean="0"/>
              <a:t>Characteristics of the offender determines penalties and criminal sanctions.</a:t>
            </a:r>
          </a:p>
          <a:p>
            <a:pPr lvl="0"/>
            <a:r>
              <a:rPr lang="en-US" dirty="0" smtClean="0"/>
              <a:t>Stereotype: Criminal is a pariah.</a:t>
            </a:r>
          </a:p>
          <a:p>
            <a:pPr lvl="0"/>
            <a:r>
              <a:rPr lang="en-US" dirty="0" smtClean="0"/>
              <a:t>Public condemnation and labeling: Offender’s  image of himself.</a:t>
            </a:r>
          </a:p>
          <a:p>
            <a:pPr lvl="0">
              <a:buNone/>
            </a:pP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800" y="762000"/>
            <a:ext cx="8229600" cy="762000"/>
          </a:xfrm>
        </p:spPr>
        <p:txBody>
          <a:bodyPr>
            <a:normAutofit/>
          </a:bodyPr>
          <a:lstStyle/>
          <a:p>
            <a:r>
              <a:rPr lang="en-US" sz="4000" dirty="0" smtClean="0"/>
              <a:t>Evaluating Labeling Theory </a:t>
            </a:r>
            <a:r>
              <a:rPr lang="en-US" sz="2400" dirty="0" smtClean="0"/>
              <a:t>(1 </a:t>
            </a:r>
            <a:r>
              <a:rPr lang="en-US" sz="2400" dirty="0"/>
              <a:t>of 2</a:t>
            </a:r>
            <a:r>
              <a:rPr lang="en-US" sz="2400" dirty="0" smtClean="0"/>
              <a:t>)</a:t>
            </a:r>
            <a:endParaRPr lang="en-US" sz="2400" dirty="0"/>
          </a:p>
        </p:txBody>
      </p:sp>
      <p:sp>
        <p:nvSpPr>
          <p:cNvPr id="4" name="Content Placeholder 3"/>
          <p:cNvSpPr>
            <a:spLocks noGrp="1"/>
          </p:cNvSpPr>
          <p:nvPr>
            <p:ph idx="1"/>
          </p:nvPr>
        </p:nvSpPr>
        <p:spPr>
          <a:xfrm>
            <a:off x="304800" y="1600200"/>
            <a:ext cx="8610600" cy="4572000"/>
          </a:xfrm>
        </p:spPr>
        <p:txBody>
          <a:bodyPr>
            <a:normAutofit/>
          </a:bodyPr>
          <a:lstStyle/>
          <a:p>
            <a:pPr marL="0" indent="0">
              <a:buNone/>
            </a:pPr>
            <a:r>
              <a:rPr lang="en-US" dirty="0" smtClean="0"/>
              <a:t>Research on Labeling Theory</a:t>
            </a:r>
          </a:p>
          <a:p>
            <a:r>
              <a:rPr lang="en-US" dirty="0" smtClean="0"/>
              <a:t>Central focus: Deviance amplification due to labeling. </a:t>
            </a:r>
          </a:p>
          <a:p>
            <a:r>
              <a:rPr lang="en-US" dirty="0" smtClean="0"/>
              <a:t>Employee’s criminal court record effect on the reactions of potential employers.</a:t>
            </a:r>
          </a:p>
          <a:p>
            <a:pPr lvl="0"/>
            <a:r>
              <a:rPr lang="en-US" dirty="0" smtClean="0"/>
              <a:t>Influence of insanity on behavior and perceptions of hospital staff.</a:t>
            </a:r>
          </a:p>
          <a:p>
            <a:pPr lvl="0">
              <a:buNone/>
            </a:pP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85800"/>
            <a:ext cx="8305800" cy="930275"/>
          </a:xfrm>
        </p:spPr>
        <p:txBody>
          <a:bodyPr>
            <a:normAutofit/>
          </a:bodyPr>
          <a:lstStyle/>
          <a:p>
            <a:r>
              <a:rPr lang="en-US" sz="4000" dirty="0" smtClean="0"/>
              <a:t>Evaluating Labeling Theory </a:t>
            </a:r>
            <a:r>
              <a:rPr lang="en-US" sz="2700" dirty="0" smtClean="0"/>
              <a:t>(</a:t>
            </a:r>
            <a:r>
              <a:rPr lang="en-US" sz="2400" dirty="0" smtClean="0"/>
              <a:t>2 </a:t>
            </a:r>
            <a:r>
              <a:rPr lang="en-US" sz="2400" dirty="0"/>
              <a:t>of </a:t>
            </a:r>
            <a:r>
              <a:rPr lang="en-US" sz="2400" dirty="0" smtClean="0"/>
              <a:t>2)</a:t>
            </a:r>
            <a:endParaRPr lang="en-US" sz="2400" dirty="0"/>
          </a:p>
        </p:txBody>
      </p:sp>
      <p:sp>
        <p:nvSpPr>
          <p:cNvPr id="4" name="Content Placeholder 3"/>
          <p:cNvSpPr>
            <a:spLocks noGrp="1"/>
          </p:cNvSpPr>
          <p:nvPr>
            <p:ph idx="1"/>
          </p:nvPr>
        </p:nvSpPr>
        <p:spPr>
          <a:xfrm>
            <a:off x="228600" y="1616075"/>
            <a:ext cx="8686800" cy="4740275"/>
          </a:xfrm>
        </p:spPr>
        <p:txBody>
          <a:bodyPr>
            <a:normAutofit fontScale="92500" lnSpcReduction="10000"/>
          </a:bodyPr>
          <a:lstStyle/>
          <a:p>
            <a:pPr marL="0" indent="0">
              <a:buNone/>
            </a:pPr>
            <a:r>
              <a:rPr lang="en-US" sz="3500" dirty="0" smtClean="0"/>
              <a:t>Critiques of Labeling Theory </a:t>
            </a:r>
          </a:p>
          <a:p>
            <a:r>
              <a:rPr lang="en-US" sz="3500" dirty="0" smtClean="0"/>
              <a:t>Propositions to be tested are not specified.</a:t>
            </a:r>
          </a:p>
          <a:p>
            <a:pPr lvl="0"/>
            <a:r>
              <a:rPr lang="en-US" sz="3500" dirty="0" smtClean="0"/>
              <a:t>Lack of data and empirical research.</a:t>
            </a:r>
          </a:p>
          <a:p>
            <a:pPr lvl="0"/>
            <a:r>
              <a:rPr lang="en-US" sz="3500" dirty="0" smtClean="0"/>
              <a:t>Avoids the question of causation.</a:t>
            </a:r>
          </a:p>
          <a:p>
            <a:pPr lvl="0"/>
            <a:r>
              <a:rPr lang="en-US" sz="3500" dirty="0" smtClean="0"/>
              <a:t>Focuses </a:t>
            </a:r>
            <a:r>
              <a:rPr lang="en-US" sz="3500" dirty="0"/>
              <a:t>on reactors rather than the </a:t>
            </a:r>
            <a:r>
              <a:rPr lang="en-US" sz="3500" dirty="0" smtClean="0"/>
              <a:t>actors. </a:t>
            </a:r>
          </a:p>
          <a:p>
            <a:r>
              <a:rPr lang="en-US" sz="3500" dirty="0" smtClean="0"/>
              <a:t>Should </a:t>
            </a:r>
            <a:r>
              <a:rPr lang="en-US" sz="3500" dirty="0"/>
              <a:t>be viewed as a perspective rather than a theory</a:t>
            </a:r>
            <a:r>
              <a:rPr lang="en-US" sz="3500" dirty="0" smtClean="0"/>
              <a:t>.</a:t>
            </a:r>
          </a:p>
          <a:p>
            <a:r>
              <a:rPr lang="en-US" sz="3500" dirty="0"/>
              <a:t>Weaknesses as an explanatory model of criminal </a:t>
            </a:r>
            <a:r>
              <a:rPr lang="en-US" sz="3500" dirty="0" smtClean="0"/>
              <a:t>behavior. </a:t>
            </a:r>
            <a:endParaRPr lang="en-US" sz="3500" dirty="0"/>
          </a:p>
          <a:p>
            <a:pPr lvl="0"/>
            <a:endParaRPr lang="en-US" dirty="0" smtClean="0"/>
          </a:p>
          <a:p>
            <a:pPr lvl="0"/>
            <a:endParaRPr lang="en-US" dirty="0" smtClean="0"/>
          </a:p>
          <a:p>
            <a:pPr lvl="0">
              <a:buNone/>
            </a:pP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838200"/>
          </a:xfrm>
        </p:spPr>
        <p:txBody>
          <a:bodyPr>
            <a:normAutofit/>
          </a:bodyPr>
          <a:lstStyle/>
          <a:p>
            <a:r>
              <a:rPr lang="en-US" sz="4000" dirty="0" smtClean="0"/>
              <a:t>Conflict Perspectives </a:t>
            </a:r>
            <a:r>
              <a:rPr lang="en-US" sz="2400" dirty="0" smtClean="0"/>
              <a:t>(1 </a:t>
            </a:r>
            <a:r>
              <a:rPr lang="en-US" sz="2400" dirty="0"/>
              <a:t>of </a:t>
            </a:r>
            <a:r>
              <a:rPr lang="en-US" sz="2400" dirty="0" smtClean="0"/>
              <a:t>5)</a:t>
            </a:r>
            <a:endParaRPr lang="en-US" sz="2400" dirty="0"/>
          </a:p>
        </p:txBody>
      </p:sp>
      <p:sp>
        <p:nvSpPr>
          <p:cNvPr id="4" name="Content Placeholder 3"/>
          <p:cNvSpPr>
            <a:spLocks noGrp="1"/>
          </p:cNvSpPr>
          <p:nvPr>
            <p:ph idx="1"/>
          </p:nvPr>
        </p:nvSpPr>
        <p:spPr>
          <a:xfrm>
            <a:off x="228600" y="1676400"/>
            <a:ext cx="8686800" cy="4679950"/>
          </a:xfrm>
        </p:spPr>
        <p:txBody>
          <a:bodyPr>
            <a:normAutofit/>
          </a:bodyPr>
          <a:lstStyle/>
          <a:p>
            <a:r>
              <a:rPr lang="en-US" dirty="0" smtClean="0"/>
              <a:t>Social contract theory stresses that law serves a necessary social function.</a:t>
            </a:r>
          </a:p>
          <a:p>
            <a:pPr lvl="0"/>
            <a:r>
              <a:rPr lang="en-US" dirty="0" smtClean="0"/>
              <a:t>Major proponent of the perspective:</a:t>
            </a:r>
          </a:p>
          <a:p>
            <a:pPr lvl="1"/>
            <a:r>
              <a:rPr lang="en-US" dirty="0" smtClean="0"/>
              <a:t>In lawless state, individuals pursue self-interests without considering its effects.</a:t>
            </a:r>
          </a:p>
          <a:p>
            <a:pPr lvl="0"/>
            <a:r>
              <a:rPr lang="en-US" dirty="0" smtClean="0"/>
              <a:t>Ideology of criminologists from consensus perspective.</a:t>
            </a:r>
          </a:p>
          <a:p>
            <a:pPr lvl="0"/>
            <a:r>
              <a:rPr lang="en-US" dirty="0" smtClean="0"/>
              <a:t>Two forms of conflict theory.</a:t>
            </a:r>
          </a:p>
          <a:p>
            <a:pPr lvl="0">
              <a:buNone/>
            </a:pP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685800"/>
            <a:ext cx="8610600" cy="914400"/>
          </a:xfrm>
        </p:spPr>
        <p:txBody>
          <a:bodyPr>
            <a:normAutofit/>
          </a:bodyPr>
          <a:lstStyle/>
          <a:p>
            <a:r>
              <a:rPr lang="en-US" sz="4000" dirty="0" smtClean="0"/>
              <a:t>Conflict Perspectives </a:t>
            </a:r>
            <a:r>
              <a:rPr lang="en-US" sz="2400" dirty="0" smtClean="0"/>
              <a:t>(2 </a:t>
            </a:r>
            <a:r>
              <a:rPr lang="en-US" sz="2400" dirty="0"/>
              <a:t>of </a:t>
            </a:r>
            <a:r>
              <a:rPr lang="en-US" sz="2400" dirty="0" smtClean="0"/>
              <a:t>5)</a:t>
            </a:r>
            <a:endParaRPr lang="en-US" sz="2400" dirty="0"/>
          </a:p>
        </p:txBody>
      </p:sp>
      <p:sp>
        <p:nvSpPr>
          <p:cNvPr id="4" name="Content Placeholder 3"/>
          <p:cNvSpPr>
            <a:spLocks noGrp="1"/>
          </p:cNvSpPr>
          <p:nvPr>
            <p:ph idx="1"/>
          </p:nvPr>
        </p:nvSpPr>
        <p:spPr>
          <a:xfrm>
            <a:off x="152400" y="1600200"/>
            <a:ext cx="8763000" cy="4756150"/>
          </a:xfrm>
        </p:spPr>
        <p:txBody>
          <a:bodyPr>
            <a:normAutofit/>
          </a:bodyPr>
          <a:lstStyle/>
          <a:p>
            <a:pPr marL="0" indent="0">
              <a:buNone/>
            </a:pPr>
            <a:r>
              <a:rPr lang="en-US" dirty="0" smtClean="0"/>
              <a:t>The Conservative (Pluralist) Conflict Perspectives</a:t>
            </a:r>
          </a:p>
          <a:p>
            <a:pPr lvl="0"/>
            <a:r>
              <a:rPr lang="en-US" dirty="0" smtClean="0"/>
              <a:t>George Vold: Group Conflict Theory</a:t>
            </a:r>
          </a:p>
          <a:p>
            <a:pPr lvl="1"/>
            <a:r>
              <a:rPr lang="en-US" dirty="0" smtClean="0"/>
              <a:t>Groups conflict due to competing interests.</a:t>
            </a:r>
          </a:p>
          <a:p>
            <a:pPr lvl="0"/>
            <a:r>
              <a:rPr lang="en-US" dirty="0" smtClean="0"/>
              <a:t>Austin Turk: The Power to Define Criminal Behavior</a:t>
            </a:r>
          </a:p>
          <a:p>
            <a:pPr lvl="1"/>
            <a:r>
              <a:rPr lang="en-US" dirty="0" smtClean="0"/>
              <a:t>Criminality is definition applied by individuals with power to do so.</a:t>
            </a:r>
          </a:p>
          <a:p>
            <a:pPr lvl="1">
              <a:buNone/>
            </a:pPr>
            <a:endParaRPr lang="en-US" dirty="0" smtClean="0"/>
          </a:p>
          <a:p>
            <a:pPr lvl="0">
              <a:buNone/>
            </a:pP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0"/>
            <a:ext cx="8763000" cy="838200"/>
          </a:xfrm>
        </p:spPr>
        <p:txBody>
          <a:bodyPr>
            <a:normAutofit/>
          </a:bodyPr>
          <a:lstStyle/>
          <a:p>
            <a:r>
              <a:rPr lang="en-US" sz="4000" dirty="0" smtClean="0"/>
              <a:t>Conflict Perspectives </a:t>
            </a:r>
            <a:r>
              <a:rPr lang="en-US" sz="2400" dirty="0" smtClean="0"/>
              <a:t>(3 </a:t>
            </a:r>
            <a:r>
              <a:rPr lang="en-US" sz="2400" dirty="0"/>
              <a:t>of </a:t>
            </a:r>
            <a:r>
              <a:rPr lang="en-US" sz="2400" dirty="0" smtClean="0"/>
              <a:t>5)</a:t>
            </a:r>
            <a:endParaRPr lang="en-US" sz="2400" dirty="0"/>
          </a:p>
        </p:txBody>
      </p:sp>
      <p:sp>
        <p:nvSpPr>
          <p:cNvPr id="4" name="Content Placeholder 3"/>
          <p:cNvSpPr>
            <a:spLocks noGrp="1"/>
          </p:cNvSpPr>
          <p:nvPr>
            <p:ph idx="1"/>
          </p:nvPr>
        </p:nvSpPr>
        <p:spPr>
          <a:xfrm>
            <a:off x="304800" y="1600200"/>
            <a:ext cx="8610600" cy="4756150"/>
          </a:xfrm>
        </p:spPr>
        <p:txBody>
          <a:bodyPr>
            <a:normAutofit/>
          </a:bodyPr>
          <a:lstStyle/>
          <a:p>
            <a:pPr marL="0" indent="0">
              <a:buNone/>
            </a:pPr>
            <a:r>
              <a:rPr lang="en-US" dirty="0" smtClean="0"/>
              <a:t>The Conservative (Pluralist) Conflict Perspectives:</a:t>
            </a:r>
          </a:p>
          <a:p>
            <a:pPr lvl="0"/>
            <a:r>
              <a:rPr lang="en-US" dirty="0" smtClean="0"/>
              <a:t>Richard Quinney: The Social Reality of Crime.</a:t>
            </a:r>
          </a:p>
          <a:p>
            <a:pPr lvl="1"/>
            <a:r>
              <a:rPr lang="en-US" dirty="0" smtClean="0"/>
              <a:t>Quinney’s six prepositions that described his social reality of crime.</a:t>
            </a:r>
          </a:p>
          <a:p>
            <a:pPr lvl="0">
              <a:buNone/>
            </a:pP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85800"/>
            <a:ext cx="8763000" cy="762000"/>
          </a:xfrm>
        </p:spPr>
        <p:txBody>
          <a:bodyPr>
            <a:normAutofit/>
          </a:bodyPr>
          <a:lstStyle/>
          <a:p>
            <a:r>
              <a:rPr lang="en-US" dirty="0" smtClean="0"/>
              <a:t>Conflict Perspectives </a:t>
            </a:r>
            <a:r>
              <a:rPr lang="en-US" sz="2400" dirty="0" smtClean="0"/>
              <a:t>(4 </a:t>
            </a:r>
            <a:r>
              <a:rPr lang="en-US" sz="2400" dirty="0"/>
              <a:t>of </a:t>
            </a:r>
            <a:r>
              <a:rPr lang="en-US" sz="2400" dirty="0" smtClean="0"/>
              <a:t>5)</a:t>
            </a:r>
            <a:endParaRPr lang="en-US" sz="2400" dirty="0"/>
          </a:p>
        </p:txBody>
      </p:sp>
      <p:sp>
        <p:nvSpPr>
          <p:cNvPr id="4" name="Content Placeholder 3"/>
          <p:cNvSpPr>
            <a:spLocks noGrp="1"/>
          </p:cNvSpPr>
          <p:nvPr>
            <p:ph idx="1"/>
          </p:nvPr>
        </p:nvSpPr>
        <p:spPr>
          <a:xfrm>
            <a:off x="228600" y="1600200"/>
            <a:ext cx="8763000" cy="4572000"/>
          </a:xfrm>
        </p:spPr>
        <p:txBody>
          <a:bodyPr>
            <a:normAutofit/>
          </a:bodyPr>
          <a:lstStyle/>
          <a:p>
            <a:pPr marL="0" indent="0">
              <a:buNone/>
            </a:pPr>
            <a:r>
              <a:rPr lang="en-US" dirty="0" smtClean="0"/>
              <a:t>The Radical Conflict Perspectives</a:t>
            </a:r>
          </a:p>
          <a:p>
            <a:pPr lvl="0"/>
            <a:r>
              <a:rPr lang="en-US" dirty="0" smtClean="0"/>
              <a:t>Marxist criminology: Societies are characterized by class struggles.</a:t>
            </a:r>
          </a:p>
          <a:p>
            <a:pPr lvl="1"/>
            <a:r>
              <a:rPr lang="en-US" dirty="0" smtClean="0"/>
              <a:t>Marxist’s concepts of bourgeoisie, proletariat, class and false consciousness.</a:t>
            </a:r>
          </a:p>
          <a:p>
            <a:r>
              <a:rPr lang="en-US" dirty="0"/>
              <a:t>William Chambliss and Robert Seidman and the U.S. Criminal Justice </a:t>
            </a:r>
            <a:r>
              <a:rPr lang="en-US" dirty="0" smtClean="0"/>
              <a:t>System: Argued on the consensus perspective. </a:t>
            </a:r>
            <a:endParaRPr lang="en-US" dirty="0"/>
          </a:p>
          <a:p>
            <a:pPr marL="57150" indent="0">
              <a:buNone/>
            </a:pPr>
            <a:endParaRPr lang="en-US" dirty="0" smtClean="0"/>
          </a:p>
          <a:p>
            <a:pPr lvl="0">
              <a:buNone/>
            </a:pP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25475"/>
            <a:ext cx="8229600" cy="762000"/>
          </a:xfrm>
        </p:spPr>
        <p:txBody>
          <a:bodyPr>
            <a:normAutofit/>
          </a:bodyPr>
          <a:lstStyle/>
          <a:p>
            <a:r>
              <a:rPr lang="en-US" sz="4000" dirty="0" smtClean="0"/>
              <a:t>Conflict Perspectives </a:t>
            </a:r>
            <a:r>
              <a:rPr lang="en-US" sz="2400" dirty="0" smtClean="0"/>
              <a:t>(5 </a:t>
            </a:r>
            <a:r>
              <a:rPr lang="en-US" sz="2400" dirty="0"/>
              <a:t>of 5</a:t>
            </a:r>
            <a:r>
              <a:rPr lang="en-US" sz="2400" dirty="0" smtClean="0"/>
              <a:t>)</a:t>
            </a:r>
            <a:endParaRPr lang="en-US" sz="2400" dirty="0"/>
          </a:p>
        </p:txBody>
      </p:sp>
      <p:sp>
        <p:nvSpPr>
          <p:cNvPr id="4" name="Content Placeholder 3"/>
          <p:cNvSpPr>
            <a:spLocks noGrp="1"/>
          </p:cNvSpPr>
          <p:nvPr>
            <p:ph idx="1"/>
          </p:nvPr>
        </p:nvSpPr>
        <p:spPr>
          <a:xfrm>
            <a:off x="228600" y="1524000"/>
            <a:ext cx="8763000" cy="4832350"/>
          </a:xfrm>
        </p:spPr>
        <p:txBody>
          <a:bodyPr>
            <a:normAutofit/>
          </a:bodyPr>
          <a:lstStyle/>
          <a:p>
            <a:pPr marL="0" indent="0">
              <a:buNone/>
            </a:pPr>
            <a:r>
              <a:rPr lang="en-US" dirty="0" smtClean="0"/>
              <a:t>Additional Explanations of Crime Using a Marxist Framework:</a:t>
            </a:r>
          </a:p>
          <a:p>
            <a:pPr lvl="0"/>
            <a:r>
              <a:rPr lang="en-US" dirty="0" smtClean="0"/>
              <a:t>Colvin and Pauly’s Integrated Structural-Marxist Theory.</a:t>
            </a:r>
          </a:p>
          <a:p>
            <a:pPr lvl="0"/>
            <a:r>
              <a:rPr lang="en-US" dirty="0" smtClean="0"/>
              <a:t>Herman and Julia Siegel Schwendinger and Adolescent Subcultures.</a:t>
            </a:r>
          </a:p>
          <a:p>
            <a:pPr lvl="0"/>
            <a:r>
              <a:rPr lang="en-US" dirty="0" smtClean="0"/>
              <a:t>Steven Spitzer and Problem Populations.</a:t>
            </a:r>
          </a:p>
          <a:p>
            <a:pPr marL="0" indent="0">
              <a:buNone/>
            </a:pPr>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762000"/>
          </a:xfrm>
        </p:spPr>
        <p:txBody>
          <a:bodyPr>
            <a:normAutofit/>
          </a:bodyPr>
          <a:lstStyle/>
          <a:p>
            <a:r>
              <a:rPr lang="en-US" sz="4000" dirty="0" smtClean="0"/>
              <a:t>Introduction</a:t>
            </a:r>
            <a:endParaRPr lang="en-US" sz="2700" dirty="0"/>
          </a:p>
        </p:txBody>
      </p:sp>
      <p:sp>
        <p:nvSpPr>
          <p:cNvPr id="4" name="Content Placeholder 3"/>
          <p:cNvSpPr>
            <a:spLocks noGrp="1"/>
          </p:cNvSpPr>
          <p:nvPr>
            <p:ph idx="1"/>
          </p:nvPr>
        </p:nvSpPr>
        <p:spPr>
          <a:xfrm>
            <a:off x="152400" y="1752600"/>
            <a:ext cx="8763000" cy="4343400"/>
          </a:xfrm>
        </p:spPr>
        <p:txBody>
          <a:bodyPr>
            <a:normAutofit/>
          </a:bodyPr>
          <a:lstStyle/>
          <a:p>
            <a:r>
              <a:rPr lang="en-US" dirty="0" smtClean="0"/>
              <a:t>Radical criminology rival traditional theoretical explanations of crime.</a:t>
            </a:r>
          </a:p>
          <a:p>
            <a:r>
              <a:rPr lang="en-US" dirty="0" smtClean="0"/>
              <a:t>Critical criminology assess if 1980s and 1990s theories were evolving or devolving.</a:t>
            </a:r>
          </a:p>
          <a:p>
            <a:r>
              <a:rPr lang="en-US" dirty="0" smtClean="0"/>
              <a:t>Transformation of radical perspective.</a:t>
            </a:r>
          </a:p>
          <a:p>
            <a:r>
              <a:rPr lang="en-US" dirty="0" smtClean="0"/>
              <a:t>Critical criminological theories.</a:t>
            </a:r>
          </a:p>
        </p:txBody>
      </p:sp>
      <p:sp>
        <p:nvSpPr>
          <p:cNvPr id="2" name="Footer Placeholder 1"/>
          <p:cNvSpPr>
            <a:spLocks noGrp="1"/>
          </p:cNvSpPr>
          <p:nvPr>
            <p:ph type="ftr" sz="quarter" idx="11"/>
          </p:nvPr>
        </p:nvSpPr>
        <p:spPr/>
        <p:txBody>
          <a:bodyPr/>
          <a:lstStyle/>
          <a:p>
            <a:r>
              <a:rPr lang="en-US" dirty="0" smtClean="0"/>
              <a:t>Schram, </a:t>
            </a:r>
            <a:r>
              <a:rPr lang="en-US" i="1" dirty="0" smtClean="0"/>
              <a:t>Introduction to Criminology</a:t>
            </a:r>
            <a:r>
              <a:rPr lang="en-US" dirty="0" smtClean="0"/>
              <a:t>, Third edition.© SAGE Publishing,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29498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85800"/>
            <a:ext cx="8229600" cy="762000"/>
          </a:xfrm>
        </p:spPr>
        <p:txBody>
          <a:bodyPr>
            <a:normAutofit fontScale="90000"/>
          </a:bodyPr>
          <a:lstStyle/>
          <a:p>
            <a:r>
              <a:rPr lang="en-US" dirty="0" smtClean="0"/>
              <a:t>Evaluating Conflict Theories </a:t>
            </a:r>
            <a:r>
              <a:rPr lang="en-US" sz="2700" dirty="0" smtClean="0"/>
              <a:t>(1 </a:t>
            </a:r>
            <a:r>
              <a:rPr lang="en-US" sz="2700" dirty="0"/>
              <a:t>of </a:t>
            </a:r>
            <a:r>
              <a:rPr lang="en-US" sz="2700" dirty="0" smtClean="0"/>
              <a:t>2)</a:t>
            </a:r>
            <a:endParaRPr lang="en-US" sz="2700" dirty="0"/>
          </a:p>
        </p:txBody>
      </p:sp>
      <p:sp>
        <p:nvSpPr>
          <p:cNvPr id="4" name="Content Placeholder 3"/>
          <p:cNvSpPr>
            <a:spLocks noGrp="1"/>
          </p:cNvSpPr>
          <p:nvPr>
            <p:ph idx="1"/>
          </p:nvPr>
        </p:nvSpPr>
        <p:spPr>
          <a:xfrm>
            <a:off x="228600" y="1600200"/>
            <a:ext cx="8686800" cy="4756150"/>
          </a:xfrm>
        </p:spPr>
        <p:txBody>
          <a:bodyPr>
            <a:normAutofit/>
          </a:bodyPr>
          <a:lstStyle/>
          <a:p>
            <a:pPr marL="0" indent="0">
              <a:buNone/>
            </a:pPr>
            <a:r>
              <a:rPr lang="en-US" dirty="0" smtClean="0"/>
              <a:t>Research on Conflict Theories</a:t>
            </a:r>
          </a:p>
          <a:p>
            <a:pPr lvl="0"/>
            <a:r>
              <a:rPr lang="en-US" dirty="0" smtClean="0"/>
              <a:t>Two broad approaches.</a:t>
            </a:r>
          </a:p>
          <a:p>
            <a:pPr lvl="0"/>
            <a:r>
              <a:rPr lang="en-US" dirty="0" smtClean="0"/>
              <a:t>Mitchell Chamlin tested two hypotheses:</a:t>
            </a:r>
          </a:p>
          <a:p>
            <a:pPr lvl="1"/>
            <a:r>
              <a:rPr lang="en-US" dirty="0" smtClean="0"/>
              <a:t>Size of threatening groups and hostility between crime control agents.</a:t>
            </a:r>
          </a:p>
          <a:p>
            <a:pPr lvl="1"/>
            <a:r>
              <a:rPr lang="en-US" dirty="0" smtClean="0"/>
              <a:t>Hostility enhances the volatility of police–citizen encounters. </a:t>
            </a:r>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0"/>
            <a:ext cx="8229600" cy="838200"/>
          </a:xfrm>
        </p:spPr>
        <p:txBody>
          <a:bodyPr>
            <a:normAutofit fontScale="90000"/>
          </a:bodyPr>
          <a:lstStyle/>
          <a:p>
            <a:r>
              <a:rPr lang="en-US" dirty="0" smtClean="0"/>
              <a:t>Evaluating Conflict Theories </a:t>
            </a:r>
            <a:r>
              <a:rPr lang="en-US" sz="2700" dirty="0" smtClean="0"/>
              <a:t>(2 </a:t>
            </a:r>
            <a:r>
              <a:rPr lang="en-US" sz="2700" dirty="0"/>
              <a:t>of </a:t>
            </a:r>
            <a:r>
              <a:rPr lang="en-US" sz="2700" dirty="0" smtClean="0"/>
              <a:t>2)</a:t>
            </a:r>
            <a:endParaRPr lang="en-US" sz="2700" dirty="0"/>
          </a:p>
        </p:txBody>
      </p:sp>
      <p:sp>
        <p:nvSpPr>
          <p:cNvPr id="4" name="Content Placeholder 3"/>
          <p:cNvSpPr>
            <a:spLocks noGrp="1"/>
          </p:cNvSpPr>
          <p:nvPr>
            <p:ph idx="1"/>
          </p:nvPr>
        </p:nvSpPr>
        <p:spPr>
          <a:xfrm>
            <a:off x="228600" y="1600200"/>
            <a:ext cx="8686800" cy="4756150"/>
          </a:xfrm>
        </p:spPr>
        <p:txBody>
          <a:bodyPr>
            <a:normAutofit/>
          </a:bodyPr>
          <a:lstStyle/>
          <a:p>
            <a:pPr marL="0" indent="0">
              <a:buNone/>
            </a:pPr>
            <a:r>
              <a:rPr lang="en-US" dirty="0" smtClean="0"/>
              <a:t>Critiques of Conflict Perspectives</a:t>
            </a:r>
          </a:p>
          <a:p>
            <a:pPr lvl="0"/>
            <a:r>
              <a:rPr lang="en-US" dirty="0" smtClean="0"/>
              <a:t>Similar finding may be interpreted in more than one way.</a:t>
            </a:r>
          </a:p>
          <a:p>
            <a:pPr lvl="0"/>
            <a:r>
              <a:rPr lang="en-US" dirty="0" smtClean="0"/>
              <a:t>Does not distinguish between alternative explanations.</a:t>
            </a:r>
          </a:p>
          <a:p>
            <a:pPr lvl="0"/>
            <a:r>
              <a:rPr lang="en-US" dirty="0" smtClean="0"/>
              <a:t>Many empirical studies do not adequately specify which conflict propositions on conflict theory are being tested.</a:t>
            </a:r>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85800"/>
            <a:ext cx="8458200" cy="914399"/>
          </a:xfrm>
        </p:spPr>
        <p:txBody>
          <a:bodyPr>
            <a:normAutofit/>
          </a:bodyPr>
          <a:lstStyle/>
          <a:p>
            <a:r>
              <a:rPr lang="en-US" sz="4000" dirty="0" smtClean="0"/>
              <a:t>Additional Critical Theories </a:t>
            </a:r>
            <a:r>
              <a:rPr lang="en-US" sz="2400" dirty="0" smtClean="0"/>
              <a:t>(1 of 4)</a:t>
            </a:r>
            <a:endParaRPr lang="en-US" sz="2400" dirty="0"/>
          </a:p>
        </p:txBody>
      </p:sp>
      <p:sp>
        <p:nvSpPr>
          <p:cNvPr id="4" name="Content Placeholder 3"/>
          <p:cNvSpPr>
            <a:spLocks noGrp="1"/>
          </p:cNvSpPr>
          <p:nvPr>
            <p:ph idx="1"/>
          </p:nvPr>
        </p:nvSpPr>
        <p:spPr>
          <a:xfrm>
            <a:off x="152400" y="1600199"/>
            <a:ext cx="8839200" cy="4756151"/>
          </a:xfrm>
        </p:spPr>
        <p:txBody>
          <a:bodyPr>
            <a:normAutofit/>
          </a:bodyPr>
          <a:lstStyle/>
          <a:p>
            <a:pPr lvl="0">
              <a:buNone/>
            </a:pPr>
            <a:r>
              <a:rPr lang="en-US" dirty="0" smtClean="0"/>
              <a:t>Peacemaking Criminology</a:t>
            </a:r>
          </a:p>
          <a:p>
            <a:pPr lvl="0"/>
            <a:r>
              <a:rPr lang="en-US" dirty="0" smtClean="0"/>
              <a:t>Incorporates three intellectual traditions:</a:t>
            </a:r>
          </a:p>
          <a:p>
            <a:pPr lvl="1"/>
            <a:r>
              <a:rPr lang="en-US" dirty="0" smtClean="0"/>
              <a:t>Religious, feminist, and critical. </a:t>
            </a:r>
          </a:p>
          <a:p>
            <a:pPr lvl="0"/>
            <a:r>
              <a:rPr lang="en-US" dirty="0" smtClean="0"/>
              <a:t>Three predominate themes of peacemaking criminology. </a:t>
            </a:r>
          </a:p>
          <a:p>
            <a:pPr lvl="1"/>
            <a:r>
              <a:rPr lang="en-US" dirty="0" smtClean="0"/>
              <a:t>Crime </a:t>
            </a:r>
            <a:r>
              <a:rPr lang="en-US" dirty="0"/>
              <a:t>and social </a:t>
            </a:r>
            <a:r>
              <a:rPr lang="en-US" dirty="0" smtClean="0"/>
              <a:t>harms. </a:t>
            </a:r>
          </a:p>
          <a:p>
            <a:pPr lvl="1"/>
            <a:r>
              <a:rPr lang="en-US" dirty="0"/>
              <a:t>P</a:t>
            </a:r>
            <a:r>
              <a:rPr lang="en-US" dirty="0" smtClean="0"/>
              <a:t>eacemaking </a:t>
            </a:r>
            <a:r>
              <a:rPr lang="en-US" dirty="0"/>
              <a:t>frameworks or </a:t>
            </a:r>
            <a:r>
              <a:rPr lang="en-US" dirty="0" smtClean="0"/>
              <a:t>perspectives. </a:t>
            </a:r>
          </a:p>
          <a:p>
            <a:pPr lvl="1"/>
            <a:r>
              <a:rPr lang="en-US" dirty="0"/>
              <a:t>P</a:t>
            </a:r>
            <a:r>
              <a:rPr lang="en-US" dirty="0" smtClean="0"/>
              <a:t>eacemaking </a:t>
            </a:r>
            <a:r>
              <a:rPr lang="en-US" dirty="0"/>
              <a:t>alternatives</a:t>
            </a:r>
            <a:endParaRPr lang="en-US" dirty="0" smtClean="0"/>
          </a:p>
          <a:p>
            <a:pPr lvl="1"/>
            <a:endParaRPr lang="en-US" dirty="0" smtClean="0"/>
          </a:p>
          <a:p>
            <a:pPr lvl="1"/>
            <a:endParaRPr lang="en-US" dirty="0" smtClean="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4500" y="762000"/>
            <a:ext cx="8229600" cy="762000"/>
          </a:xfrm>
        </p:spPr>
        <p:txBody>
          <a:bodyPr>
            <a:normAutofit/>
          </a:bodyPr>
          <a:lstStyle/>
          <a:p>
            <a:r>
              <a:rPr lang="en-US" sz="4000" dirty="0" smtClean="0"/>
              <a:t>Additional Critical Theories </a:t>
            </a:r>
            <a:r>
              <a:rPr lang="en-US" sz="2400" dirty="0" smtClean="0"/>
              <a:t>(2 of 4)</a:t>
            </a:r>
            <a:endParaRPr lang="en-US" sz="2400" dirty="0"/>
          </a:p>
        </p:txBody>
      </p:sp>
      <p:sp>
        <p:nvSpPr>
          <p:cNvPr id="4" name="Content Placeholder 3"/>
          <p:cNvSpPr>
            <a:spLocks noGrp="1"/>
          </p:cNvSpPr>
          <p:nvPr>
            <p:ph idx="1"/>
          </p:nvPr>
        </p:nvSpPr>
        <p:spPr>
          <a:xfrm>
            <a:off x="228600" y="1676400"/>
            <a:ext cx="8686800" cy="4679950"/>
          </a:xfrm>
        </p:spPr>
        <p:txBody>
          <a:bodyPr>
            <a:normAutofit/>
          </a:bodyPr>
          <a:lstStyle/>
          <a:p>
            <a:pPr lvl="0">
              <a:buNone/>
            </a:pPr>
            <a:r>
              <a:rPr lang="en-US" dirty="0" smtClean="0"/>
              <a:t>Restorative Justice Perspective</a:t>
            </a:r>
          </a:p>
          <a:p>
            <a:r>
              <a:rPr lang="en-US" dirty="0" smtClean="0"/>
              <a:t>Retributive </a:t>
            </a:r>
            <a:r>
              <a:rPr lang="en-US" dirty="0"/>
              <a:t>justice: </a:t>
            </a:r>
            <a:r>
              <a:rPr lang="en-US" dirty="0" smtClean="0"/>
              <a:t>Refers </a:t>
            </a:r>
            <a:r>
              <a:rPr lang="en-US" dirty="0"/>
              <a:t>to the repair of justice through a one-sided approach of imposing punishment</a:t>
            </a:r>
            <a:r>
              <a:rPr lang="en-US" dirty="0" smtClean="0"/>
              <a:t>.</a:t>
            </a:r>
          </a:p>
          <a:p>
            <a:pPr lvl="0"/>
            <a:r>
              <a:rPr lang="en-US" dirty="0" smtClean="0"/>
              <a:t>Restorative </a:t>
            </a:r>
            <a:r>
              <a:rPr lang="en-US" dirty="0"/>
              <a:t>justice: R</a:t>
            </a:r>
            <a:r>
              <a:rPr lang="en-US" dirty="0" smtClean="0"/>
              <a:t>efers </a:t>
            </a:r>
            <a:r>
              <a:rPr lang="en-US" dirty="0"/>
              <a:t>to the repair of justice by reaffirming a shared consensus of </a:t>
            </a:r>
            <a:r>
              <a:rPr lang="en-US" dirty="0" smtClean="0"/>
              <a:t>values.</a:t>
            </a: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838200"/>
          </a:xfrm>
        </p:spPr>
        <p:txBody>
          <a:bodyPr>
            <a:normAutofit/>
          </a:bodyPr>
          <a:lstStyle/>
          <a:p>
            <a:r>
              <a:rPr lang="en-US" sz="4000" dirty="0" smtClean="0"/>
              <a:t>Additional Critical Theories </a:t>
            </a:r>
            <a:r>
              <a:rPr lang="en-US" sz="2400" dirty="0" smtClean="0"/>
              <a:t>(3 of 4)</a:t>
            </a:r>
            <a:endParaRPr lang="en-US" sz="2400" dirty="0"/>
          </a:p>
        </p:txBody>
      </p:sp>
      <p:sp>
        <p:nvSpPr>
          <p:cNvPr id="4" name="Content Placeholder 3"/>
          <p:cNvSpPr>
            <a:spLocks noGrp="1"/>
          </p:cNvSpPr>
          <p:nvPr>
            <p:ph idx="1"/>
          </p:nvPr>
        </p:nvSpPr>
        <p:spPr>
          <a:xfrm>
            <a:off x="304800" y="1600200"/>
            <a:ext cx="8382000" cy="4756150"/>
          </a:xfrm>
        </p:spPr>
        <p:txBody>
          <a:bodyPr>
            <a:normAutofit/>
          </a:bodyPr>
          <a:lstStyle/>
          <a:p>
            <a:pPr lvl="0">
              <a:buNone/>
            </a:pPr>
            <a:r>
              <a:rPr lang="en-US" dirty="0" smtClean="0"/>
              <a:t>Left Realism</a:t>
            </a:r>
          </a:p>
          <a:p>
            <a:pPr lvl="0"/>
            <a:r>
              <a:rPr lang="en-US" dirty="0" smtClean="0"/>
              <a:t>Four major processes that transformed criminological thinking.</a:t>
            </a:r>
          </a:p>
          <a:p>
            <a:pPr lvl="1"/>
            <a:r>
              <a:rPr lang="en-US" dirty="0" smtClean="0"/>
              <a:t>Etiological crisis due to rising crime rates.</a:t>
            </a:r>
          </a:p>
          <a:p>
            <a:pPr lvl="1"/>
            <a:r>
              <a:rPr lang="en-US" dirty="0" smtClean="0"/>
              <a:t>Crisis in penalty.</a:t>
            </a:r>
          </a:p>
          <a:p>
            <a:pPr lvl="1"/>
            <a:r>
              <a:rPr lang="en-US" dirty="0" smtClean="0"/>
              <a:t>Increased awareness of victimization and of crimes.</a:t>
            </a:r>
          </a:p>
          <a:p>
            <a:pPr lvl="1"/>
            <a:r>
              <a:rPr lang="en-US" dirty="0" smtClean="0"/>
              <a:t>Growing public demand and criticism of public service.</a:t>
            </a:r>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85800"/>
            <a:ext cx="8229600" cy="838200"/>
          </a:xfrm>
        </p:spPr>
        <p:txBody>
          <a:bodyPr>
            <a:normAutofit/>
          </a:bodyPr>
          <a:lstStyle/>
          <a:p>
            <a:r>
              <a:rPr lang="en-US" sz="4000" dirty="0" smtClean="0"/>
              <a:t>Additional Critical Theories </a:t>
            </a:r>
            <a:r>
              <a:rPr lang="en-US" sz="2400" dirty="0" smtClean="0"/>
              <a:t>(4 of 4)</a:t>
            </a:r>
            <a:endParaRPr lang="en-US" sz="2400" dirty="0"/>
          </a:p>
        </p:txBody>
      </p:sp>
      <p:sp>
        <p:nvSpPr>
          <p:cNvPr id="4" name="Content Placeholder 3"/>
          <p:cNvSpPr>
            <a:spLocks noGrp="1"/>
          </p:cNvSpPr>
          <p:nvPr>
            <p:ph idx="1"/>
          </p:nvPr>
        </p:nvSpPr>
        <p:spPr>
          <a:xfrm>
            <a:off x="228600" y="1600200"/>
            <a:ext cx="8686800" cy="4756150"/>
          </a:xfrm>
        </p:spPr>
        <p:txBody>
          <a:bodyPr>
            <a:normAutofit/>
          </a:bodyPr>
          <a:lstStyle/>
          <a:p>
            <a:pPr lvl="0">
              <a:buNone/>
            </a:pPr>
            <a:r>
              <a:rPr lang="en-US" dirty="0" smtClean="0"/>
              <a:t>Left Realism</a:t>
            </a:r>
          </a:p>
          <a:p>
            <a:pPr lvl="0"/>
            <a:r>
              <a:rPr lang="en-US" dirty="0" smtClean="0"/>
              <a:t>Contends </a:t>
            </a:r>
            <a:r>
              <a:rPr lang="en-US" dirty="0"/>
              <a:t>that previous criminological theories have been </a:t>
            </a:r>
            <a:r>
              <a:rPr lang="en-US" dirty="0" smtClean="0"/>
              <a:t>incomplete. </a:t>
            </a:r>
          </a:p>
          <a:p>
            <a:r>
              <a:rPr lang="en-GB" dirty="0"/>
              <a:t>A</a:t>
            </a:r>
            <a:r>
              <a:rPr lang="en-GB" dirty="0" smtClean="0"/>
              <a:t>ttempts </a:t>
            </a:r>
            <a:r>
              <a:rPr lang="en-GB" dirty="0"/>
              <a:t>to provide an analysis of crime on all </a:t>
            </a:r>
            <a:r>
              <a:rPr lang="en-GB" dirty="0" smtClean="0"/>
              <a:t>levels. </a:t>
            </a:r>
            <a:endParaRPr lang="en-US" dirty="0" smtClean="0"/>
          </a:p>
          <a:p>
            <a:pPr lvl="0"/>
            <a:r>
              <a:rPr lang="en-US" dirty="0" smtClean="0"/>
              <a:t>The notion of square of crime.</a:t>
            </a:r>
          </a:p>
          <a:p>
            <a:pPr lvl="0"/>
            <a:r>
              <a:rPr lang="en-US" dirty="0" smtClean="0"/>
              <a:t>Emphasizes </a:t>
            </a:r>
            <a:r>
              <a:rPr lang="en-US" dirty="0"/>
              <a:t>that crime is a result of the capitalist </a:t>
            </a:r>
            <a:r>
              <a:rPr lang="en-US" dirty="0" smtClean="0"/>
              <a:t>system. </a:t>
            </a:r>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0"/>
            <a:ext cx="8839200" cy="1143000"/>
          </a:xfrm>
        </p:spPr>
        <p:txBody>
          <a:bodyPr>
            <a:normAutofit fontScale="90000"/>
          </a:bodyPr>
          <a:lstStyle/>
          <a:p>
            <a:r>
              <a:rPr lang="en-US" dirty="0" smtClean="0"/>
              <a:t>Policies Related to Labeling and Conflict Theories of Crime</a:t>
            </a:r>
            <a:endParaRPr lang="en-US" sz="2700" dirty="0"/>
          </a:p>
        </p:txBody>
      </p:sp>
      <p:sp>
        <p:nvSpPr>
          <p:cNvPr id="4" name="Content Placeholder 3"/>
          <p:cNvSpPr>
            <a:spLocks noGrp="1"/>
          </p:cNvSpPr>
          <p:nvPr>
            <p:ph idx="1"/>
          </p:nvPr>
        </p:nvSpPr>
        <p:spPr>
          <a:xfrm>
            <a:off x="152400" y="2082800"/>
            <a:ext cx="8763000" cy="4273550"/>
          </a:xfrm>
        </p:spPr>
        <p:txBody>
          <a:bodyPr>
            <a:normAutofit/>
          </a:bodyPr>
          <a:lstStyle/>
          <a:p>
            <a:pPr lvl="0"/>
            <a:r>
              <a:rPr lang="en-US" dirty="0" smtClean="0"/>
              <a:t>Major policy implication: Avoid negative effects of labeling.</a:t>
            </a:r>
          </a:p>
          <a:p>
            <a:pPr lvl="0"/>
            <a:r>
              <a:rPr lang="en-US" dirty="0" smtClean="0"/>
              <a:t>Crack and cocaine legislation.</a:t>
            </a:r>
          </a:p>
          <a:p>
            <a:pPr lvl="0"/>
            <a:r>
              <a:rPr lang="en-US" dirty="0" smtClean="0"/>
              <a:t>Sentencing laws have been challenged by two arguments.</a:t>
            </a:r>
          </a:p>
          <a:p>
            <a:pPr lvl="1"/>
            <a:r>
              <a:rPr lang="en-US" dirty="0" smtClean="0"/>
              <a:t>Differences in </a:t>
            </a:r>
            <a:r>
              <a:rPr lang="en-US" dirty="0"/>
              <a:t>racial </a:t>
            </a:r>
            <a:r>
              <a:rPr lang="en-US" dirty="0" smtClean="0"/>
              <a:t>disparity. </a:t>
            </a:r>
          </a:p>
          <a:p>
            <a:pPr lvl="1"/>
            <a:r>
              <a:rPr lang="en-US" dirty="0" smtClean="0"/>
              <a:t>Unconstitutional Sentences. </a:t>
            </a:r>
          </a:p>
          <a:p>
            <a:pPr lvl="1"/>
            <a:endParaRPr lang="en-US" dirty="0" smtClean="0"/>
          </a:p>
          <a:p>
            <a:pPr lvl="0"/>
            <a:endParaRPr lang="en-US" dirty="0" smtClean="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1800" y="838200"/>
            <a:ext cx="8229600" cy="838200"/>
          </a:xfrm>
        </p:spPr>
        <p:txBody>
          <a:bodyPr>
            <a:normAutofit/>
          </a:bodyPr>
          <a:lstStyle/>
          <a:p>
            <a:r>
              <a:rPr lang="en-US" dirty="0" smtClean="0"/>
              <a:t>Labeling Theory</a:t>
            </a:r>
            <a:endParaRPr lang="en-US" sz="2700" dirty="0"/>
          </a:p>
        </p:txBody>
      </p:sp>
      <p:sp>
        <p:nvSpPr>
          <p:cNvPr id="4" name="Content Placeholder 3"/>
          <p:cNvSpPr>
            <a:spLocks noGrp="1"/>
          </p:cNvSpPr>
          <p:nvPr>
            <p:ph idx="1"/>
          </p:nvPr>
        </p:nvSpPr>
        <p:spPr>
          <a:xfrm>
            <a:off x="228600" y="1828800"/>
            <a:ext cx="8610600" cy="4527550"/>
          </a:xfrm>
        </p:spPr>
        <p:txBody>
          <a:bodyPr>
            <a:normAutofit/>
          </a:bodyPr>
          <a:lstStyle/>
          <a:p>
            <a:r>
              <a:rPr lang="en-US" dirty="0" smtClean="0"/>
              <a:t>Offending increases due to stigmatization.</a:t>
            </a:r>
          </a:p>
          <a:p>
            <a:r>
              <a:rPr lang="en-US" dirty="0" smtClean="0"/>
              <a:t>Events in question:</a:t>
            </a:r>
          </a:p>
          <a:p>
            <a:pPr lvl="1"/>
            <a:r>
              <a:rPr lang="en-US" dirty="0" smtClean="0"/>
              <a:t>Legitimacy of political authority regarding U.S. foreign policy in Vietnam.</a:t>
            </a:r>
          </a:p>
          <a:p>
            <a:pPr lvl="1"/>
            <a:r>
              <a:rPr lang="en-US" dirty="0" smtClean="0"/>
              <a:t>Existing explanations of crime.</a:t>
            </a:r>
          </a:p>
          <a:p>
            <a:r>
              <a:rPr lang="en-US" dirty="0" smtClean="0"/>
              <a:t>Scholars were concerned with social class structure and power. </a:t>
            </a: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0"/>
            <a:ext cx="8610600" cy="762000"/>
          </a:xfrm>
        </p:spPr>
        <p:txBody>
          <a:bodyPr>
            <a:normAutofit fontScale="90000"/>
          </a:bodyPr>
          <a:lstStyle/>
          <a:p>
            <a:r>
              <a:rPr lang="en-US" dirty="0" smtClean="0"/>
              <a:t>Foundation of Labeling Theory  </a:t>
            </a:r>
            <a:r>
              <a:rPr lang="en-US" sz="2700" dirty="0" smtClean="0"/>
              <a:t>(1 </a:t>
            </a:r>
            <a:r>
              <a:rPr lang="en-US" sz="2700" dirty="0"/>
              <a:t>of </a:t>
            </a:r>
            <a:r>
              <a:rPr lang="en-US" sz="2700" dirty="0" smtClean="0"/>
              <a:t>9)</a:t>
            </a:r>
            <a:endParaRPr lang="en-US" sz="2700" dirty="0"/>
          </a:p>
        </p:txBody>
      </p:sp>
      <p:sp>
        <p:nvSpPr>
          <p:cNvPr id="4" name="Content Placeholder 3"/>
          <p:cNvSpPr>
            <a:spLocks noGrp="1"/>
          </p:cNvSpPr>
          <p:nvPr>
            <p:ph idx="1"/>
          </p:nvPr>
        </p:nvSpPr>
        <p:spPr>
          <a:xfrm>
            <a:off x="228600" y="1676400"/>
            <a:ext cx="8610600" cy="4679950"/>
          </a:xfrm>
        </p:spPr>
        <p:txBody>
          <a:bodyPr>
            <a:normAutofit/>
          </a:bodyPr>
          <a:lstStyle/>
          <a:p>
            <a:r>
              <a:rPr lang="en-US" dirty="0" smtClean="0"/>
              <a:t>Social interaction involves symbolism.</a:t>
            </a:r>
          </a:p>
          <a:p>
            <a:r>
              <a:rPr lang="en-US" dirty="0" smtClean="0"/>
              <a:t>Looking-glass self: Obtaining self-image through other’s eyes.</a:t>
            </a:r>
          </a:p>
          <a:p>
            <a:r>
              <a:rPr lang="en-US" dirty="0" smtClean="0"/>
              <a:t>Primary groups involve intimate and personal interactions. </a:t>
            </a:r>
          </a:p>
          <a:p>
            <a:r>
              <a:rPr lang="en-US" dirty="0" smtClean="0"/>
              <a:t>Total situation: Objective factors and subjective definitions.</a:t>
            </a:r>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838200"/>
            <a:ext cx="8686800" cy="762000"/>
          </a:xfrm>
        </p:spPr>
        <p:txBody>
          <a:bodyPr>
            <a:normAutofit fontScale="90000"/>
          </a:bodyPr>
          <a:lstStyle/>
          <a:p>
            <a:r>
              <a:rPr lang="en-US" dirty="0" smtClean="0"/>
              <a:t>Foundation of Labeling Theory </a:t>
            </a:r>
            <a:r>
              <a:rPr lang="en-US" sz="2700" dirty="0" smtClean="0"/>
              <a:t>(2 </a:t>
            </a:r>
            <a:r>
              <a:rPr lang="en-US" sz="2700" dirty="0"/>
              <a:t>of </a:t>
            </a:r>
            <a:r>
              <a:rPr lang="en-US" sz="2700" dirty="0" smtClean="0"/>
              <a:t>9)</a:t>
            </a:r>
            <a:endParaRPr lang="en-US" sz="2700" dirty="0"/>
          </a:p>
        </p:txBody>
      </p:sp>
      <p:sp>
        <p:nvSpPr>
          <p:cNvPr id="4" name="Content Placeholder 3"/>
          <p:cNvSpPr>
            <a:spLocks noGrp="1"/>
          </p:cNvSpPr>
          <p:nvPr>
            <p:ph idx="1"/>
          </p:nvPr>
        </p:nvSpPr>
        <p:spPr>
          <a:xfrm>
            <a:off x="228600" y="1828800"/>
            <a:ext cx="8686800" cy="4343400"/>
          </a:xfrm>
        </p:spPr>
        <p:txBody>
          <a:bodyPr>
            <a:normAutofit/>
          </a:bodyPr>
          <a:lstStyle/>
          <a:p>
            <a:r>
              <a:rPr lang="en-US" dirty="0"/>
              <a:t>Mead’s social interaction</a:t>
            </a:r>
            <a:r>
              <a:rPr lang="en-US" dirty="0" smtClean="0"/>
              <a:t>: Symbolic </a:t>
            </a:r>
            <a:r>
              <a:rPr lang="en-US" dirty="0"/>
              <a:t>and </a:t>
            </a:r>
            <a:r>
              <a:rPr lang="en-US" dirty="0" smtClean="0"/>
              <a:t>Nonsymbolic</a:t>
            </a:r>
            <a:r>
              <a:rPr lang="en-US" dirty="0"/>
              <a:t>. </a:t>
            </a:r>
          </a:p>
          <a:p>
            <a:r>
              <a:rPr lang="en-US" dirty="0" smtClean="0"/>
              <a:t>Mead’s concern: Interpretation </a:t>
            </a:r>
            <a:r>
              <a:rPr lang="en-US" dirty="0"/>
              <a:t>and </a:t>
            </a:r>
            <a:r>
              <a:rPr lang="en-US" dirty="0" smtClean="0"/>
              <a:t>definition of symbolic interaction. </a:t>
            </a:r>
          </a:p>
          <a:p>
            <a:r>
              <a:rPr lang="en-US" dirty="0" smtClean="0"/>
              <a:t>Stigma is deeply discrediting attribute. </a:t>
            </a:r>
            <a:endParaRPr lang="en-US" dirty="0"/>
          </a:p>
          <a:p>
            <a:r>
              <a:rPr lang="en-US" dirty="0" smtClean="0"/>
              <a:t>Stigmatized individuals differ in terms of how society reacts to them.</a:t>
            </a:r>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9400" y="685800"/>
            <a:ext cx="8610600" cy="838200"/>
          </a:xfrm>
        </p:spPr>
        <p:txBody>
          <a:bodyPr>
            <a:normAutofit fontScale="90000"/>
          </a:bodyPr>
          <a:lstStyle/>
          <a:p>
            <a:r>
              <a:rPr lang="en-US" dirty="0" smtClean="0"/>
              <a:t>Foundation of Labeling Theory  </a:t>
            </a:r>
            <a:r>
              <a:rPr lang="en-US" sz="2700" dirty="0" smtClean="0"/>
              <a:t>(3 </a:t>
            </a:r>
            <a:r>
              <a:rPr lang="en-US" sz="2700" dirty="0"/>
              <a:t>of </a:t>
            </a:r>
            <a:r>
              <a:rPr lang="en-US" sz="2700" dirty="0" smtClean="0"/>
              <a:t>9)</a:t>
            </a:r>
            <a:endParaRPr lang="en-US" sz="2700" dirty="0"/>
          </a:p>
        </p:txBody>
      </p:sp>
      <p:sp>
        <p:nvSpPr>
          <p:cNvPr id="4" name="Content Placeholder 3"/>
          <p:cNvSpPr>
            <a:spLocks noGrp="1"/>
          </p:cNvSpPr>
          <p:nvPr>
            <p:ph idx="1"/>
          </p:nvPr>
        </p:nvSpPr>
        <p:spPr>
          <a:xfrm>
            <a:off x="152400" y="1676400"/>
            <a:ext cx="8763000" cy="4679950"/>
          </a:xfrm>
        </p:spPr>
        <p:txBody>
          <a:bodyPr>
            <a:normAutofit fontScale="92500"/>
          </a:bodyPr>
          <a:lstStyle/>
          <a:p>
            <a:pPr marL="0" indent="0">
              <a:buNone/>
            </a:pPr>
            <a:r>
              <a:rPr lang="en-US" sz="3500" dirty="0" smtClean="0"/>
              <a:t>Frank Tannenbaum: The Dramatization of Evil</a:t>
            </a:r>
          </a:p>
          <a:p>
            <a:r>
              <a:rPr lang="en-US" sz="3500" dirty="0" smtClean="0"/>
              <a:t>Gradual shift from specific act as evil to individual as evil.</a:t>
            </a:r>
          </a:p>
          <a:p>
            <a:r>
              <a:rPr lang="en-US" sz="3500" dirty="0" smtClean="0"/>
              <a:t>Dramatization of evil: Community dramatizes breaking of relatively minor laws.</a:t>
            </a:r>
          </a:p>
          <a:p>
            <a:r>
              <a:rPr lang="en-US" sz="3500" dirty="0" smtClean="0"/>
              <a:t>Acts are </a:t>
            </a:r>
            <a:r>
              <a:rPr lang="en-US" dirty="0"/>
              <a:t>acts are not inherently good or </a:t>
            </a:r>
            <a:r>
              <a:rPr lang="en-US" dirty="0" smtClean="0"/>
              <a:t>bad.</a:t>
            </a:r>
          </a:p>
          <a:p>
            <a:pPr lvl="1"/>
            <a:r>
              <a:rPr lang="en-US" sz="3100" dirty="0"/>
              <a:t> </a:t>
            </a:r>
            <a:r>
              <a:rPr lang="en-US" sz="3100" dirty="0" smtClean="0"/>
              <a:t>There are differing degrees of good and bad.</a:t>
            </a:r>
          </a:p>
          <a:p>
            <a:pPr marL="0" indent="0">
              <a:buNone/>
            </a:pPr>
            <a:endParaRPr lang="en-US" dirty="0"/>
          </a:p>
          <a:p>
            <a:pPr marL="0" indent="0">
              <a:buNone/>
            </a:pPr>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700" y="762000"/>
            <a:ext cx="8775700" cy="838200"/>
          </a:xfrm>
        </p:spPr>
        <p:txBody>
          <a:bodyPr>
            <a:normAutofit fontScale="90000"/>
          </a:bodyPr>
          <a:lstStyle/>
          <a:p>
            <a:r>
              <a:rPr lang="en-US" dirty="0" smtClean="0"/>
              <a:t>Foundation of Labeling Theory  </a:t>
            </a:r>
            <a:r>
              <a:rPr lang="en-US" sz="2700" dirty="0" smtClean="0"/>
              <a:t>(4 </a:t>
            </a:r>
            <a:r>
              <a:rPr lang="en-US" sz="2700" dirty="0"/>
              <a:t>of </a:t>
            </a:r>
            <a:r>
              <a:rPr lang="en-US" sz="2700" dirty="0" smtClean="0"/>
              <a:t>9)</a:t>
            </a:r>
            <a:endParaRPr lang="en-US" sz="2700" dirty="0"/>
          </a:p>
        </p:txBody>
      </p:sp>
      <p:sp>
        <p:nvSpPr>
          <p:cNvPr id="4" name="Content Placeholder 3"/>
          <p:cNvSpPr>
            <a:spLocks noGrp="1"/>
          </p:cNvSpPr>
          <p:nvPr>
            <p:ph idx="1"/>
          </p:nvPr>
        </p:nvSpPr>
        <p:spPr>
          <a:xfrm>
            <a:off x="304800" y="1600200"/>
            <a:ext cx="8610600" cy="4756150"/>
          </a:xfrm>
        </p:spPr>
        <p:txBody>
          <a:bodyPr>
            <a:normAutofit fontScale="92500" lnSpcReduction="10000"/>
          </a:bodyPr>
          <a:lstStyle/>
          <a:p>
            <a:pPr marL="0" indent="0">
              <a:buNone/>
            </a:pPr>
            <a:r>
              <a:rPr lang="en-US" dirty="0" smtClean="0"/>
              <a:t>Edwin M. Lemert: Primary and Secondary Deviance</a:t>
            </a:r>
          </a:p>
          <a:p>
            <a:r>
              <a:rPr lang="en-US" dirty="0" smtClean="0"/>
              <a:t>Primary deviance: Minor crime done before being labeled.</a:t>
            </a:r>
          </a:p>
          <a:p>
            <a:r>
              <a:rPr lang="en-US" dirty="0" smtClean="0"/>
              <a:t>Secondary deviance: Serious crime done after being labeled.</a:t>
            </a:r>
          </a:p>
          <a:p>
            <a:r>
              <a:rPr lang="en-US" dirty="0" smtClean="0"/>
              <a:t>Sequence of interaction and secondary deviation.</a:t>
            </a:r>
          </a:p>
          <a:p>
            <a:r>
              <a:rPr lang="en-US" dirty="0" smtClean="0"/>
              <a:t>Integration of societal reaction and label amplify  deviance.</a:t>
            </a:r>
          </a:p>
          <a:p>
            <a:pPr lvl="1"/>
            <a:endParaRPr lang="en-US" dirty="0" smtClean="0"/>
          </a:p>
          <a:p>
            <a:pPr marL="0" indent="0">
              <a:buNone/>
            </a:pP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685800"/>
            <a:ext cx="8839200" cy="838200"/>
          </a:xfrm>
        </p:spPr>
        <p:txBody>
          <a:bodyPr>
            <a:normAutofit fontScale="90000"/>
          </a:bodyPr>
          <a:lstStyle/>
          <a:p>
            <a:r>
              <a:rPr lang="en-US" dirty="0" smtClean="0"/>
              <a:t>Foundation of Labeling Theory  </a:t>
            </a:r>
            <a:r>
              <a:rPr lang="en-US" sz="2700" dirty="0" smtClean="0"/>
              <a:t>(5 </a:t>
            </a:r>
            <a:r>
              <a:rPr lang="en-US" sz="2700" dirty="0"/>
              <a:t>of </a:t>
            </a:r>
            <a:r>
              <a:rPr lang="en-US" sz="2700" dirty="0" smtClean="0"/>
              <a:t>9)</a:t>
            </a:r>
            <a:endParaRPr lang="en-US" sz="2700" dirty="0"/>
          </a:p>
        </p:txBody>
      </p:sp>
      <p:sp>
        <p:nvSpPr>
          <p:cNvPr id="4" name="Content Placeholder 3"/>
          <p:cNvSpPr>
            <a:spLocks noGrp="1"/>
          </p:cNvSpPr>
          <p:nvPr>
            <p:ph idx="1"/>
          </p:nvPr>
        </p:nvSpPr>
        <p:spPr>
          <a:xfrm>
            <a:off x="228600" y="1524000"/>
            <a:ext cx="8458200" cy="4832350"/>
          </a:xfrm>
        </p:spPr>
        <p:txBody>
          <a:bodyPr>
            <a:normAutofit/>
          </a:bodyPr>
          <a:lstStyle/>
          <a:p>
            <a:pPr marL="0" indent="0">
              <a:buNone/>
            </a:pPr>
            <a:r>
              <a:rPr lang="en-US" dirty="0" smtClean="0"/>
              <a:t>Howard S. Becker: The Dimensions of Deviance</a:t>
            </a:r>
          </a:p>
          <a:p>
            <a:r>
              <a:rPr lang="en-US" dirty="0" smtClean="0"/>
              <a:t>Outsider: Considered deviant by others.</a:t>
            </a:r>
          </a:p>
          <a:p>
            <a:r>
              <a:rPr lang="en-US" dirty="0" smtClean="0"/>
              <a:t>Key aspect to labeling deviance:</a:t>
            </a:r>
          </a:p>
          <a:p>
            <a:pPr lvl="1"/>
            <a:r>
              <a:rPr lang="en-US" dirty="0" smtClean="0"/>
              <a:t>Certain groups have the power to impose rules and subsequently labels on others.</a:t>
            </a:r>
          </a:p>
          <a:p>
            <a:r>
              <a:rPr lang="en-US" dirty="0" smtClean="0"/>
              <a:t>Becker: Deviance has two dimensions.</a:t>
            </a: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85801"/>
            <a:ext cx="8686800" cy="685800"/>
          </a:xfrm>
        </p:spPr>
        <p:txBody>
          <a:bodyPr>
            <a:normAutofit fontScale="90000"/>
          </a:bodyPr>
          <a:lstStyle/>
          <a:p>
            <a:r>
              <a:rPr lang="en-US" dirty="0" smtClean="0"/>
              <a:t>Foundation of Labeling Theory </a:t>
            </a:r>
            <a:r>
              <a:rPr lang="en-US" sz="2700" dirty="0" smtClean="0"/>
              <a:t>(6 </a:t>
            </a:r>
            <a:r>
              <a:rPr lang="en-US" sz="2700" dirty="0"/>
              <a:t>of </a:t>
            </a:r>
            <a:r>
              <a:rPr lang="en-US" sz="2700" dirty="0" smtClean="0"/>
              <a:t>9)</a:t>
            </a:r>
            <a:endParaRPr lang="en-US" sz="2700" dirty="0"/>
          </a:p>
        </p:txBody>
      </p:sp>
      <p:sp>
        <p:nvSpPr>
          <p:cNvPr id="4" name="Content Placeholder 3"/>
          <p:cNvSpPr>
            <a:spLocks noGrp="1"/>
          </p:cNvSpPr>
          <p:nvPr>
            <p:ph idx="1"/>
          </p:nvPr>
        </p:nvSpPr>
        <p:spPr>
          <a:xfrm>
            <a:off x="228600" y="1676400"/>
            <a:ext cx="8534400" cy="4267200"/>
          </a:xfrm>
        </p:spPr>
        <p:txBody>
          <a:bodyPr>
            <a:normAutofit/>
          </a:bodyPr>
          <a:lstStyle/>
          <a:p>
            <a:pPr marL="0" indent="0">
              <a:buNone/>
            </a:pPr>
            <a:r>
              <a:rPr lang="en-US" dirty="0" smtClean="0"/>
              <a:t>Howard S. Becker: The Dimensions of Deviance</a:t>
            </a:r>
          </a:p>
          <a:p>
            <a:r>
              <a:rPr lang="en-US" dirty="0" smtClean="0"/>
              <a:t>Pure deviant: Disobeys rules. </a:t>
            </a:r>
          </a:p>
          <a:p>
            <a:pPr lvl="0"/>
            <a:r>
              <a:rPr lang="en-US" dirty="0" smtClean="0"/>
              <a:t>Falsely accused: Disobeys rules but does not violate the rules.</a:t>
            </a:r>
          </a:p>
          <a:p>
            <a:r>
              <a:rPr lang="en-US" dirty="0" smtClean="0"/>
              <a:t>Secret deviant: </a:t>
            </a:r>
            <a:r>
              <a:rPr lang="en-GB" dirty="0" smtClean="0"/>
              <a:t>Violates the rules of society but elicits no reaction from society.</a:t>
            </a:r>
            <a:endParaRPr lang="en-US" dirty="0" smtClean="0"/>
          </a:p>
          <a:p>
            <a:endParaRPr lang="en-US" dirty="0" smtClean="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958539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5469</TotalTime>
  <Words>5664</Words>
  <Application>Microsoft Office PowerPoint</Application>
  <PresentationFormat>On-screen Show (4:3)</PresentationFormat>
  <Paragraphs>496</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Chapter 11: Labeling Theory and Conflict/Marxist/Radical Theories of Crime</vt:lpstr>
      <vt:lpstr>Introduction</vt:lpstr>
      <vt:lpstr>Labeling Theory</vt:lpstr>
      <vt:lpstr>Foundation of Labeling Theory  (1 of 9)</vt:lpstr>
      <vt:lpstr>Foundation of Labeling Theory (2 of 9)</vt:lpstr>
      <vt:lpstr>Foundation of Labeling Theory  (3 of 9)</vt:lpstr>
      <vt:lpstr>Foundation of Labeling Theory  (4 of 9)</vt:lpstr>
      <vt:lpstr>Foundation of Labeling Theory  (5 of 9)</vt:lpstr>
      <vt:lpstr>Foundation of Labeling Theory (6 of 9)</vt:lpstr>
      <vt:lpstr>Foundation of Labeling Theory (7 of 9)</vt:lpstr>
      <vt:lpstr>Foundation of Labeling Theory (8 of 9)</vt:lpstr>
      <vt:lpstr>Foundation of Labeling Theory (9 of 9)</vt:lpstr>
      <vt:lpstr>Evaluating Labeling Theory (1 of 2)</vt:lpstr>
      <vt:lpstr>Evaluating Labeling Theory (2 of 2)</vt:lpstr>
      <vt:lpstr>Conflict Perspectives (1 of 5)</vt:lpstr>
      <vt:lpstr>Conflict Perspectives (2 of 5)</vt:lpstr>
      <vt:lpstr>Conflict Perspectives (3 of 5)</vt:lpstr>
      <vt:lpstr>Conflict Perspectives (4 of 5)</vt:lpstr>
      <vt:lpstr>Conflict Perspectives (5 of 5)</vt:lpstr>
      <vt:lpstr>Evaluating Conflict Theories (1 of 2)</vt:lpstr>
      <vt:lpstr>Evaluating Conflict Theories (2 of 2)</vt:lpstr>
      <vt:lpstr>Additional Critical Theories (1 of 4)</vt:lpstr>
      <vt:lpstr>Additional Critical Theories (2 of 4)</vt:lpstr>
      <vt:lpstr>Additional Critical Theories (3 of 4)</vt:lpstr>
      <vt:lpstr>Additional Critical Theories (4 of 4)</vt:lpstr>
      <vt:lpstr>Policies Related to Labeling and Conflict Theories of Crime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468</cp:revision>
  <dcterms:created xsi:type="dcterms:W3CDTF">2006-08-16T00:00:00Z</dcterms:created>
  <dcterms:modified xsi:type="dcterms:W3CDTF">2020-01-04T15:33:23Z</dcterms:modified>
</cp:coreProperties>
</file>