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8" r:id="rId3"/>
    <p:sldId id="264" r:id="rId4"/>
    <p:sldId id="260" r:id="rId5"/>
    <p:sldId id="261" r:id="rId6"/>
    <p:sldId id="277" r:id="rId7"/>
    <p:sldId id="262" r:id="rId8"/>
    <p:sldId id="265" r:id="rId9"/>
    <p:sldId id="266" r:id="rId10"/>
    <p:sldId id="275" r:id="rId11"/>
    <p:sldId id="280" r:id="rId12"/>
    <p:sldId id="282" r:id="rId13"/>
    <p:sldId id="283" r:id="rId14"/>
    <p:sldId id="274" r:id="rId15"/>
    <p:sldId id="267" r:id="rId16"/>
    <p:sldId id="268" r:id="rId17"/>
    <p:sldId id="271" r:id="rId18"/>
    <p:sldId id="272" r:id="rId19"/>
    <p:sldId id="273"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82156" autoAdjust="0"/>
  </p:normalViewPr>
  <p:slideViewPr>
    <p:cSldViewPr>
      <p:cViewPr varScale="1">
        <p:scale>
          <a:sx n="89" d="100"/>
          <a:sy n="89" d="100"/>
        </p:scale>
        <p:origin x="624" y="78"/>
      </p:cViewPr>
      <p:guideLst>
        <p:guide orient="horz" pos="2160"/>
        <p:guide pos="2880"/>
      </p:guideLst>
    </p:cSldViewPr>
  </p:slideViewPr>
  <p:outlineViewPr>
    <p:cViewPr>
      <p:scale>
        <a:sx n="50" d="100"/>
        <a:sy n="50" d="100"/>
      </p:scale>
      <p:origin x="120" y="336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Cesare Beccaria’s work influenced criminal justice systems throughout the world, and discuss the concepts and propositions recommended in his book.</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Cesare Beccaria’s work influenced criminal justice systems throughout the world, and discuss the concepts and propositions recommended in his book.</a:t>
            </a:r>
          </a:p>
          <a:p>
            <a:endParaRPr lang="en-US" sz="1200" kern="1200" dirty="0" smtClean="0">
              <a:solidFill>
                <a:schemeClr val="tx1"/>
              </a:solidFill>
              <a:latin typeface="+mn-lt"/>
              <a:ea typeface="+mn-ea"/>
              <a:cs typeface="+mn-cs"/>
            </a:endParaRPr>
          </a:p>
          <a:p>
            <a:pPr marL="0" marR="0" lvl="5" indent="0" algn="l" defTabSz="914400" rtl="0" eaLnBrk="1" fontAlgn="auto" latinLnBrk="0" hangingPunct="1">
              <a:lnSpc>
                <a:spcPct val="100000"/>
              </a:lnSpc>
              <a:spcBef>
                <a:spcPts val="0"/>
              </a:spcBef>
              <a:spcAft>
                <a:spcPts val="0"/>
              </a:spcAft>
              <a:buClrTx/>
              <a:buSzTx/>
              <a:buFontTx/>
              <a:buNone/>
              <a:tabLst/>
              <a:defRPr/>
            </a:pPr>
            <a:r>
              <a:rPr lang="en-US" dirty="0" smtClean="0"/>
              <a:t>Faster punishment occurs after a crime is committed:</a:t>
            </a:r>
            <a:r>
              <a:rPr lang="en-US" baseline="0" dirty="0" smtClean="0"/>
              <a:t> </a:t>
            </a:r>
            <a:r>
              <a:rPr lang="en-US" sz="1200" kern="1200" dirty="0" smtClean="0">
                <a:solidFill>
                  <a:schemeClr val="tx1"/>
                </a:solidFill>
                <a:latin typeface="+mn-lt"/>
                <a:ea typeface="+mn-ea"/>
                <a:cs typeface="+mn-cs"/>
              </a:rPr>
              <a:t>Assumption that the faster punishment occurs after a crime is committed, the more an individual will be deterred in the future.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Important for two reasons: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Reformation of punishment:</a:t>
            </a:r>
            <a:r>
              <a:rPr lang="en-US" baseline="0" dirty="0" smtClean="0"/>
              <a:t> Beccaria’s first reason for recommending swiftness of punishment was that reformation of punishment was severely lacking in the time when he wrote.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Deterrence aspect of punishment: </a:t>
            </a:r>
            <a:r>
              <a:rPr lang="en-US" baseline="0" dirty="0" smtClean="0"/>
              <a:t>The second reason Beccaria emphasized swift sentencing was related to the deterrence aspect of punishment.</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Cesare Beccaria’s work influenced criminal justice systems throughout the world, and discuss the concepts and propositions recommended in his book.</a:t>
            </a:r>
          </a:p>
          <a:p>
            <a:endParaRPr lang="en-US" sz="1200" kern="1200" dirty="0" smtClean="0">
              <a:solidFill>
                <a:schemeClr val="tx1"/>
              </a:solidFill>
              <a:latin typeface="+mn-lt"/>
              <a:ea typeface="+mn-ea"/>
              <a:cs typeface="+mn-cs"/>
            </a:endParaRPr>
          </a:p>
          <a:p>
            <a:pPr marL="0" marR="0" lvl="5" indent="0" algn="l" defTabSz="914400" rtl="0" eaLnBrk="1" fontAlgn="auto" latinLnBrk="0" hangingPunct="1">
              <a:lnSpc>
                <a:spcPct val="100000"/>
              </a:lnSpc>
              <a:spcBef>
                <a:spcPts val="0"/>
              </a:spcBef>
              <a:spcAft>
                <a:spcPts val="0"/>
              </a:spcAft>
              <a:buClrTx/>
              <a:buSzTx/>
              <a:buFontTx/>
              <a:buNone/>
              <a:tabLst/>
              <a:defRPr/>
            </a:pPr>
            <a:r>
              <a:rPr lang="en-US" dirty="0" smtClean="0"/>
              <a:t>Perceive a high likelihood of being caught and punished:</a:t>
            </a:r>
            <a:r>
              <a:rPr lang="en-US" baseline="0" dirty="0" smtClean="0"/>
              <a:t> </a:t>
            </a:r>
            <a:r>
              <a:rPr lang="en-US" sz="1200" kern="1200" dirty="0" smtClean="0">
                <a:solidFill>
                  <a:schemeClr val="tx1"/>
                </a:solidFill>
                <a:latin typeface="+mn-lt"/>
                <a:ea typeface="+mn-ea"/>
                <a:cs typeface="+mn-cs"/>
              </a:rPr>
              <a:t>One of the key elements of deterrence; the assumption that when people commit a crime, they will perceive a high likelihood of being caught and punished.</a:t>
            </a:r>
          </a:p>
          <a:p>
            <a:pPr marL="0" marR="0" lvl="5"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5" indent="0" algn="l" defTabSz="914400" rtl="0" eaLnBrk="1" fontAlgn="auto" latinLnBrk="0" hangingPunct="1">
              <a:lnSpc>
                <a:spcPct val="100000"/>
              </a:lnSpc>
              <a:spcBef>
                <a:spcPts val="0"/>
              </a:spcBef>
              <a:spcAft>
                <a:spcPts val="0"/>
              </a:spcAft>
              <a:buClrTx/>
              <a:buSzTx/>
              <a:buFontTx/>
              <a:buNone/>
              <a:tabLst/>
              <a:defRPr/>
            </a:pPr>
            <a:r>
              <a:rPr lang="en-US" dirty="0" smtClean="0"/>
              <a:t>Certainty of punishment will make a stronger impression than the fear:</a:t>
            </a:r>
            <a:r>
              <a:rPr lang="en-US" baseline="0" dirty="0" smtClean="0"/>
              <a:t> </a:t>
            </a:r>
            <a:r>
              <a:rPr lang="en-US" sz="1200" kern="1200" dirty="0" smtClean="0">
                <a:solidFill>
                  <a:schemeClr val="tx1"/>
                </a:solidFill>
                <a:latin typeface="+mn-lt"/>
                <a:ea typeface="+mn-ea"/>
                <a:cs typeface="+mn-cs"/>
              </a:rPr>
              <a:t>The certainty of punishment, even if it be moderate, will always make a stronger impression than the fear of another which is more terrible but combined with the hope of impunity.</a:t>
            </a:r>
          </a:p>
          <a:p>
            <a:pPr marL="0" marR="0" lvl="5"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5"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Cesare Beccaria’s work influenced criminal justice systems throughout the world, and discuss the concepts and propositions recommended in his book.</a:t>
            </a:r>
          </a:p>
          <a:p>
            <a:endParaRPr lang="en-US" sz="1200" kern="1200" dirty="0" smtClean="0">
              <a:solidFill>
                <a:schemeClr val="tx1"/>
              </a:solidFill>
              <a:latin typeface="+mn-lt"/>
              <a:ea typeface="+mn-ea"/>
              <a:cs typeface="+mn-cs"/>
            </a:endParaRPr>
          </a:p>
          <a:p>
            <a:endParaRPr lang="en-US" dirty="0" smtClean="0"/>
          </a:p>
          <a:p>
            <a:endParaRPr lang="en-US" dirty="0" smtClean="0"/>
          </a:p>
          <a:p>
            <a:endParaRPr lang="en-US" sz="1200" kern="1200" dirty="0" smtClean="0">
              <a:solidFill>
                <a:schemeClr val="tx1"/>
              </a:solidFill>
              <a:latin typeface="+mn-lt"/>
              <a:ea typeface="+mn-ea"/>
              <a:cs typeface="+mn-cs"/>
            </a:endParaRPr>
          </a:p>
          <a:p>
            <a:pPr marL="0" marR="0" lvl="5"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5"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5"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Cesare Beccaria’s work influenced criminal justice systems throughout the world, and discuss the concepts and propositions recommended in his book.</a:t>
            </a:r>
            <a:endParaRPr lang="en-IN" dirty="0" smtClean="0"/>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0" dirty="0" smtClean="0"/>
              <a:t>Two identifiable forms of deterrence: </a:t>
            </a:r>
            <a:r>
              <a:rPr lang="en-US" sz="1200" b="0" kern="1200" dirty="0" smtClean="0">
                <a:solidFill>
                  <a:schemeClr val="tx1"/>
                </a:solidFill>
                <a:latin typeface="+mn-lt"/>
                <a:ea typeface="+mn-ea"/>
                <a:cs typeface="+mn-cs"/>
              </a:rPr>
              <a:t>He also developed the concepts of two identifiable forms of deterrence: specific deterrence and general deterrence.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Specific</a:t>
            </a:r>
            <a:r>
              <a:rPr lang="en-US" b="1" dirty="0" smtClean="0"/>
              <a:t> </a:t>
            </a:r>
            <a:r>
              <a:rPr lang="en-US" dirty="0" smtClean="0"/>
              <a:t>deterrence:</a:t>
            </a:r>
            <a:r>
              <a:rPr lang="en-US" baseline="0" dirty="0" smtClean="0"/>
              <a:t> </a:t>
            </a:r>
            <a:r>
              <a:rPr lang="en-US" dirty="0" smtClean="0"/>
              <a:t>Meant to prevent or deter that particular individual from committing crime:</a:t>
            </a:r>
            <a:r>
              <a:rPr lang="en-US" baseline="0" dirty="0" smtClean="0"/>
              <a:t> </a:t>
            </a:r>
            <a:r>
              <a:rPr lang="en-US" sz="1200" kern="1200" dirty="0" smtClean="0">
                <a:solidFill>
                  <a:schemeClr val="tx1"/>
                </a:solidFill>
                <a:latin typeface="+mn-lt"/>
                <a:ea typeface="+mn-ea"/>
                <a:cs typeface="+mn-cs"/>
              </a:rPr>
              <a:t>Specific</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deterrence</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punishments given to an individual meant to prevent or deter that particular individual from committing crime in the future.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General</a:t>
            </a:r>
            <a:r>
              <a:rPr lang="en-US" b="1" dirty="0" smtClean="0"/>
              <a:t> </a:t>
            </a:r>
            <a:r>
              <a:rPr lang="en-US" dirty="0" smtClean="0"/>
              <a:t>deterrence: Meant to prevent or deter other potential offenders from engaging in such criminal activity:</a:t>
            </a:r>
            <a:r>
              <a:rPr lang="en-US" baseline="0" dirty="0" smtClean="0"/>
              <a:t> </a:t>
            </a:r>
            <a:r>
              <a:rPr lang="en-US" sz="1200" kern="1200" dirty="0" smtClean="0">
                <a:solidFill>
                  <a:schemeClr val="tx1"/>
                </a:solidFill>
                <a:latin typeface="+mn-lt"/>
                <a:ea typeface="+mn-ea"/>
                <a:cs typeface="+mn-cs"/>
              </a:rPr>
              <a:t>General</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deterrence</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punishments given to an individual meant to prevent or deter other potential offenders from engaging in such criminal activity in the future.</a:t>
            </a:r>
          </a:p>
          <a:p>
            <a:pPr lvl="1"/>
            <a:endParaRPr lang="en-US" dirty="0" smtClean="0"/>
          </a:p>
          <a:p>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Cesare Beccaria’s work influenced criminal justice systems throughout the world, and discuss the concepts and propositions recommended in his book.</a:t>
            </a:r>
          </a:p>
          <a:p>
            <a:endParaRPr lang="en-US" sz="1200" kern="1200" dirty="0" smtClean="0">
              <a:solidFill>
                <a:schemeClr val="tx1"/>
              </a:solidFill>
              <a:latin typeface="+mn-lt"/>
              <a:ea typeface="+mn-ea"/>
              <a:cs typeface="+mn-cs"/>
            </a:endParaRPr>
          </a:p>
          <a:p>
            <a:endParaRPr lang="en-IN" dirty="0" smtClean="0"/>
          </a:p>
          <a:p>
            <a:endParaRPr lang="en-IN" dirty="0" smtClean="0"/>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Cesare Beccaria’s work influenced criminal justice systems throughout the world, and discuss the concepts and propositions recommended in his book.</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Impacted the political and philosophical state of affairs:</a:t>
            </a:r>
            <a:r>
              <a:rPr lang="en-US" baseline="0" dirty="0" smtClean="0"/>
              <a:t> </a:t>
            </a:r>
            <a:r>
              <a:rPr lang="en-US" sz="1200" kern="1200" dirty="0" smtClean="0">
                <a:solidFill>
                  <a:schemeClr val="tx1"/>
                </a:solidFill>
                <a:latin typeface="+mn-lt"/>
                <a:ea typeface="+mn-ea"/>
                <a:cs typeface="+mn-cs"/>
              </a:rPr>
              <a:t>Beccaria’s work had an immediate impact on the political and philosophical state of affairs in the late 18th century.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 U.S. Constitution and Bill of Rights:</a:t>
            </a:r>
            <a:r>
              <a:rPr lang="en-US" baseline="0" dirty="0" smtClean="0"/>
              <a:t> </a:t>
            </a:r>
            <a:r>
              <a:rPr lang="en-US" sz="1200" kern="1200" dirty="0" smtClean="0">
                <a:solidFill>
                  <a:schemeClr val="tx1"/>
                </a:solidFill>
                <a:latin typeface="+mn-lt"/>
                <a:ea typeface="+mn-ea"/>
                <a:cs typeface="+mn-cs"/>
              </a:rPr>
              <a:t>His propositions and theoretical model of deterrence were incorporated into many countries’ newly formed constitutions, most written after major revolutions. The most notable of these was the U.S. Constitution and Bill of Rights.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Documents constructed before and during the American Revolution were influenced by Beccaria and others:</a:t>
            </a:r>
            <a:r>
              <a:rPr lang="en-US" baseline="0" dirty="0" smtClean="0"/>
              <a:t> </a:t>
            </a:r>
            <a:r>
              <a:rPr lang="en-US" sz="1200" kern="1200" dirty="0" smtClean="0">
                <a:solidFill>
                  <a:schemeClr val="tx1"/>
                </a:solidFill>
                <a:latin typeface="+mn-lt"/>
                <a:ea typeface="+mn-ea"/>
                <a:cs typeface="+mn-cs"/>
              </a:rPr>
              <a:t>It is apparent that the many documents constructed before and during the time of the American Revolution in the late 1700s were heavily influenced by Beccaria and other Enlightenment philosophers.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His work has had a profound impact on the philosophy and workings of the justice systems:</a:t>
            </a:r>
            <a:r>
              <a:rPr lang="en-US" baseline="0" dirty="0" smtClean="0"/>
              <a:t> </a:t>
            </a:r>
            <a:r>
              <a:rPr lang="en-US" sz="1200" kern="1200" dirty="0" smtClean="0">
                <a:solidFill>
                  <a:schemeClr val="tx1"/>
                </a:solidFill>
                <a:latin typeface="+mn-lt"/>
                <a:ea typeface="+mn-ea"/>
                <a:cs typeface="+mn-cs"/>
              </a:rPr>
              <a:t>Beccaria’s work has had a profound impact on the philosophy and workings of the justice systems in most countries throughout the world.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Beccaria’s work had an immediate impact on the political and philosophical state of affairs in the late 18th century.</a:t>
            </a:r>
          </a:p>
          <a:p>
            <a:endParaRPr lang="en-US" sz="12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Cesare Beccaria’s work influenced criminal justice systems throughout the world, and discuss the concepts and propositions recommended in his book.</a:t>
            </a:r>
            <a:endParaRPr lang="en-IN"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Inspired </a:t>
            </a:r>
            <a:r>
              <a:rPr lang="en-IN" dirty="0" smtClean="0"/>
              <a:t>by the ideas of Beccaria:</a:t>
            </a:r>
            <a:r>
              <a:rPr lang="en-IN" baseline="0" dirty="0" smtClean="0"/>
              <a:t> </a:t>
            </a:r>
            <a:r>
              <a:rPr lang="en-US" sz="1200" kern="1200" dirty="0" smtClean="0">
                <a:solidFill>
                  <a:schemeClr val="tx1"/>
                </a:solidFill>
                <a:latin typeface="+mn-lt"/>
                <a:ea typeface="+mn-ea"/>
                <a:cs typeface="+mn-cs"/>
              </a:rPr>
              <a:t>One of the more notable theorists inspired by Beccaria’s ideas was Jeremy Bentham (1748–1832) of England.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Hedonistic calculus:</a:t>
            </a:r>
            <a:r>
              <a:rPr lang="en-US" baseline="0" dirty="0" smtClean="0"/>
              <a:t> </a:t>
            </a:r>
            <a:r>
              <a:rPr lang="en-US" sz="1200" kern="1200" dirty="0" smtClean="0">
                <a:solidFill>
                  <a:schemeClr val="tx1"/>
                </a:solidFill>
                <a:latin typeface="+mn-lt"/>
                <a:ea typeface="+mn-ea"/>
                <a:cs typeface="+mn-cs"/>
              </a:rPr>
              <a:t>One of Bentham’s more important contributions was the concept of “hedonistic calculus,” which was essentially the weighing of pleasure versus pain. This, of course, is strongly based on the Enlightenment/Beccarian concept of rational choice and utility.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Known for his design of a prison structure: </a:t>
            </a:r>
            <a:r>
              <a:rPr lang="en-US" sz="1200" kern="1200" dirty="0" smtClean="0">
                <a:solidFill>
                  <a:schemeClr val="tx1"/>
                </a:solidFill>
                <a:latin typeface="+mn-lt"/>
                <a:ea typeface="+mn-ea"/>
                <a:cs typeface="+mn-cs"/>
              </a:rPr>
              <a:t>Bentham became best known for his design of a prison structure, known as the “</a:t>
            </a:r>
            <a:r>
              <a:rPr lang="en-US" sz="1200" kern="1200" dirty="0" err="1" smtClean="0">
                <a:solidFill>
                  <a:schemeClr val="tx1"/>
                </a:solidFill>
                <a:latin typeface="+mn-lt"/>
                <a:ea typeface="+mn-ea"/>
                <a:cs typeface="+mn-cs"/>
              </a:rPr>
              <a:t>Panopticon</a:t>
            </a:r>
            <a:r>
              <a:rPr lang="en-US" sz="1200" kern="1200" dirty="0" smtClean="0">
                <a:solidFill>
                  <a:schemeClr val="tx1"/>
                </a:solidFill>
                <a:latin typeface="+mn-lt"/>
                <a:ea typeface="+mn-ea"/>
                <a:cs typeface="+mn-cs"/>
              </a:rPr>
              <a:t>,” that was used in several countries, including the United States in early Pennsylvania penitentiaries.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Explain what the Neoclassical School of criminology contributed to the propositions of the Classical School that led most of the Western world (including the United States) to embrace this model as the major paradigm for the criminal justice system.</a:t>
            </a:r>
          </a:p>
          <a:p>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5</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Discuss why the Classical School explanation of crime lost dominance in the late 19</a:t>
            </a:r>
            <a:r>
              <a:rPr lang="en-US" sz="1200" kern="1200" baseline="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century.</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Lost dominance after the introduction of the concept of evolution and natural selection: </a:t>
            </a:r>
            <a:r>
              <a:rPr lang="en-US" sz="1200" kern="1200" dirty="0" smtClean="0">
                <a:solidFill>
                  <a:schemeClr val="tx1"/>
                </a:solidFill>
                <a:effectLst/>
                <a:latin typeface="+mn-lt"/>
                <a:ea typeface="+mn-ea"/>
                <a:cs typeface="+mn-cs"/>
              </a:rPr>
              <a:t>The Classical/Neoclassical framework lost dominance among academics and scientists in the 19th century, especially after Charles Darwin’s publication of </a:t>
            </a:r>
            <a:r>
              <a:rPr lang="en-US" sz="1200" i="1" kern="1200" dirty="0" smtClean="0">
                <a:solidFill>
                  <a:schemeClr val="tx1"/>
                </a:solidFill>
                <a:effectLst/>
                <a:latin typeface="+mn-lt"/>
                <a:ea typeface="+mn-ea"/>
                <a:cs typeface="+mn-cs"/>
              </a:rPr>
              <a:t>The Origin of Species</a:t>
            </a:r>
            <a:r>
              <a:rPr lang="en-US" sz="1200" kern="1200" dirty="0" smtClean="0">
                <a:solidFill>
                  <a:schemeClr val="tx1"/>
                </a:solidFill>
                <a:effectLst/>
                <a:latin typeface="+mn-lt"/>
                <a:ea typeface="+mn-ea"/>
                <a:cs typeface="+mn-cs"/>
              </a:rPr>
              <a:t> in the 1860s, a book that introduced the concept of evolution and natural selection.</a:t>
            </a:r>
          </a:p>
          <a:p>
            <a:endParaRPr lang="en-US" sz="1200" dirty="0" smtClean="0"/>
          </a:p>
          <a:p>
            <a:r>
              <a:rPr lang="en-US" sz="1200" dirty="0" smtClean="0"/>
              <a:t>Sheds light on other influences of human behavior: </a:t>
            </a:r>
            <a:r>
              <a:rPr lang="en-US" sz="1200" kern="1200" dirty="0" smtClean="0">
                <a:solidFill>
                  <a:schemeClr val="tx1"/>
                </a:solidFill>
                <a:effectLst/>
                <a:latin typeface="+mn-lt"/>
                <a:ea typeface="+mn-ea"/>
                <a:cs typeface="+mn-cs"/>
              </a:rPr>
              <a:t>This perspective shed new light on other influences of human behavior beyond that of free will and rational choice. </a:t>
            </a:r>
          </a:p>
          <a:p>
            <a:endParaRPr lang="en-US" sz="1200" kern="1200" dirty="0" smtClean="0">
              <a:solidFill>
                <a:schemeClr val="tx1"/>
              </a:solidFill>
              <a:effectLst/>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Despite this shift in emphasis, justice systems in the Western societies retained use of the Classical/Neoclassical model: </a:t>
            </a:r>
            <a:r>
              <a:rPr lang="en-US" sz="1200" kern="1200" dirty="0" smtClean="0">
                <a:solidFill>
                  <a:schemeClr val="tx1"/>
                </a:solidFill>
                <a:effectLst/>
                <a:latin typeface="+mn-lt"/>
                <a:ea typeface="+mn-ea"/>
                <a:cs typeface="+mn-cs"/>
              </a:rPr>
              <a:t>Despite this shift in emphasis among academic and scientific circles, it remains true that the actual workings of the justice systems in most Western societies retained use of the Classical/Neoclassical model.</a:t>
            </a:r>
          </a:p>
          <a:p>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Deterrence theory, Theory of crime associated with the Classical School:</a:t>
            </a:r>
            <a:r>
              <a:rPr lang="en-US" baseline="0" dirty="0" smtClean="0"/>
              <a:t> </a:t>
            </a:r>
            <a:r>
              <a:rPr lang="en-US" sz="1200" kern="1200" dirty="0" smtClean="0">
                <a:solidFill>
                  <a:schemeClr val="tx1"/>
                </a:solidFill>
                <a:latin typeface="+mn-lt"/>
                <a:ea typeface="+mn-ea"/>
                <a:cs typeface="+mn-cs"/>
              </a:rPr>
              <a:t>Deterrence theory: Theory of crime associated with the Classical School; proposes that individuals will make rational decisions regarding their behavior.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Age </a:t>
            </a:r>
            <a:r>
              <a:rPr lang="en-IN" dirty="0" smtClean="0"/>
              <a:t>of Enlightenment, </a:t>
            </a:r>
            <a:r>
              <a:rPr lang="en-US" dirty="0" smtClean="0"/>
              <a:t>emphasize the rights of individuals in society:</a:t>
            </a:r>
            <a:r>
              <a:rPr lang="en-US" baseline="0" dirty="0" smtClean="0"/>
              <a:t> </a:t>
            </a:r>
            <a:r>
              <a:rPr lang="en-US" sz="1200" kern="1200" dirty="0" smtClean="0">
                <a:solidFill>
                  <a:schemeClr val="tx1"/>
                </a:solidFill>
                <a:latin typeface="+mn-lt"/>
                <a:ea typeface="+mn-ea"/>
                <a:cs typeface="+mn-cs"/>
              </a:rPr>
              <a:t>Age of Enlightenment: A period of the late 17th to 18th century in which philosophers and scholars began to emphasize the rights of individuals in society.</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Classical school: </a:t>
            </a:r>
            <a:r>
              <a:rPr lang="en-US" sz="1200" kern="1200" dirty="0" smtClean="0">
                <a:solidFill>
                  <a:schemeClr val="tx1"/>
                </a:solidFill>
                <a:effectLst/>
                <a:latin typeface="+mn-lt"/>
                <a:ea typeface="+mn-ea"/>
                <a:cs typeface="+mn-cs"/>
              </a:rPr>
              <a:t>A model of crime that assumes that crime occurs after a rational individual mentally weighs the potential good and bad consequences of crime and then makes a decision about whether to engage in a given behavior.</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IN" sz="1200" b="0" kern="1200" dirty="0" smtClean="0">
              <a:solidFill>
                <a:schemeClr val="tx1"/>
              </a:solidFill>
              <a:latin typeface="+mn-lt"/>
              <a:ea typeface="+mn-ea"/>
              <a:cs typeface="+mn-cs"/>
            </a:endParaRPr>
          </a:p>
          <a:p>
            <a:endParaRPr lang="en-IN"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a:t>
            </a:fld>
            <a:endParaRPr lang="en-US" dirty="0"/>
          </a:p>
        </p:txBody>
      </p:sp>
    </p:spTree>
    <p:extLst>
      <p:ext uri="{BB962C8B-B14F-4D97-AF65-F5344CB8AC3E}">
        <p14:creationId xmlns:p14="http://schemas.microsoft.com/office/powerpoint/2010/main" val="3585711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6</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Summarize the impact that the Classical/Neoclassical perspective had on modern criminal justice systems, and identify some of the policy implications that have been implemented based on this theoretical framework.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Primary model in terms of policy implications</a:t>
            </a:r>
            <a:r>
              <a:rPr lang="en-IN" dirty="0" smtClean="0"/>
              <a:t>:</a:t>
            </a:r>
            <a:r>
              <a:rPr lang="en-IN" baseline="0" dirty="0" smtClean="0"/>
              <a:t> </a:t>
            </a:r>
            <a:r>
              <a:rPr lang="en-US" sz="1200" kern="1200" dirty="0" smtClean="0">
                <a:solidFill>
                  <a:schemeClr val="tx1"/>
                </a:solidFill>
                <a:latin typeface="+mn-lt"/>
                <a:ea typeface="+mn-ea"/>
                <a:cs typeface="+mn-cs"/>
              </a:rPr>
              <a:t>The Classical/Neoclassical perspective fell out of favor with researchers and academics over the past 150 years, it remains the primary model in terms of policy implications favored by most officials in the criminal justice system, legislators, and the general public.</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IN" dirty="0" smtClean="0"/>
              <a:t>Many policies are based on deterrence theory: </a:t>
            </a:r>
            <a:r>
              <a:rPr lang="en-IN" sz="1200" kern="1200" dirty="0" smtClean="0">
                <a:solidFill>
                  <a:schemeClr val="tx1"/>
                </a:solidFill>
                <a:latin typeface="+mn-lt"/>
                <a:ea typeface="+mn-ea"/>
                <a:cs typeface="+mn-cs"/>
              </a:rPr>
              <a:t>Many policies are based on </a:t>
            </a:r>
            <a:r>
              <a:rPr lang="en-US" sz="1200" kern="1200" dirty="0" smtClean="0">
                <a:solidFill>
                  <a:schemeClr val="tx1"/>
                </a:solidFill>
                <a:latin typeface="+mn-lt"/>
                <a:ea typeface="+mn-ea"/>
                <a:cs typeface="+mn-cs"/>
              </a:rPr>
              <a:t>deterrence theory, the premise that increasing punishment sanctions will deter crime. This is seen throughout the system of law enforcement, courts, and corrections.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20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1 Identify the primitive types of “theories” explaining why individuals committed violent and other deviant acts for most of human civilization.</a:t>
            </a:r>
            <a:endParaRPr lang="en-US" dirty="0" smtClean="0"/>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IN" dirty="0" smtClean="0"/>
              <a:t>People believed, religious or supernatural factors caused criminal activity</a:t>
            </a:r>
            <a:r>
              <a:rPr lang="en-US" dirty="0" smtClean="0"/>
              <a:t>:</a:t>
            </a:r>
            <a:r>
              <a:rPr lang="en-US" baseline="0" dirty="0" smtClean="0"/>
              <a:t> </a:t>
            </a:r>
            <a:r>
              <a:rPr lang="en-US" sz="1200" kern="1200" dirty="0" smtClean="0">
                <a:solidFill>
                  <a:schemeClr val="tx1"/>
                </a:solidFill>
                <a:latin typeface="+mn-lt"/>
                <a:ea typeface="+mn-ea"/>
                <a:cs typeface="+mn-cs"/>
              </a:rPr>
              <a:t>For the vast majority of human civilization’s history, people believed that criminal activity was caused by either supernatural or religious factors. Some primitive societies believed that crime increased during major thunderstorms or droughts.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IN" dirty="0" smtClean="0"/>
              <a:t>Moon was a trigger for criminal activity, in its fullest state:</a:t>
            </a:r>
            <a:r>
              <a:rPr lang="en-IN" baseline="0" dirty="0" smtClean="0"/>
              <a:t> </a:t>
            </a:r>
            <a:r>
              <a:rPr lang="en-US" sz="1200" kern="1200" dirty="0" smtClean="0">
                <a:solidFill>
                  <a:schemeClr val="tx1"/>
                </a:solidFill>
                <a:latin typeface="+mn-lt"/>
                <a:ea typeface="+mn-ea"/>
                <a:cs typeface="+mn-cs"/>
              </a:rPr>
              <a:t>One of the most common supernatural beliefs of primitive cultures was that the moon, in its fullest state, was a trigger for criminal activity.</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1 Identify the primitive types of “theories” explaining why individuals committed violent and other deviant acts for most of human civilization. </a:t>
            </a:r>
          </a:p>
          <a:p>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During the Middle Ages common punishments included beheading, torturing etc:</a:t>
            </a:r>
            <a:r>
              <a:rPr lang="en-US" baseline="0" dirty="0" smtClean="0"/>
              <a:t> </a:t>
            </a:r>
            <a:r>
              <a:rPr lang="en-US" sz="1200" kern="1200" dirty="0" smtClean="0">
                <a:solidFill>
                  <a:schemeClr val="tx1"/>
                </a:solidFill>
                <a:latin typeface="+mn-lt"/>
                <a:ea typeface="+mn-ea"/>
                <a:cs typeface="+mn-cs"/>
              </a:rPr>
              <a:t>During the Middle Ages (Dark Ages), common punishments included beheading, torturing, burning alive at the stake, drowning, stoning and quartering.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Primitive forms of punishment and execution are quite barbaric</a:t>
            </a:r>
            <a:r>
              <a:rPr lang="en-IN" dirty="0" smtClean="0"/>
              <a:t>:</a:t>
            </a:r>
            <a:r>
              <a:rPr lang="en-IN" baseline="0" dirty="0" smtClean="0"/>
              <a:t> </a:t>
            </a:r>
            <a:r>
              <a:rPr lang="en-US" sz="1200" kern="1200" dirty="0" smtClean="0">
                <a:solidFill>
                  <a:schemeClr val="tx1"/>
                </a:solidFill>
                <a:latin typeface="+mn-lt"/>
                <a:ea typeface="+mn-ea"/>
                <a:cs typeface="+mn-cs"/>
              </a:rPr>
              <a:t>Although many would find primitive forms of punishment and execution quite barbaric, many societies still practice some of them.</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Summarize how the Age of Enlightenment drastically altered the theories for how and why individuals commit crimes, as well as how it changed criminal justice policies.</a:t>
            </a:r>
            <a:endParaRPr lang="en-US" dirty="0" smtClean="0"/>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r</a:t>
            </a:r>
            <a:r>
              <a:rPr lang="en-US" dirty="0" smtClean="0"/>
              <a:t>ational theory of Thomas Hobbes:</a:t>
            </a:r>
            <a:r>
              <a:rPr lang="en-US" baseline="0" dirty="0" smtClean="0"/>
              <a:t> </a:t>
            </a:r>
            <a:r>
              <a:rPr lang="en-US" sz="1200" kern="1200" dirty="0" smtClean="0">
                <a:solidFill>
                  <a:schemeClr val="tx1"/>
                </a:solidFill>
                <a:latin typeface="+mn-lt"/>
                <a:ea typeface="+mn-ea"/>
                <a:cs typeface="+mn-cs"/>
              </a:rPr>
              <a:t>Thomas Hobbes, in his book </a:t>
            </a:r>
            <a:r>
              <a:rPr lang="en-US" sz="1200" i="1" kern="1200" dirty="0" smtClean="0">
                <a:solidFill>
                  <a:schemeClr val="tx1"/>
                </a:solidFill>
                <a:latin typeface="+mn-lt"/>
                <a:ea typeface="+mn-ea"/>
                <a:cs typeface="+mn-cs"/>
              </a:rPr>
              <a:t>Leviathan</a:t>
            </a:r>
            <a:r>
              <a:rPr lang="en-US" sz="1200" kern="1200" dirty="0" smtClean="0">
                <a:solidFill>
                  <a:schemeClr val="tx1"/>
                </a:solidFill>
                <a:latin typeface="+mn-lt"/>
                <a:ea typeface="+mn-ea"/>
                <a:cs typeface="+mn-cs"/>
              </a:rPr>
              <a:t> (1651), proposed a rational theory for why people are motivated to form democratic states of governance.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Declared that human beings are rational beings who choose their destiny by creating a society:</a:t>
            </a:r>
            <a:r>
              <a:rPr lang="en-US" baseline="0" dirty="0" smtClean="0"/>
              <a:t> </a:t>
            </a:r>
            <a:r>
              <a:rPr lang="en-US" sz="1200" kern="1200" dirty="0" smtClean="0">
                <a:solidFill>
                  <a:schemeClr val="tx1"/>
                </a:solidFill>
                <a:effectLst/>
                <a:latin typeface="+mn-lt"/>
                <a:ea typeface="+mn-ea"/>
                <a:cs typeface="+mn-cs"/>
              </a:rPr>
              <a:t>Hobbes declared that human beings are rational beings who choose their destiny by creating a society. Hobbes further proposed that individuals in such societies democratically create rules of conduct that all members of society must follow. These rules that all citizens decide on become laws, and the result of not following these laws is a punishment determined by the democratically instituted government.</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Social contract: An Enlightenment ideal or assumption that stipulates an unspecified arrangement among citizens in which they promise the state or government not to commit offenses against other citizens and in turn gain protection from being violated by other citizens.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Cesare Beccaria’s work influenced criminal justice systems throughout the world, and discuss the concepts and propositions recommended in his book.</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Origin of the Classical School:</a:t>
            </a:r>
            <a:r>
              <a:rPr lang="en-US" baseline="0" dirty="0" smtClean="0"/>
              <a:t> </a:t>
            </a:r>
            <a:r>
              <a:rPr lang="en-US" sz="1200" kern="1200" dirty="0" smtClean="0">
                <a:solidFill>
                  <a:schemeClr val="tx1"/>
                </a:solidFill>
                <a:latin typeface="+mn-lt"/>
                <a:ea typeface="+mn-ea"/>
                <a:cs typeface="+mn-cs"/>
              </a:rPr>
              <a:t>The more specific and well-known origin of the Classical School is considered to be the 1764 publication of </a:t>
            </a:r>
            <a:r>
              <a:rPr lang="en-US" sz="1200" i="1" kern="1200" dirty="0" smtClean="0">
                <a:solidFill>
                  <a:schemeClr val="tx1"/>
                </a:solidFill>
                <a:latin typeface="+mn-lt"/>
                <a:ea typeface="+mn-ea"/>
                <a:cs typeface="+mn-cs"/>
              </a:rPr>
              <a:t>On Crimes and Punishments</a:t>
            </a:r>
            <a:r>
              <a:rPr lang="en-US" sz="1200" kern="1200" dirty="0" smtClean="0">
                <a:solidFill>
                  <a:schemeClr val="tx1"/>
                </a:solidFill>
                <a:latin typeface="+mn-lt"/>
                <a:ea typeface="+mn-ea"/>
                <a:cs typeface="+mn-cs"/>
              </a:rPr>
              <a:t> by Italian scholar Cesare Bonesana, Marchese di Beccaria (1738–1794), commonly known as Cesare Beccaria.</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Due to his significant work, considered as Father of Criminal Justice, Father of the Classical School of Criminology and Father of Deterrence Theory:</a:t>
            </a:r>
            <a:r>
              <a:rPr lang="en-US" baseline="0" dirty="0" smtClean="0"/>
              <a:t> </a:t>
            </a:r>
            <a:r>
              <a:rPr lang="en-US" sz="1200" kern="1200" dirty="0" smtClean="0">
                <a:solidFill>
                  <a:schemeClr val="tx1"/>
                </a:solidFill>
                <a:latin typeface="+mn-lt"/>
                <a:ea typeface="+mn-ea"/>
                <a:cs typeface="+mn-cs"/>
              </a:rPr>
              <a:t>Because of his significant work, most experts consider Beccaria not only the “Father of Criminal Justice” and the Father of the Classical School of Criminology but, perhaps most important, the Father of Deterrence Theory.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Cesare Beccaria’s work influenced criminal justice systems throughout the world, and discuss the concepts and propositions recommended in his book.</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Determined what was rational in legal policy:</a:t>
            </a:r>
            <a:r>
              <a:rPr lang="en-US" baseline="0" dirty="0" smtClean="0"/>
              <a:t> </a:t>
            </a:r>
            <a:r>
              <a:rPr lang="en-US" sz="1200" kern="1200" dirty="0" smtClean="0">
                <a:solidFill>
                  <a:schemeClr val="tx1"/>
                </a:solidFill>
                <a:latin typeface="+mn-lt"/>
                <a:ea typeface="+mn-ea"/>
                <a:cs typeface="+mn-cs"/>
              </a:rPr>
              <a:t>As a student of law, Beccaria had a solid background for determining what was rational in legal policy as well as what was not.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Emphasized the social contract:</a:t>
            </a:r>
            <a:r>
              <a:rPr lang="en-US" baseline="0" dirty="0" smtClean="0"/>
              <a:t> </a:t>
            </a:r>
            <a:r>
              <a:rPr lang="en-US" sz="1200" kern="1200" dirty="0" smtClean="0">
                <a:solidFill>
                  <a:schemeClr val="tx1"/>
                </a:solidFill>
                <a:latin typeface="+mn-lt"/>
                <a:ea typeface="+mn-ea"/>
                <a:cs typeface="+mn-cs"/>
              </a:rPr>
              <a:t>Beccaria emphasized the social contract and incorporated the idea that citizens give up certain rights in exchange for protection from the state or government.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0" dirty="0" smtClean="0"/>
              <a:t>Utilitarianism: Greatest happiness shared by the greatest number:</a:t>
            </a:r>
            <a:r>
              <a:rPr lang="en-US" b="0" baseline="0" dirty="0" smtClean="0"/>
              <a:t> </a:t>
            </a:r>
            <a:r>
              <a:rPr lang="en-US" sz="1200" b="0" kern="1200" dirty="0" smtClean="0">
                <a:solidFill>
                  <a:schemeClr val="tx1"/>
                </a:solidFill>
                <a:latin typeface="+mn-lt"/>
                <a:ea typeface="+mn-ea"/>
                <a:cs typeface="+mn-cs"/>
              </a:rPr>
              <a:t>Additionally, he appealed to the ideal of the greatest happiness shared by the greatest number, otherwise known as utilitarianism.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 Describe how Cesare Beccaria’s work influenced criminal justice systems throughout the world, and discuss the concepts and propositions recommended in his book.</a:t>
            </a:r>
          </a:p>
          <a:p>
            <a:endParaRPr lang="en-US" b="1"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Particular punishment should be administered as established by law:</a:t>
            </a:r>
            <a:r>
              <a:rPr lang="en-US" baseline="0" dirty="0" smtClean="0"/>
              <a:t> </a:t>
            </a:r>
            <a:r>
              <a:rPr lang="en-US" sz="1200" kern="1200" dirty="0" smtClean="0">
                <a:solidFill>
                  <a:schemeClr val="tx1"/>
                </a:solidFill>
                <a:latin typeface="+mn-lt"/>
                <a:ea typeface="+mn-ea"/>
                <a:cs typeface="+mn-cs"/>
              </a:rPr>
              <a:t>Beccaria was very clear that for a given act, a particular punishment should be administered as established by law, regardless of the contextual circumstances.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b="0" i="1" kern="1200" dirty="0" err="1" smtClean="0">
                <a:solidFill>
                  <a:schemeClr val="tx1"/>
                </a:solidFill>
                <a:effectLst/>
                <a:latin typeface="+mn-lt"/>
                <a:ea typeface="+mn-ea"/>
                <a:cs typeface="+mn-cs"/>
              </a:rPr>
              <a:t>Mens</a:t>
            </a:r>
            <a:r>
              <a:rPr lang="en-US" sz="1200" b="0" i="1" kern="1200" dirty="0" smtClean="0">
                <a:solidFill>
                  <a:schemeClr val="tx1"/>
                </a:solidFill>
                <a:effectLst/>
                <a:latin typeface="+mn-lt"/>
                <a:ea typeface="+mn-ea"/>
                <a:cs typeface="+mn-cs"/>
              </a:rPr>
              <a:t> rea</a:t>
            </a:r>
            <a:r>
              <a:rPr lang="en-US" sz="1200" b="0" kern="1200" dirty="0" smtClean="0">
                <a:solidFill>
                  <a:schemeClr val="tx1"/>
                </a:solidFill>
                <a:effectLst/>
                <a:latin typeface="+mn-lt"/>
                <a:ea typeface="+mn-ea"/>
                <a:cs typeface="+mn-cs"/>
              </a:rPr>
              <a:t>: Concept regarding whether offenders actually knew what they were doing and meant to do it.</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b="0" i="1" kern="1200" dirty="0" err="1" smtClean="0">
                <a:solidFill>
                  <a:schemeClr val="tx1"/>
                </a:solidFill>
                <a:effectLst/>
                <a:latin typeface="+mn-lt"/>
                <a:ea typeface="+mn-ea"/>
                <a:cs typeface="+mn-cs"/>
              </a:rPr>
              <a:t>Actus</a:t>
            </a:r>
            <a:r>
              <a:rPr lang="en-US" sz="1200" b="0" i="1" kern="1200" dirty="0" smtClean="0">
                <a:solidFill>
                  <a:schemeClr val="tx1"/>
                </a:solidFill>
                <a:effectLst/>
                <a:latin typeface="+mn-lt"/>
                <a:ea typeface="+mn-ea"/>
                <a:cs typeface="+mn-cs"/>
              </a:rPr>
              <a:t> </a:t>
            </a:r>
            <a:r>
              <a:rPr lang="en-US" sz="1200" b="0" i="1" kern="1200" dirty="0" err="1" smtClean="0">
                <a:solidFill>
                  <a:schemeClr val="tx1"/>
                </a:solidFill>
                <a:effectLst/>
                <a:latin typeface="+mn-lt"/>
                <a:ea typeface="+mn-ea"/>
                <a:cs typeface="+mn-cs"/>
              </a:rPr>
              <a:t>reus</a:t>
            </a:r>
            <a:r>
              <a:rPr lang="en-US" sz="1200" b="0" kern="1200" dirty="0" smtClean="0">
                <a:solidFill>
                  <a:schemeClr val="tx1"/>
                </a:solidFill>
                <a:effectLst/>
                <a:latin typeface="+mn-lt"/>
                <a:ea typeface="+mn-ea"/>
                <a:cs typeface="+mn-cs"/>
              </a:rPr>
              <a:t>: In legal terms, whether the offender actually engaged in a given criminal act.</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Education and prevention of crime: </a:t>
            </a:r>
            <a:r>
              <a:rPr lang="en-US" sz="1200" kern="1200" dirty="0" smtClean="0">
                <a:solidFill>
                  <a:schemeClr val="tx1"/>
                </a:solidFill>
                <a:effectLst/>
                <a:latin typeface="+mn-lt"/>
                <a:ea typeface="+mn-ea"/>
                <a:cs typeface="+mn-cs"/>
              </a:rPr>
              <a:t>Beccaria claimed to know the most certain way to reduce crime: “The surest but most difficult way to prevent crimes is by perfecting education.”</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3.</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how Cesare Beccaria’s work influenced criminal justice systems throughout the world, and discuss the concepts and propositions recommended in his book.</a:t>
            </a:r>
          </a:p>
          <a:p>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Death penalty was not an efficient and effective punishment:</a:t>
            </a:r>
            <a:r>
              <a:rPr lang="en-US" baseline="0" dirty="0" smtClean="0"/>
              <a:t> </a:t>
            </a:r>
            <a:r>
              <a:rPr lang="en-US" sz="1200" kern="1200" dirty="0" smtClean="0">
                <a:solidFill>
                  <a:schemeClr val="tx1"/>
                </a:solidFill>
                <a:latin typeface="+mn-lt"/>
                <a:ea typeface="+mn-ea"/>
                <a:cs typeface="+mn-cs"/>
              </a:rPr>
              <a:t>Beccaria provided several rational reasons for why he felt the death penalty was not an efficient and effective punishment.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Capital punishment violated the social contract:</a:t>
            </a:r>
            <a:r>
              <a:rPr lang="en-US" baseline="0" dirty="0" smtClean="0"/>
              <a:t> </a:t>
            </a:r>
            <a:r>
              <a:rPr lang="en-US" sz="1200" kern="1200" dirty="0" smtClean="0">
                <a:solidFill>
                  <a:schemeClr val="tx1"/>
                </a:solidFill>
                <a:effectLst/>
                <a:latin typeface="+mn-lt"/>
                <a:ea typeface="+mn-ea"/>
                <a:cs typeface="+mn-cs"/>
              </a:rPr>
              <a:t>First, Beccaria claimed that the use of capital punishment inherently violated the social contract.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Not useful, because of the example of barbarity: </a:t>
            </a:r>
            <a:r>
              <a:rPr lang="en-US" sz="1200" kern="1200" dirty="0" smtClean="0">
                <a:solidFill>
                  <a:schemeClr val="tx1"/>
                </a:solidFill>
                <a:effectLst/>
                <a:latin typeface="+mn-lt"/>
                <a:ea typeface="+mn-ea"/>
                <a:cs typeface="+mn-cs"/>
              </a:rPr>
              <a:t>Second reason was the death penalty cannot be useful, because of the example of barbarity it gives men.</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dirty="0" smtClean="0"/>
              <a:t>Schram, , Introduction to Criminology, Third Edition. © SAGE Publications, 2021.</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r>
              <a:rPr lang="en-IN" dirty="0" smtClean="0"/>
              <a:t>Schram, , Introduction to Criminology,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IN" dirty="0" smtClean="0"/>
              <a:t>Schram, , Introduction to Criminology, Third Edition. © SAGE Publications, 2021.</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dirty="0" smtClean="0"/>
              <a:t>Schram, , Introduction to Criminology, Third Edition. © SAGE Publications, 2021.</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990600" y="1676400"/>
            <a:ext cx="76962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990600" y="6356350"/>
            <a:ext cx="7010400" cy="365125"/>
          </a:xfrm>
        </p:spPr>
        <p:txBody>
          <a:bodyPr/>
          <a:lstStyle/>
          <a:p>
            <a:r>
              <a:rPr lang="en-IN" dirty="0" smtClean="0"/>
              <a:t>Schram, , Introduction to Criminology, Third Edition. © SAGE Publications, 2021.</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dirty="0" smtClean="0"/>
              <a:t>Schram, , Introduction to Criminology, Third Edition. © SAGE Publications, 2021.</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IN" dirty="0" smtClean="0"/>
              <a:t>Schram, , Introduction to Criminology, Third Edition. © SAGE Publications, 2021.</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dirty="0" smtClean="0"/>
              <a:t>Schram, , Introduction to Criminology, Third Edition. © SAGE Publications, 2021.</a:t>
            </a:r>
            <a:endParaRPr lang="en-US"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dirty="0" smtClean="0"/>
              <a:t>Schram, , Introduction to Criminology, Third Edition. © SAGE Publications, 2021.</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dirty="0" smtClean="0"/>
              <a:t>Schram, , Introduction to Criminology, Third Edition. © SAGE Publications, 2021.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IN" dirty="0" smtClean="0"/>
              <a:t>Schram, , Introduction to Criminology, Third Edition. © SAGE Publications, 2021.</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95400" y="2895600"/>
            <a:ext cx="6400800" cy="1752600"/>
          </a:xfrm>
        </p:spPr>
        <p:txBody>
          <a:bodyPr/>
          <a:lstStyle/>
          <a:p>
            <a:r>
              <a:rPr lang="en-US" dirty="0" smtClean="0"/>
              <a:t>Chapter 3: The Classical School of Criminological Thought</a:t>
            </a:r>
            <a:endParaRPr lang="en-US" dirty="0"/>
          </a:p>
        </p:txBody>
      </p:sp>
    </p:spTree>
    <p:extLst>
      <p:ext uri="{BB962C8B-B14F-4D97-AF65-F5344CB8AC3E}">
        <p14:creationId xmlns:p14="http://schemas.microsoft.com/office/powerpoint/2010/main" val="2565008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152400" y="762000"/>
            <a:ext cx="8686800" cy="838200"/>
          </a:xfrm>
        </p:spPr>
        <p:txBody>
          <a:bodyPr>
            <a:normAutofit fontScale="90000"/>
          </a:bodyPr>
          <a:lstStyle/>
          <a:p>
            <a:r>
              <a:rPr lang="en-US" dirty="0" smtClean="0"/>
              <a:t>The Classical School of Criminology </a:t>
            </a:r>
            <a:r>
              <a:rPr lang="en-US" sz="2700" dirty="0" smtClean="0"/>
              <a:t>(5 </a:t>
            </a:r>
            <a:r>
              <a:rPr lang="en-US" sz="2700" dirty="0"/>
              <a:t>of </a:t>
            </a:r>
            <a:r>
              <a:rPr lang="en-US" sz="2700" dirty="0" smtClean="0"/>
              <a:t>10)</a:t>
            </a:r>
            <a:endParaRPr lang="en-US" sz="2700" dirty="0"/>
          </a:p>
        </p:txBody>
      </p:sp>
      <p:sp>
        <p:nvSpPr>
          <p:cNvPr id="4" name="Content Placeholder 3"/>
          <p:cNvSpPr>
            <a:spLocks noGrp="1"/>
          </p:cNvSpPr>
          <p:nvPr>
            <p:ph idx="1"/>
          </p:nvPr>
        </p:nvSpPr>
        <p:spPr>
          <a:xfrm>
            <a:off x="228600" y="1828800"/>
            <a:ext cx="8763000" cy="4527550"/>
          </a:xfrm>
        </p:spPr>
        <p:txBody>
          <a:bodyPr>
            <a:normAutofit/>
          </a:bodyPr>
          <a:lstStyle/>
          <a:p>
            <a:pPr marL="0" indent="0">
              <a:buNone/>
            </a:pPr>
            <a:r>
              <a:rPr lang="en-US" dirty="0" smtClean="0"/>
              <a:t>Beccaria’s Concept of Deterrence and the Three Key Elements of Punishment</a:t>
            </a:r>
            <a:endParaRPr lang="en-US" dirty="0"/>
          </a:p>
          <a:p>
            <a:r>
              <a:rPr lang="en-US" dirty="0" smtClean="0"/>
              <a:t>Three characteristics of punishment make a significant difference in whether an individual will commit a criminal act.</a:t>
            </a:r>
          </a:p>
          <a:p>
            <a:pPr lvl="1"/>
            <a:r>
              <a:rPr lang="en-US" dirty="0"/>
              <a:t>C</a:t>
            </a:r>
            <a:r>
              <a:rPr lang="en-US" dirty="0" smtClean="0"/>
              <a:t>elerity (swiftness). </a:t>
            </a:r>
          </a:p>
          <a:p>
            <a:pPr lvl="1"/>
            <a:r>
              <a:rPr lang="en-US" dirty="0" smtClean="0"/>
              <a:t>Certainty. </a:t>
            </a:r>
          </a:p>
          <a:p>
            <a:pPr lvl="1"/>
            <a:r>
              <a:rPr lang="en-US" dirty="0" smtClean="0"/>
              <a:t>Severity.</a:t>
            </a:r>
          </a:p>
          <a:p>
            <a:pPr>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228600" y="685800"/>
            <a:ext cx="8763000" cy="838200"/>
          </a:xfrm>
        </p:spPr>
        <p:txBody>
          <a:bodyPr>
            <a:normAutofit fontScale="90000"/>
          </a:bodyPr>
          <a:lstStyle/>
          <a:p>
            <a:r>
              <a:rPr lang="en-US" dirty="0" smtClean="0"/>
              <a:t>The Classical School of Criminology </a:t>
            </a:r>
            <a:br>
              <a:rPr lang="en-US" dirty="0" smtClean="0"/>
            </a:br>
            <a:r>
              <a:rPr lang="en-US" sz="2700" dirty="0" smtClean="0"/>
              <a:t>(6 </a:t>
            </a:r>
            <a:r>
              <a:rPr lang="en-US" sz="2700" dirty="0"/>
              <a:t>of </a:t>
            </a:r>
            <a:r>
              <a:rPr lang="en-US" sz="2700" dirty="0" smtClean="0"/>
              <a:t>10)</a:t>
            </a:r>
            <a:endParaRPr lang="en-US" sz="2700" dirty="0"/>
          </a:p>
        </p:txBody>
      </p:sp>
      <p:sp>
        <p:nvSpPr>
          <p:cNvPr id="4" name="Content Placeholder 3"/>
          <p:cNvSpPr>
            <a:spLocks noGrp="1"/>
          </p:cNvSpPr>
          <p:nvPr>
            <p:ph idx="1"/>
          </p:nvPr>
        </p:nvSpPr>
        <p:spPr>
          <a:xfrm>
            <a:off x="228600" y="1524000"/>
            <a:ext cx="8763000" cy="4602163"/>
          </a:xfrm>
        </p:spPr>
        <p:txBody>
          <a:bodyPr>
            <a:normAutofit/>
          </a:bodyPr>
          <a:lstStyle/>
          <a:p>
            <a:pPr marL="0" indent="0">
              <a:buNone/>
            </a:pPr>
            <a:r>
              <a:rPr lang="en-US" dirty="0" smtClean="0"/>
              <a:t>Beccaria’s Concept of Deterrence and the Three Key Elements of Punishment: Swiftness of Punishment.</a:t>
            </a:r>
            <a:endParaRPr lang="en-US" dirty="0"/>
          </a:p>
          <a:p>
            <a:r>
              <a:rPr lang="en-US" dirty="0" smtClean="0"/>
              <a:t>Faster punishment occurs after a crime is committed.</a:t>
            </a:r>
          </a:p>
          <a:p>
            <a:r>
              <a:rPr lang="en-US" dirty="0" smtClean="0"/>
              <a:t>Important </a:t>
            </a:r>
            <a:r>
              <a:rPr lang="en-US" dirty="0"/>
              <a:t>for two </a:t>
            </a:r>
            <a:r>
              <a:rPr lang="en-US" dirty="0" smtClean="0"/>
              <a:t>reasons: </a:t>
            </a:r>
          </a:p>
          <a:p>
            <a:pPr lvl="1"/>
            <a:r>
              <a:rPr lang="en-US" dirty="0" smtClean="0"/>
              <a:t>Reformation </a:t>
            </a:r>
            <a:r>
              <a:rPr lang="en-US" dirty="0"/>
              <a:t>of </a:t>
            </a:r>
            <a:r>
              <a:rPr lang="en-US" dirty="0" smtClean="0"/>
              <a:t>punishment. </a:t>
            </a:r>
          </a:p>
          <a:p>
            <a:pPr lvl="1"/>
            <a:r>
              <a:rPr lang="en-US" dirty="0"/>
              <a:t>D</a:t>
            </a:r>
            <a:r>
              <a:rPr lang="en-US" dirty="0" smtClean="0"/>
              <a:t>eterrence </a:t>
            </a:r>
            <a:r>
              <a:rPr lang="en-US" dirty="0"/>
              <a:t>aspect of punishment</a:t>
            </a:r>
            <a:r>
              <a:rPr lang="en-US" dirty="0" smtClean="0"/>
              <a:t>.</a:t>
            </a:r>
          </a:p>
          <a:p>
            <a:pPr>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228600" y="762000"/>
            <a:ext cx="8686800" cy="838200"/>
          </a:xfrm>
        </p:spPr>
        <p:txBody>
          <a:bodyPr>
            <a:normAutofit fontScale="90000"/>
          </a:bodyPr>
          <a:lstStyle/>
          <a:p>
            <a:r>
              <a:rPr lang="en-US" dirty="0" smtClean="0"/>
              <a:t>The Classical School of Criminology </a:t>
            </a:r>
            <a:r>
              <a:rPr lang="en-US" sz="2700" dirty="0" smtClean="0"/>
              <a:t>(</a:t>
            </a:r>
            <a:r>
              <a:rPr lang="en-US" sz="2700" dirty="0"/>
              <a:t>7</a:t>
            </a:r>
            <a:r>
              <a:rPr lang="en-US" sz="2700" dirty="0" smtClean="0"/>
              <a:t> </a:t>
            </a:r>
            <a:r>
              <a:rPr lang="en-US" sz="2700" dirty="0"/>
              <a:t>of </a:t>
            </a:r>
            <a:r>
              <a:rPr lang="en-US" sz="2700" dirty="0" smtClean="0"/>
              <a:t>10)</a:t>
            </a:r>
            <a:endParaRPr lang="en-US" sz="2700" dirty="0"/>
          </a:p>
        </p:txBody>
      </p:sp>
      <p:sp>
        <p:nvSpPr>
          <p:cNvPr id="4" name="Content Placeholder 3"/>
          <p:cNvSpPr>
            <a:spLocks noGrp="1"/>
          </p:cNvSpPr>
          <p:nvPr>
            <p:ph idx="1"/>
          </p:nvPr>
        </p:nvSpPr>
        <p:spPr>
          <a:xfrm>
            <a:off x="228600" y="1752600"/>
            <a:ext cx="8686800" cy="4495800"/>
          </a:xfrm>
        </p:spPr>
        <p:txBody>
          <a:bodyPr>
            <a:normAutofit/>
          </a:bodyPr>
          <a:lstStyle/>
          <a:p>
            <a:pPr marL="0" indent="0">
              <a:buNone/>
            </a:pPr>
            <a:r>
              <a:rPr lang="en-US" dirty="0" smtClean="0"/>
              <a:t>Beccaria’s Concept of Deterrence and the Three Key Elements of Punishment: Certainty</a:t>
            </a:r>
            <a:r>
              <a:rPr lang="en-US" b="1" dirty="0" smtClean="0"/>
              <a:t> </a:t>
            </a:r>
            <a:r>
              <a:rPr lang="en-US" dirty="0" smtClean="0"/>
              <a:t>of</a:t>
            </a:r>
            <a:r>
              <a:rPr lang="en-US" b="1" dirty="0" smtClean="0"/>
              <a:t> </a:t>
            </a:r>
            <a:r>
              <a:rPr lang="en-US" dirty="0" smtClean="0"/>
              <a:t>punishment.</a:t>
            </a:r>
            <a:endParaRPr lang="en-US" dirty="0"/>
          </a:p>
          <a:p>
            <a:r>
              <a:rPr lang="en-US" dirty="0" smtClean="0"/>
              <a:t>Perceive a high likelihood of being caught and punished.</a:t>
            </a:r>
          </a:p>
          <a:p>
            <a:r>
              <a:rPr lang="en-US" dirty="0" smtClean="0"/>
              <a:t>Certainty of punishment will make a stronger impression than the fear.</a:t>
            </a:r>
          </a:p>
          <a:p>
            <a:pPr>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228600" y="685800"/>
            <a:ext cx="8686800" cy="762000"/>
          </a:xfrm>
        </p:spPr>
        <p:txBody>
          <a:bodyPr>
            <a:normAutofit fontScale="90000"/>
          </a:bodyPr>
          <a:lstStyle/>
          <a:p>
            <a:r>
              <a:rPr lang="en-US" dirty="0" smtClean="0"/>
              <a:t>The Classical School of Criminology </a:t>
            </a:r>
            <a:r>
              <a:rPr lang="en-US" sz="2700" dirty="0" smtClean="0"/>
              <a:t>(8 </a:t>
            </a:r>
            <a:r>
              <a:rPr lang="en-US" sz="2700" dirty="0"/>
              <a:t>of </a:t>
            </a:r>
            <a:r>
              <a:rPr lang="en-US" sz="2700" dirty="0" smtClean="0"/>
              <a:t>10)</a:t>
            </a:r>
            <a:endParaRPr lang="en-US" sz="2700" dirty="0"/>
          </a:p>
        </p:txBody>
      </p:sp>
      <p:sp>
        <p:nvSpPr>
          <p:cNvPr id="4" name="Content Placeholder 3"/>
          <p:cNvSpPr>
            <a:spLocks noGrp="1"/>
          </p:cNvSpPr>
          <p:nvPr>
            <p:ph idx="1"/>
          </p:nvPr>
        </p:nvSpPr>
        <p:spPr>
          <a:xfrm>
            <a:off x="228600" y="1600200"/>
            <a:ext cx="8686800" cy="4756150"/>
          </a:xfrm>
        </p:spPr>
        <p:txBody>
          <a:bodyPr>
            <a:normAutofit/>
          </a:bodyPr>
          <a:lstStyle/>
          <a:p>
            <a:pPr marL="0" indent="0">
              <a:buNone/>
            </a:pPr>
            <a:r>
              <a:rPr lang="en-US" dirty="0" smtClean="0"/>
              <a:t>Beccaria’s Concept of Deterrence and the Three Key Elements of Punishment: Severity of Punishment.</a:t>
            </a:r>
            <a:endParaRPr lang="en-US" dirty="0"/>
          </a:p>
          <a:p>
            <a:r>
              <a:rPr lang="en-US" dirty="0"/>
              <a:t>Penalty must be sufficiently severe to outweigh any future advantages derived from a crime</a:t>
            </a:r>
            <a:r>
              <a:rPr lang="en-US" dirty="0" smtClean="0"/>
              <a:t>.</a:t>
            </a:r>
            <a:endParaRPr lang="en-US" dirty="0"/>
          </a:p>
          <a:p>
            <a:pPr>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152400" y="685800"/>
            <a:ext cx="8610600" cy="838200"/>
          </a:xfrm>
        </p:spPr>
        <p:txBody>
          <a:bodyPr>
            <a:normAutofit fontScale="90000"/>
          </a:bodyPr>
          <a:lstStyle/>
          <a:p>
            <a:r>
              <a:rPr lang="en-US" dirty="0" smtClean="0"/>
              <a:t>The Classical School of Criminology </a:t>
            </a:r>
            <a:r>
              <a:rPr lang="en-US" sz="2700" dirty="0" smtClean="0"/>
              <a:t>(</a:t>
            </a:r>
            <a:r>
              <a:rPr lang="en-US" sz="2700" dirty="0"/>
              <a:t>9</a:t>
            </a:r>
            <a:r>
              <a:rPr lang="en-US" sz="2700" dirty="0" smtClean="0"/>
              <a:t> </a:t>
            </a:r>
            <a:r>
              <a:rPr lang="en-US" sz="2700" dirty="0"/>
              <a:t>of </a:t>
            </a:r>
            <a:r>
              <a:rPr lang="en-US" sz="2700" dirty="0" smtClean="0"/>
              <a:t>10)</a:t>
            </a:r>
            <a:endParaRPr lang="en-US" sz="2700" dirty="0"/>
          </a:p>
        </p:txBody>
      </p:sp>
      <p:sp>
        <p:nvSpPr>
          <p:cNvPr id="4" name="Content Placeholder 3"/>
          <p:cNvSpPr>
            <a:spLocks noGrp="1"/>
          </p:cNvSpPr>
          <p:nvPr>
            <p:ph idx="1"/>
          </p:nvPr>
        </p:nvSpPr>
        <p:spPr>
          <a:xfrm>
            <a:off x="152400" y="1600200"/>
            <a:ext cx="8839200" cy="4525963"/>
          </a:xfrm>
        </p:spPr>
        <p:txBody>
          <a:bodyPr>
            <a:normAutofit/>
          </a:bodyPr>
          <a:lstStyle/>
          <a:p>
            <a:pPr marL="0" indent="0">
              <a:buNone/>
            </a:pPr>
            <a:r>
              <a:rPr lang="en-US" dirty="0" smtClean="0"/>
              <a:t>Beccaria’s Conceptualization of Specific and General Deterrence</a:t>
            </a:r>
            <a:endParaRPr lang="en-US" dirty="0"/>
          </a:p>
          <a:p>
            <a:r>
              <a:rPr lang="en-US" dirty="0" smtClean="0"/>
              <a:t>Two identifiable forms of deterrence.</a:t>
            </a:r>
          </a:p>
          <a:p>
            <a:pPr lvl="1"/>
            <a:r>
              <a:rPr lang="en-US" dirty="0" smtClean="0"/>
              <a:t>Specific</a:t>
            </a:r>
            <a:r>
              <a:rPr lang="en-US" b="1" dirty="0" smtClean="0"/>
              <a:t> </a:t>
            </a:r>
            <a:r>
              <a:rPr lang="en-US" dirty="0" smtClean="0"/>
              <a:t>deterrence: Meant to prevent or deter that particular individual from committing crime.</a:t>
            </a:r>
          </a:p>
          <a:p>
            <a:pPr lvl="1"/>
            <a:r>
              <a:rPr lang="en-US" dirty="0" smtClean="0"/>
              <a:t>General</a:t>
            </a:r>
            <a:r>
              <a:rPr lang="en-US" b="1" dirty="0" smtClean="0"/>
              <a:t> </a:t>
            </a:r>
            <a:r>
              <a:rPr lang="en-US" dirty="0" smtClean="0"/>
              <a:t>deterrence: Meant to prevent or deter other potential offenders from engaging in criminal activity.</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228600" y="728329"/>
            <a:ext cx="8686800" cy="795671"/>
          </a:xfrm>
        </p:spPr>
        <p:txBody>
          <a:bodyPr>
            <a:normAutofit fontScale="90000"/>
          </a:bodyPr>
          <a:lstStyle/>
          <a:p>
            <a:r>
              <a:rPr lang="en-US" dirty="0" smtClean="0"/>
              <a:t>The Classical School of Criminology </a:t>
            </a:r>
            <a:r>
              <a:rPr lang="en-US" sz="2700" dirty="0" smtClean="0"/>
              <a:t>(10 </a:t>
            </a:r>
            <a:r>
              <a:rPr lang="en-US" sz="2700" dirty="0"/>
              <a:t>of </a:t>
            </a:r>
            <a:r>
              <a:rPr lang="en-US" sz="2700" dirty="0" smtClean="0"/>
              <a:t>10)</a:t>
            </a:r>
            <a:endParaRPr lang="en-US" sz="2700" dirty="0"/>
          </a:p>
        </p:txBody>
      </p:sp>
      <p:sp>
        <p:nvSpPr>
          <p:cNvPr id="4" name="Content Placeholder 3"/>
          <p:cNvSpPr>
            <a:spLocks noGrp="1"/>
          </p:cNvSpPr>
          <p:nvPr>
            <p:ph idx="1"/>
          </p:nvPr>
        </p:nvSpPr>
        <p:spPr>
          <a:xfrm>
            <a:off x="152400" y="1676400"/>
            <a:ext cx="8763000" cy="4449763"/>
          </a:xfrm>
        </p:spPr>
        <p:txBody>
          <a:bodyPr/>
          <a:lstStyle/>
          <a:p>
            <a:pPr marL="0" indent="0">
              <a:buNone/>
            </a:pPr>
            <a:r>
              <a:rPr lang="en-US" dirty="0" smtClean="0"/>
              <a:t>Summary of Beccaria’s Ideas and Influence on Policy</a:t>
            </a:r>
          </a:p>
          <a:p>
            <a:r>
              <a:rPr lang="en-US" dirty="0" smtClean="0"/>
              <a:t>For </a:t>
            </a:r>
            <a:r>
              <a:rPr lang="en-US" dirty="0"/>
              <a:t>punishment not to be an act of violence: </a:t>
            </a:r>
            <a:r>
              <a:rPr lang="en-US" dirty="0" smtClean="0"/>
              <a:t>It </a:t>
            </a:r>
            <a:r>
              <a:rPr lang="en-US" dirty="0"/>
              <a:t>must be </a:t>
            </a:r>
            <a:r>
              <a:rPr lang="en-US" dirty="0" smtClean="0"/>
              <a:t>public</a:t>
            </a:r>
            <a:r>
              <a:rPr lang="en-US" dirty="0"/>
              <a:t>, prompt, </a:t>
            </a:r>
            <a:r>
              <a:rPr lang="en-US" dirty="0" smtClean="0"/>
              <a:t>necessary, proportionate </a:t>
            </a:r>
            <a:r>
              <a:rPr lang="en-US" dirty="0"/>
              <a:t>to the crimes, dictated by the laws.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252663" y="685800"/>
            <a:ext cx="8458200" cy="990600"/>
          </a:xfrm>
        </p:spPr>
        <p:txBody>
          <a:bodyPr>
            <a:normAutofit fontScale="90000"/>
          </a:bodyPr>
          <a:lstStyle/>
          <a:p>
            <a:r>
              <a:rPr lang="en-US" dirty="0" smtClean="0"/>
              <a:t>Impact of Beccaria’s Work on Other Theorists </a:t>
            </a:r>
            <a:r>
              <a:rPr lang="en-US" sz="2700" dirty="0" smtClean="0"/>
              <a:t>(1 </a:t>
            </a:r>
            <a:r>
              <a:rPr lang="en-US" sz="2700" dirty="0"/>
              <a:t>of </a:t>
            </a:r>
            <a:r>
              <a:rPr lang="en-US" sz="2700" dirty="0" smtClean="0"/>
              <a:t>2)</a:t>
            </a:r>
            <a:endParaRPr lang="en-US" sz="2700" dirty="0"/>
          </a:p>
        </p:txBody>
      </p:sp>
      <p:sp>
        <p:nvSpPr>
          <p:cNvPr id="4" name="Content Placeholder 3"/>
          <p:cNvSpPr>
            <a:spLocks noGrp="1"/>
          </p:cNvSpPr>
          <p:nvPr>
            <p:ph idx="1"/>
          </p:nvPr>
        </p:nvSpPr>
        <p:spPr>
          <a:xfrm>
            <a:off x="152400" y="1828800"/>
            <a:ext cx="8763000" cy="4527550"/>
          </a:xfrm>
        </p:spPr>
        <p:txBody>
          <a:bodyPr>
            <a:normAutofit/>
          </a:bodyPr>
          <a:lstStyle/>
          <a:p>
            <a:r>
              <a:rPr lang="en-US" dirty="0" smtClean="0"/>
              <a:t>Political and philosophical state of affairs.</a:t>
            </a:r>
          </a:p>
          <a:p>
            <a:r>
              <a:rPr lang="en-US" dirty="0" smtClean="0"/>
              <a:t>The </a:t>
            </a:r>
            <a:r>
              <a:rPr lang="en-US" dirty="0"/>
              <a:t>U.S. Constitution and Bill of Rights</a:t>
            </a:r>
            <a:r>
              <a:rPr lang="en-US" dirty="0" smtClean="0"/>
              <a:t>.</a:t>
            </a:r>
            <a:endParaRPr lang="en-US" dirty="0"/>
          </a:p>
          <a:p>
            <a:r>
              <a:rPr lang="en-US" dirty="0" smtClean="0"/>
              <a:t>Documents </a:t>
            </a:r>
            <a:r>
              <a:rPr lang="en-US" dirty="0"/>
              <a:t>constructed before and during the </a:t>
            </a:r>
            <a:r>
              <a:rPr lang="en-US" dirty="0" smtClean="0"/>
              <a:t>American </a:t>
            </a:r>
            <a:r>
              <a:rPr lang="en-US" dirty="0"/>
              <a:t>Revolution </a:t>
            </a:r>
            <a:r>
              <a:rPr lang="en-US" dirty="0" smtClean="0"/>
              <a:t>were </a:t>
            </a:r>
            <a:r>
              <a:rPr lang="en-US" dirty="0"/>
              <a:t>influenced by Beccaria and </a:t>
            </a:r>
            <a:r>
              <a:rPr lang="en-US" dirty="0" smtClean="0"/>
              <a:t>others.</a:t>
            </a:r>
          </a:p>
          <a:p>
            <a:r>
              <a:rPr lang="en-US" dirty="0"/>
              <a:t>P</a:t>
            </a:r>
            <a:r>
              <a:rPr lang="en-US" dirty="0" smtClean="0"/>
              <a:t>hilosophy and workings of the justice systems.</a:t>
            </a:r>
            <a:endParaRPr lang="en-US" b="1" dirty="0" smtClean="0"/>
          </a:p>
          <a:p>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381000" y="685800"/>
            <a:ext cx="8610600" cy="990600"/>
          </a:xfrm>
        </p:spPr>
        <p:txBody>
          <a:bodyPr>
            <a:normAutofit fontScale="90000"/>
          </a:bodyPr>
          <a:lstStyle/>
          <a:p>
            <a:r>
              <a:rPr lang="en-US" dirty="0" smtClean="0"/>
              <a:t>Impact of Beccaria’s Work on Other Theorists </a:t>
            </a:r>
            <a:r>
              <a:rPr lang="en-US" sz="2700" dirty="0" smtClean="0"/>
              <a:t>(2 </a:t>
            </a:r>
            <a:r>
              <a:rPr lang="en-US" sz="2700" dirty="0"/>
              <a:t>of </a:t>
            </a:r>
            <a:r>
              <a:rPr lang="en-US" sz="2700" dirty="0" smtClean="0"/>
              <a:t>2)</a:t>
            </a:r>
            <a:endParaRPr lang="en-US" sz="2700" dirty="0"/>
          </a:p>
        </p:txBody>
      </p:sp>
      <p:sp>
        <p:nvSpPr>
          <p:cNvPr id="4" name="Content Placeholder 3"/>
          <p:cNvSpPr>
            <a:spLocks noGrp="1"/>
          </p:cNvSpPr>
          <p:nvPr>
            <p:ph idx="1"/>
          </p:nvPr>
        </p:nvSpPr>
        <p:spPr>
          <a:xfrm>
            <a:off x="152400" y="1828800"/>
            <a:ext cx="8839200" cy="4297363"/>
          </a:xfrm>
        </p:spPr>
        <p:txBody>
          <a:bodyPr/>
          <a:lstStyle/>
          <a:p>
            <a:pPr marL="0" indent="0">
              <a:buNone/>
            </a:pPr>
            <a:r>
              <a:rPr lang="en-US" dirty="0" smtClean="0"/>
              <a:t>Jeremy Bentham</a:t>
            </a:r>
            <a:endParaRPr lang="en-US" dirty="0"/>
          </a:p>
          <a:p>
            <a:r>
              <a:rPr lang="en-US" dirty="0" smtClean="0"/>
              <a:t>Inspired </a:t>
            </a:r>
            <a:r>
              <a:rPr lang="en-IN" dirty="0" smtClean="0"/>
              <a:t>by the ideas of Beccaria.</a:t>
            </a:r>
            <a:endParaRPr lang="en-US" dirty="0" smtClean="0"/>
          </a:p>
          <a:p>
            <a:pPr lvl="1"/>
            <a:r>
              <a:rPr lang="en-US" dirty="0" smtClean="0"/>
              <a:t>Hedonistic calculus: </a:t>
            </a:r>
            <a:r>
              <a:rPr lang="en-US" dirty="0"/>
              <a:t>W</a:t>
            </a:r>
            <a:r>
              <a:rPr lang="en-US" dirty="0" smtClean="0"/>
              <a:t>eighing </a:t>
            </a:r>
            <a:r>
              <a:rPr lang="en-US" dirty="0"/>
              <a:t>of pleasure versus pain.</a:t>
            </a:r>
            <a:endParaRPr lang="en-US" dirty="0" smtClean="0"/>
          </a:p>
          <a:p>
            <a:pPr lvl="1"/>
            <a:r>
              <a:rPr lang="en-US" dirty="0" smtClean="0"/>
              <a:t>Known for his design of a prison structure: </a:t>
            </a:r>
            <a:r>
              <a:rPr lang="en-US" dirty="0" err="1" smtClean="0"/>
              <a:t>Panopticon</a:t>
            </a:r>
            <a:r>
              <a:rPr lang="en-US" dirty="0" smtClean="0"/>
              <a:t>.</a:t>
            </a: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381000" y="838200"/>
            <a:ext cx="8534400" cy="1143000"/>
          </a:xfrm>
        </p:spPr>
        <p:txBody>
          <a:bodyPr>
            <a:normAutofit fontScale="90000"/>
          </a:bodyPr>
          <a:lstStyle/>
          <a:p>
            <a:r>
              <a:rPr lang="en-US" dirty="0" smtClean="0"/>
              <a:t>The Neoclassical School of Criminology</a:t>
            </a:r>
            <a:endParaRPr lang="en-US" sz="2700" dirty="0"/>
          </a:p>
        </p:txBody>
      </p:sp>
      <p:sp>
        <p:nvSpPr>
          <p:cNvPr id="4" name="Content Placeholder 3"/>
          <p:cNvSpPr>
            <a:spLocks noGrp="1"/>
          </p:cNvSpPr>
          <p:nvPr>
            <p:ph idx="1"/>
          </p:nvPr>
        </p:nvSpPr>
        <p:spPr>
          <a:xfrm>
            <a:off x="152400" y="2133600"/>
            <a:ext cx="8763000" cy="3992563"/>
          </a:xfrm>
        </p:spPr>
        <p:txBody>
          <a:bodyPr/>
          <a:lstStyle/>
          <a:p>
            <a:r>
              <a:rPr lang="en-US" dirty="0" smtClean="0"/>
              <a:t>Aggravating and mitigating circumstances should be taken into account for purposes of sentencing and punishing an offender.</a:t>
            </a:r>
          </a:p>
          <a:p>
            <a:r>
              <a:rPr lang="en-US" dirty="0" smtClean="0"/>
              <a:t>It </a:t>
            </a:r>
            <a:r>
              <a:rPr lang="en-US" dirty="0"/>
              <a:t>is an important caveat to the previously important Classical School</a:t>
            </a:r>
            <a:r>
              <a:rPr lang="en-US" dirty="0" smtClean="0"/>
              <a:t>.</a:t>
            </a:r>
          </a:p>
          <a:p>
            <a:r>
              <a:rPr lang="en-US" dirty="0"/>
              <a:t>T</a:t>
            </a:r>
            <a:r>
              <a:rPr lang="en-US" dirty="0" smtClean="0"/>
              <a:t>he </a:t>
            </a:r>
            <a:r>
              <a:rPr lang="en-US" dirty="0"/>
              <a:t>model used by all Western societies in their justice systems.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p:txBody>
          <a:bodyPr>
            <a:normAutofit fontScale="90000"/>
          </a:bodyPr>
          <a:lstStyle/>
          <a:p>
            <a:r>
              <a:rPr lang="en-US" dirty="0" smtClean="0"/>
              <a:t>Loss of Dominance of Classical/Neoclassical Theory</a:t>
            </a:r>
            <a:endParaRPr lang="en-US" sz="2700" dirty="0"/>
          </a:p>
        </p:txBody>
      </p:sp>
      <p:sp>
        <p:nvSpPr>
          <p:cNvPr id="4" name="Content Placeholder 3"/>
          <p:cNvSpPr>
            <a:spLocks noGrp="1"/>
          </p:cNvSpPr>
          <p:nvPr>
            <p:ph idx="1"/>
          </p:nvPr>
        </p:nvSpPr>
        <p:spPr/>
        <p:txBody>
          <a:bodyPr>
            <a:normAutofit lnSpcReduction="10000"/>
          </a:bodyPr>
          <a:lstStyle/>
          <a:p>
            <a:r>
              <a:rPr lang="en-US" dirty="0" smtClean="0"/>
              <a:t>Lost dominance after the introduction of the concept of evolution and natural selection.</a:t>
            </a:r>
          </a:p>
          <a:p>
            <a:pPr marL="800100" lvl="3" indent="-342900"/>
            <a:r>
              <a:rPr lang="en-US" sz="2800" dirty="0" smtClean="0"/>
              <a:t>Sheds light on other influences of human behavior. </a:t>
            </a:r>
          </a:p>
          <a:p>
            <a:pPr marL="342900" lvl="3" indent="-342900">
              <a:buFont typeface="Arial" pitchFamily="34" charset="0"/>
              <a:buChar char="•"/>
            </a:pPr>
            <a:r>
              <a:rPr lang="en-US" sz="3200" dirty="0"/>
              <a:t>Despite this shift in </a:t>
            </a:r>
            <a:r>
              <a:rPr lang="en-US" sz="3200" dirty="0" smtClean="0"/>
              <a:t>emphasis, justice </a:t>
            </a:r>
            <a:r>
              <a:rPr lang="en-US" sz="3200" dirty="0"/>
              <a:t>systems in the Western societies retained use of the Classical/Neoclassical model.</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3" name="Title 2"/>
          <p:cNvSpPr>
            <a:spLocks noGrp="1"/>
          </p:cNvSpPr>
          <p:nvPr>
            <p:ph type="title"/>
          </p:nvPr>
        </p:nvSpPr>
        <p:spPr>
          <a:xfrm>
            <a:off x="457200" y="838200"/>
            <a:ext cx="8229600" cy="685800"/>
          </a:xfrm>
        </p:spPr>
        <p:txBody>
          <a:bodyPr>
            <a:normAutofit fontScale="90000"/>
          </a:bodyPr>
          <a:lstStyle/>
          <a:p>
            <a:r>
              <a:rPr lang="en-US" dirty="0" smtClean="0"/>
              <a:t>Introduction</a:t>
            </a:r>
            <a:endParaRPr lang="en-US" sz="2700" dirty="0"/>
          </a:p>
        </p:txBody>
      </p:sp>
      <p:sp>
        <p:nvSpPr>
          <p:cNvPr id="4" name="Content Placeholder 3"/>
          <p:cNvSpPr>
            <a:spLocks noGrp="1"/>
          </p:cNvSpPr>
          <p:nvPr>
            <p:ph idx="1"/>
          </p:nvPr>
        </p:nvSpPr>
        <p:spPr>
          <a:xfrm>
            <a:off x="228600" y="1524000"/>
            <a:ext cx="8610600" cy="4832350"/>
          </a:xfrm>
        </p:spPr>
        <p:txBody>
          <a:bodyPr>
            <a:normAutofit/>
          </a:bodyPr>
          <a:lstStyle/>
          <a:p>
            <a:r>
              <a:rPr lang="en-US" dirty="0"/>
              <a:t>D</a:t>
            </a:r>
            <a:r>
              <a:rPr lang="en-US" dirty="0" smtClean="0"/>
              <a:t>eals </a:t>
            </a:r>
            <a:r>
              <a:rPr lang="en-US" dirty="0"/>
              <a:t>with the various issues and factors that go into offenders’ decision-making about committing crime</a:t>
            </a:r>
            <a:r>
              <a:rPr lang="en-US" dirty="0" smtClean="0"/>
              <a:t>.</a:t>
            </a:r>
          </a:p>
          <a:p>
            <a:pPr lvl="1"/>
            <a:r>
              <a:rPr lang="en-US" dirty="0" smtClean="0"/>
              <a:t>Deterrence </a:t>
            </a:r>
            <a:r>
              <a:rPr lang="en-US" dirty="0"/>
              <a:t>theory: Theory of crime associated with the Classical School.</a:t>
            </a:r>
          </a:p>
          <a:p>
            <a:pPr lvl="1"/>
            <a:r>
              <a:rPr lang="en-US" dirty="0" smtClean="0"/>
              <a:t>Age </a:t>
            </a:r>
            <a:r>
              <a:rPr lang="en-IN" dirty="0" smtClean="0"/>
              <a:t>of Enlightenment: Emphasizes</a:t>
            </a:r>
            <a:r>
              <a:rPr lang="en-US" dirty="0" smtClean="0"/>
              <a:t> the rights of individuals in society.</a:t>
            </a:r>
            <a:endParaRPr lang="en-IN" dirty="0" smtClean="0"/>
          </a:p>
          <a:p>
            <a:pPr lvl="1"/>
            <a:r>
              <a:rPr lang="en-US" dirty="0" smtClean="0"/>
              <a:t>Classical school: </a:t>
            </a:r>
            <a:r>
              <a:rPr lang="en-US" dirty="0"/>
              <a:t>O</a:t>
            </a:r>
            <a:r>
              <a:rPr lang="en-US" dirty="0" smtClean="0"/>
              <a:t>ccurs </a:t>
            </a:r>
            <a:r>
              <a:rPr lang="en-US" dirty="0"/>
              <a:t>after a rational individual mentally weighs the potential good and bad consequences of </a:t>
            </a:r>
            <a:r>
              <a:rPr lang="en-US" dirty="0" smtClean="0"/>
              <a:t>crime.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29498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457200" y="838200"/>
            <a:ext cx="8229600" cy="762000"/>
          </a:xfrm>
        </p:spPr>
        <p:txBody>
          <a:bodyPr>
            <a:normAutofit/>
          </a:bodyPr>
          <a:lstStyle/>
          <a:p>
            <a:r>
              <a:rPr lang="en-US" sz="4000" dirty="0" smtClean="0"/>
              <a:t>Policy Implications</a:t>
            </a:r>
            <a:endParaRPr lang="en-US" sz="2400" dirty="0"/>
          </a:p>
        </p:txBody>
      </p:sp>
      <p:sp>
        <p:nvSpPr>
          <p:cNvPr id="4" name="Content Placeholder 3"/>
          <p:cNvSpPr>
            <a:spLocks noGrp="1"/>
          </p:cNvSpPr>
          <p:nvPr>
            <p:ph idx="1"/>
          </p:nvPr>
        </p:nvSpPr>
        <p:spPr>
          <a:xfrm>
            <a:off x="228600" y="1828800"/>
            <a:ext cx="8686800" cy="4297363"/>
          </a:xfrm>
        </p:spPr>
        <p:txBody>
          <a:bodyPr/>
          <a:lstStyle/>
          <a:p>
            <a:r>
              <a:rPr lang="en-US" dirty="0" smtClean="0"/>
              <a:t>Primary model in terms of policy implications</a:t>
            </a:r>
            <a:r>
              <a:rPr lang="en-IN" dirty="0" smtClean="0"/>
              <a:t>.</a:t>
            </a:r>
          </a:p>
          <a:p>
            <a:r>
              <a:rPr lang="en-IN" dirty="0" smtClean="0"/>
              <a:t>Many policies are based on deterrence theory.</a:t>
            </a:r>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200526" y="685800"/>
            <a:ext cx="8763000" cy="1143000"/>
          </a:xfrm>
        </p:spPr>
        <p:txBody>
          <a:bodyPr>
            <a:normAutofit fontScale="90000"/>
          </a:bodyPr>
          <a:lstStyle/>
          <a:p>
            <a:r>
              <a:rPr lang="en-US" dirty="0" smtClean="0"/>
              <a:t>Pre-Classical Perspectives of Crime and Punishment </a:t>
            </a:r>
            <a:r>
              <a:rPr lang="en-US" sz="2700" dirty="0" smtClean="0"/>
              <a:t>(1 </a:t>
            </a:r>
            <a:r>
              <a:rPr lang="en-US" sz="2700" dirty="0"/>
              <a:t>of </a:t>
            </a:r>
            <a:r>
              <a:rPr lang="en-US" sz="2700" dirty="0" smtClean="0"/>
              <a:t>2)</a:t>
            </a:r>
            <a:endParaRPr lang="en-US" sz="2700" dirty="0"/>
          </a:p>
        </p:txBody>
      </p:sp>
      <p:sp>
        <p:nvSpPr>
          <p:cNvPr id="4" name="Content Placeholder 3"/>
          <p:cNvSpPr>
            <a:spLocks noGrp="1"/>
          </p:cNvSpPr>
          <p:nvPr>
            <p:ph idx="1"/>
          </p:nvPr>
        </p:nvSpPr>
        <p:spPr>
          <a:xfrm>
            <a:off x="228600" y="1905000"/>
            <a:ext cx="8686800" cy="4419267"/>
          </a:xfrm>
        </p:spPr>
        <p:txBody>
          <a:bodyPr>
            <a:normAutofit lnSpcReduction="10000"/>
          </a:bodyPr>
          <a:lstStyle/>
          <a:p>
            <a:r>
              <a:rPr lang="en-IN" dirty="0" smtClean="0"/>
              <a:t>People believed, religious or supernatural factors caused criminal activity</a:t>
            </a:r>
            <a:r>
              <a:rPr lang="en-US" dirty="0" smtClean="0"/>
              <a:t>.</a:t>
            </a:r>
          </a:p>
          <a:p>
            <a:r>
              <a:rPr lang="en-US" dirty="0" smtClean="0"/>
              <a:t>Primitive cultures belief: Violating the rule was action of devil or evil spirit.</a:t>
            </a:r>
          </a:p>
          <a:p>
            <a:pPr lvl="1"/>
            <a:r>
              <a:rPr lang="en-IN" dirty="0" smtClean="0"/>
              <a:t>Moon was a trigger for criminal activity, in its fullest state.</a:t>
            </a:r>
          </a:p>
          <a:p>
            <a:pPr lvl="1"/>
            <a:r>
              <a:rPr lang="en-US" dirty="0" smtClean="0"/>
              <a:t>Connection between the full moon and crime is primarily due to a Classical School theoretical model. </a:t>
            </a:r>
            <a:endParaRPr lang="en-IN"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228600" y="609600"/>
            <a:ext cx="8686800" cy="1143000"/>
          </a:xfrm>
        </p:spPr>
        <p:txBody>
          <a:bodyPr>
            <a:normAutofit fontScale="90000"/>
          </a:bodyPr>
          <a:lstStyle/>
          <a:p>
            <a:r>
              <a:rPr lang="en-US" dirty="0" smtClean="0"/>
              <a:t>Pre-Classical Perspectives of Crime and Punishment </a:t>
            </a:r>
            <a:r>
              <a:rPr lang="en-US" sz="2700" dirty="0" smtClean="0"/>
              <a:t>(2 </a:t>
            </a:r>
            <a:r>
              <a:rPr lang="en-US" sz="2700" dirty="0"/>
              <a:t>of </a:t>
            </a:r>
            <a:r>
              <a:rPr lang="en-US" sz="2700" dirty="0" smtClean="0"/>
              <a:t>2)</a:t>
            </a:r>
            <a:endParaRPr lang="en-US" sz="2700" dirty="0"/>
          </a:p>
        </p:txBody>
      </p:sp>
      <p:sp>
        <p:nvSpPr>
          <p:cNvPr id="4" name="Content Placeholder 3"/>
          <p:cNvSpPr>
            <a:spLocks noGrp="1"/>
          </p:cNvSpPr>
          <p:nvPr>
            <p:ph idx="1"/>
          </p:nvPr>
        </p:nvSpPr>
        <p:spPr>
          <a:xfrm>
            <a:off x="76200" y="1752600"/>
            <a:ext cx="8915400" cy="4373563"/>
          </a:xfrm>
        </p:spPr>
        <p:txBody>
          <a:bodyPr/>
          <a:lstStyle/>
          <a:p>
            <a:pPr marL="0" indent="0">
              <a:buNone/>
            </a:pPr>
            <a:r>
              <a:rPr lang="en-US" dirty="0" smtClean="0"/>
              <a:t>Punishments Under Pre-Classical Perspectives</a:t>
            </a:r>
            <a:endParaRPr lang="en-US" dirty="0"/>
          </a:p>
          <a:p>
            <a:r>
              <a:rPr lang="en-US" dirty="0" smtClean="0"/>
              <a:t>During the Middle Ages common punishments included beheading, torturing etc.</a:t>
            </a:r>
          </a:p>
          <a:p>
            <a:r>
              <a:rPr lang="en-US" dirty="0" smtClean="0"/>
              <a:t>Primitive forms of punishment and execution are quite barbaric</a:t>
            </a:r>
            <a:r>
              <a:rPr lang="en-IN" dirty="0" smtClean="0"/>
              <a:t>.</a:t>
            </a:r>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457200" y="685800"/>
            <a:ext cx="8229600" cy="762000"/>
          </a:xfrm>
        </p:spPr>
        <p:txBody>
          <a:bodyPr>
            <a:normAutofit/>
          </a:bodyPr>
          <a:lstStyle/>
          <a:p>
            <a:r>
              <a:rPr lang="en-US" dirty="0" smtClean="0"/>
              <a:t>The Age of Enlightenment</a:t>
            </a:r>
            <a:endParaRPr lang="en-US" sz="2700" dirty="0"/>
          </a:p>
        </p:txBody>
      </p:sp>
      <p:sp>
        <p:nvSpPr>
          <p:cNvPr id="4" name="Content Placeholder 3"/>
          <p:cNvSpPr>
            <a:spLocks noGrp="1"/>
          </p:cNvSpPr>
          <p:nvPr>
            <p:ph idx="1"/>
          </p:nvPr>
        </p:nvSpPr>
        <p:spPr>
          <a:xfrm>
            <a:off x="152400" y="1447800"/>
            <a:ext cx="8763000" cy="4908550"/>
          </a:xfrm>
        </p:spPr>
        <p:txBody>
          <a:bodyPr>
            <a:normAutofit/>
          </a:bodyPr>
          <a:lstStyle/>
          <a:p>
            <a:r>
              <a:rPr lang="en-US" dirty="0" smtClean="0"/>
              <a:t>The rational theory of Thomas Hobbes.</a:t>
            </a:r>
          </a:p>
          <a:p>
            <a:pPr lvl="1"/>
            <a:r>
              <a:rPr lang="en-US" dirty="0" smtClean="0"/>
              <a:t>Proposed </a:t>
            </a:r>
            <a:r>
              <a:rPr lang="en-US" dirty="0"/>
              <a:t>a number of </a:t>
            </a:r>
            <a:r>
              <a:rPr lang="en-US" dirty="0" smtClean="0"/>
              <a:t>ideas </a:t>
            </a:r>
            <a:r>
              <a:rPr lang="en-US" dirty="0"/>
              <a:t>that came to define the Age of Enlightenment. He </a:t>
            </a:r>
            <a:r>
              <a:rPr lang="en-US" dirty="0" smtClean="0"/>
              <a:t>suggested a drastic paradigm shift.</a:t>
            </a:r>
          </a:p>
          <a:p>
            <a:pPr lvl="1"/>
            <a:r>
              <a:rPr lang="en-US" dirty="0" smtClean="0"/>
              <a:t>Declared </a:t>
            </a:r>
            <a:r>
              <a:rPr lang="en-US" dirty="0"/>
              <a:t>that human beings are rational beings who choose their destiny by creating a </a:t>
            </a:r>
            <a:r>
              <a:rPr lang="en-US" dirty="0" smtClean="0"/>
              <a:t>society. </a:t>
            </a:r>
          </a:p>
          <a:p>
            <a:pPr marL="514350" indent="-457200"/>
            <a:r>
              <a:rPr lang="en-US" dirty="0" smtClean="0"/>
              <a:t>Arrangement </a:t>
            </a:r>
            <a:r>
              <a:rPr lang="en-US" dirty="0"/>
              <a:t>of citizens agreeing to abide by the rules or laws set forth </a:t>
            </a:r>
            <a:r>
              <a:rPr lang="en-US" dirty="0" smtClean="0"/>
              <a:t>in </a:t>
            </a:r>
            <a:r>
              <a:rPr lang="en-US" dirty="0"/>
              <a:t>return for </a:t>
            </a:r>
            <a:r>
              <a:rPr lang="en-US" dirty="0" smtClean="0"/>
              <a:t>protection: Social </a:t>
            </a:r>
            <a:r>
              <a:rPr lang="en-US" dirty="0"/>
              <a:t>contract.</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190500" y="760413"/>
            <a:ext cx="8763000" cy="1143000"/>
          </a:xfrm>
        </p:spPr>
        <p:txBody>
          <a:bodyPr>
            <a:normAutofit fontScale="90000"/>
          </a:bodyPr>
          <a:lstStyle/>
          <a:p>
            <a:r>
              <a:rPr lang="en-US" dirty="0" smtClean="0"/>
              <a:t>The Classical School of Criminology </a:t>
            </a:r>
            <a:br>
              <a:rPr lang="en-US" dirty="0" smtClean="0"/>
            </a:br>
            <a:r>
              <a:rPr lang="en-US" sz="2700" dirty="0" smtClean="0"/>
              <a:t>(1 </a:t>
            </a:r>
            <a:r>
              <a:rPr lang="en-US" sz="2700" dirty="0"/>
              <a:t>of </a:t>
            </a:r>
            <a:r>
              <a:rPr lang="en-US" sz="2700" dirty="0" smtClean="0"/>
              <a:t>10)</a:t>
            </a:r>
            <a:endParaRPr lang="en-US" sz="2700" dirty="0"/>
          </a:p>
        </p:txBody>
      </p:sp>
      <p:sp>
        <p:nvSpPr>
          <p:cNvPr id="4" name="Content Placeholder 3"/>
          <p:cNvSpPr>
            <a:spLocks noGrp="1"/>
          </p:cNvSpPr>
          <p:nvPr>
            <p:ph idx="1"/>
          </p:nvPr>
        </p:nvSpPr>
        <p:spPr>
          <a:xfrm>
            <a:off x="190500" y="1903414"/>
            <a:ext cx="8763000" cy="4452936"/>
          </a:xfrm>
        </p:spPr>
        <p:txBody>
          <a:bodyPr>
            <a:normAutofit/>
          </a:bodyPr>
          <a:lstStyle/>
          <a:p>
            <a:r>
              <a:rPr lang="en-US" dirty="0" smtClean="0"/>
              <a:t>Origin of the Classical School: The </a:t>
            </a:r>
            <a:r>
              <a:rPr lang="en-US" dirty="0"/>
              <a:t>1764 publication of </a:t>
            </a:r>
            <a:r>
              <a:rPr lang="en-US" i="1" dirty="0"/>
              <a:t>On Crimes and Punishments</a:t>
            </a:r>
            <a:r>
              <a:rPr lang="en-US" dirty="0"/>
              <a:t> by Italian scholar Cesare </a:t>
            </a:r>
            <a:r>
              <a:rPr lang="en-US" dirty="0" err="1"/>
              <a:t>Bonesana</a:t>
            </a:r>
            <a:r>
              <a:rPr lang="en-US" dirty="0" smtClean="0"/>
              <a:t>.</a:t>
            </a:r>
          </a:p>
          <a:p>
            <a:r>
              <a:rPr lang="en-US" dirty="0" smtClean="0"/>
              <a:t>Due to his significant work, he was considered as: </a:t>
            </a:r>
          </a:p>
          <a:p>
            <a:pPr lvl="1"/>
            <a:r>
              <a:rPr lang="en-US" dirty="0" smtClean="0"/>
              <a:t>Father of Criminal Justice. </a:t>
            </a:r>
          </a:p>
          <a:p>
            <a:pPr lvl="1"/>
            <a:r>
              <a:rPr lang="en-US" dirty="0" smtClean="0"/>
              <a:t>Father of the Classical School of Criminology. </a:t>
            </a:r>
          </a:p>
          <a:p>
            <a:pPr lvl="1"/>
            <a:r>
              <a:rPr lang="en-US" dirty="0" smtClean="0"/>
              <a:t>Father of Deterrence Theory.</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304800" y="685800"/>
            <a:ext cx="8382000" cy="914400"/>
          </a:xfrm>
        </p:spPr>
        <p:txBody>
          <a:bodyPr>
            <a:normAutofit fontScale="90000"/>
          </a:bodyPr>
          <a:lstStyle/>
          <a:p>
            <a:r>
              <a:rPr lang="en-US" dirty="0" smtClean="0"/>
              <a:t>The Classical School of Criminology </a:t>
            </a:r>
            <a:r>
              <a:rPr lang="en-US" sz="2700" dirty="0" smtClean="0"/>
              <a:t>(2 </a:t>
            </a:r>
            <a:r>
              <a:rPr lang="en-US" sz="2700" dirty="0"/>
              <a:t>of </a:t>
            </a:r>
            <a:r>
              <a:rPr lang="en-US" sz="2700" dirty="0" smtClean="0"/>
              <a:t>10)</a:t>
            </a:r>
            <a:endParaRPr lang="en-US" sz="2700" dirty="0"/>
          </a:p>
        </p:txBody>
      </p:sp>
      <p:sp>
        <p:nvSpPr>
          <p:cNvPr id="4" name="Content Placeholder 3"/>
          <p:cNvSpPr>
            <a:spLocks noGrp="1"/>
          </p:cNvSpPr>
          <p:nvPr>
            <p:ph idx="1"/>
          </p:nvPr>
        </p:nvSpPr>
        <p:spPr>
          <a:xfrm>
            <a:off x="304800" y="1828800"/>
            <a:ext cx="8534400" cy="4343400"/>
          </a:xfrm>
        </p:spPr>
        <p:txBody>
          <a:bodyPr>
            <a:normAutofit/>
          </a:bodyPr>
          <a:lstStyle/>
          <a:p>
            <a:pPr marL="0" indent="0">
              <a:buNone/>
            </a:pPr>
            <a:r>
              <a:rPr lang="en-US" dirty="0" smtClean="0"/>
              <a:t>Influences on Beccaria and His Writings</a:t>
            </a:r>
            <a:endParaRPr lang="en-US" dirty="0"/>
          </a:p>
          <a:p>
            <a:r>
              <a:rPr lang="en-US" dirty="0" smtClean="0"/>
              <a:t>The Enlightenment philosophy is evident in Beccaria’s writing.</a:t>
            </a:r>
            <a:endParaRPr lang="en-US" dirty="0"/>
          </a:p>
          <a:p>
            <a:r>
              <a:rPr lang="en-US" dirty="0" smtClean="0"/>
              <a:t>Determined what was rational in legal policy.</a:t>
            </a:r>
          </a:p>
          <a:p>
            <a:r>
              <a:rPr lang="en-US" dirty="0" smtClean="0"/>
              <a:t>Emphasized the social contract.</a:t>
            </a:r>
          </a:p>
          <a:p>
            <a:r>
              <a:rPr lang="en-US" dirty="0"/>
              <a:t>A</a:t>
            </a:r>
            <a:r>
              <a:rPr lang="en-US" dirty="0" smtClean="0"/>
              <a:t>ppealed </a:t>
            </a:r>
            <a:r>
              <a:rPr lang="en-US" dirty="0"/>
              <a:t>to the ideal </a:t>
            </a:r>
            <a:r>
              <a:rPr lang="en-US" dirty="0" smtClean="0"/>
              <a:t>of Utilitarianism.</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176463" y="729916"/>
            <a:ext cx="8534400" cy="854075"/>
          </a:xfrm>
        </p:spPr>
        <p:txBody>
          <a:bodyPr>
            <a:normAutofit fontScale="90000"/>
          </a:bodyPr>
          <a:lstStyle/>
          <a:p>
            <a:r>
              <a:rPr lang="en-US" dirty="0" smtClean="0"/>
              <a:t>The Classical School of Criminology </a:t>
            </a:r>
            <a:r>
              <a:rPr lang="en-US" sz="2700" dirty="0" smtClean="0"/>
              <a:t>(3 </a:t>
            </a:r>
            <a:r>
              <a:rPr lang="en-US" sz="2700" dirty="0"/>
              <a:t>of </a:t>
            </a:r>
            <a:r>
              <a:rPr lang="en-US" sz="2700" dirty="0" smtClean="0"/>
              <a:t>10)</a:t>
            </a:r>
            <a:endParaRPr lang="en-US" sz="2700" dirty="0"/>
          </a:p>
        </p:txBody>
      </p:sp>
      <p:sp>
        <p:nvSpPr>
          <p:cNvPr id="4" name="Content Placeholder 3"/>
          <p:cNvSpPr>
            <a:spLocks noGrp="1"/>
          </p:cNvSpPr>
          <p:nvPr>
            <p:ph idx="1"/>
          </p:nvPr>
        </p:nvSpPr>
        <p:spPr>
          <a:xfrm>
            <a:off x="152400" y="1676400"/>
            <a:ext cx="8839200" cy="4679950"/>
          </a:xfrm>
        </p:spPr>
        <p:txBody>
          <a:bodyPr>
            <a:normAutofit lnSpcReduction="10000"/>
          </a:bodyPr>
          <a:lstStyle/>
          <a:p>
            <a:pPr marL="0" indent="0">
              <a:buNone/>
            </a:pPr>
            <a:r>
              <a:rPr lang="en-US" dirty="0" smtClean="0"/>
              <a:t>Beccaria’s Proposed Reforms and Ideas of Justice</a:t>
            </a:r>
          </a:p>
          <a:p>
            <a:r>
              <a:rPr lang="en-US" dirty="0" smtClean="0"/>
              <a:t>Beccaria’s claim: </a:t>
            </a:r>
            <a:r>
              <a:rPr lang="en-US" dirty="0"/>
              <a:t>The true measure of crimes is namely the harm done to </a:t>
            </a:r>
            <a:r>
              <a:rPr lang="en-US" dirty="0" smtClean="0"/>
              <a:t>society. </a:t>
            </a:r>
          </a:p>
          <a:p>
            <a:pPr lvl="1"/>
            <a:r>
              <a:rPr lang="en-US" dirty="0" smtClean="0"/>
              <a:t>Particular punishment should be administered as established by law.</a:t>
            </a:r>
          </a:p>
          <a:p>
            <a:r>
              <a:rPr lang="en-US" i="1" dirty="0" smtClean="0"/>
              <a:t>Mens rea</a:t>
            </a:r>
            <a:r>
              <a:rPr lang="en-US" dirty="0" smtClean="0"/>
              <a:t>: Guilty in mind.</a:t>
            </a:r>
          </a:p>
          <a:p>
            <a:r>
              <a:rPr lang="en-US" i="1" dirty="0" err="1" smtClean="0"/>
              <a:t>Actus</a:t>
            </a:r>
            <a:r>
              <a:rPr lang="en-US" i="1" dirty="0" smtClean="0"/>
              <a:t> </a:t>
            </a:r>
            <a:r>
              <a:rPr lang="en-US" i="1" dirty="0" err="1" smtClean="0"/>
              <a:t>reus</a:t>
            </a:r>
            <a:r>
              <a:rPr lang="en-US" dirty="0" smtClean="0"/>
              <a:t>: Guilty Act. </a:t>
            </a:r>
          </a:p>
          <a:p>
            <a:r>
              <a:rPr lang="en-US" dirty="0" smtClean="0"/>
              <a:t>Education and prevention of crime.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3" name="Title 2"/>
          <p:cNvSpPr>
            <a:spLocks noGrp="1"/>
          </p:cNvSpPr>
          <p:nvPr>
            <p:ph type="title"/>
          </p:nvPr>
        </p:nvSpPr>
        <p:spPr>
          <a:xfrm>
            <a:off x="266700" y="609600"/>
            <a:ext cx="8610600" cy="838200"/>
          </a:xfrm>
        </p:spPr>
        <p:txBody>
          <a:bodyPr>
            <a:normAutofit fontScale="90000"/>
          </a:bodyPr>
          <a:lstStyle/>
          <a:p>
            <a:r>
              <a:rPr lang="en-US" dirty="0" smtClean="0"/>
              <a:t>The Classical School of Criminology </a:t>
            </a:r>
            <a:r>
              <a:rPr lang="en-US" sz="2700" dirty="0" smtClean="0"/>
              <a:t>(4 of 10)</a:t>
            </a:r>
            <a:endParaRPr lang="en-US" sz="2700" dirty="0"/>
          </a:p>
        </p:txBody>
      </p:sp>
      <p:sp>
        <p:nvSpPr>
          <p:cNvPr id="4" name="Content Placeholder 3"/>
          <p:cNvSpPr>
            <a:spLocks noGrp="1"/>
          </p:cNvSpPr>
          <p:nvPr>
            <p:ph idx="1"/>
          </p:nvPr>
        </p:nvSpPr>
        <p:spPr>
          <a:xfrm>
            <a:off x="152400" y="1600200"/>
            <a:ext cx="8839200" cy="4572000"/>
          </a:xfrm>
        </p:spPr>
        <p:txBody>
          <a:bodyPr>
            <a:normAutofit/>
          </a:bodyPr>
          <a:lstStyle/>
          <a:p>
            <a:pPr marL="0" indent="0">
              <a:buNone/>
            </a:pPr>
            <a:r>
              <a:rPr lang="en-US" dirty="0" smtClean="0"/>
              <a:t>Beccaria’s Ideas of the Death Penalty</a:t>
            </a:r>
          </a:p>
          <a:p>
            <a:r>
              <a:rPr lang="en-US" dirty="0" smtClean="0"/>
              <a:t>Death penalty was not an efficient and effective punishment.</a:t>
            </a:r>
          </a:p>
          <a:p>
            <a:pPr lvl="1"/>
            <a:r>
              <a:rPr lang="en-US" dirty="0" smtClean="0"/>
              <a:t>Capital punishment violated the social contract.</a:t>
            </a:r>
          </a:p>
          <a:p>
            <a:pPr lvl="1"/>
            <a:r>
              <a:rPr lang="en-US" dirty="0" smtClean="0"/>
              <a:t>Not useful, because of the example of barbarity.</a:t>
            </a:r>
          </a:p>
          <a:p>
            <a:r>
              <a:rPr lang="en-US" dirty="0"/>
              <a:t>Brutalization effect: The predicted tendency of homicides to increase after an execution, particularly after high-profile </a:t>
            </a:r>
            <a:r>
              <a:rPr lang="en-US" dirty="0" smtClean="0"/>
              <a:t>executions. </a:t>
            </a:r>
            <a:endParaRPr lang="en-US" dirty="0"/>
          </a:p>
          <a:p>
            <a:pPr marL="57150" indent="0">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5575</TotalTime>
  <Words>3318</Words>
  <Application>Microsoft Office PowerPoint</Application>
  <PresentationFormat>On-screen Show (4:3)</PresentationFormat>
  <Paragraphs>340</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Introduction</vt:lpstr>
      <vt:lpstr>Pre-Classical Perspectives of Crime and Punishment (1 of 2)</vt:lpstr>
      <vt:lpstr>Pre-Classical Perspectives of Crime and Punishment (2 of 2)</vt:lpstr>
      <vt:lpstr>The Age of Enlightenment</vt:lpstr>
      <vt:lpstr>The Classical School of Criminology  (1 of 10)</vt:lpstr>
      <vt:lpstr>The Classical School of Criminology (2 of 10)</vt:lpstr>
      <vt:lpstr>The Classical School of Criminology (3 of 10)</vt:lpstr>
      <vt:lpstr>The Classical School of Criminology (4 of 10)</vt:lpstr>
      <vt:lpstr>The Classical School of Criminology (5 of 10)</vt:lpstr>
      <vt:lpstr>The Classical School of Criminology  (6 of 10)</vt:lpstr>
      <vt:lpstr>The Classical School of Criminology (7 of 10)</vt:lpstr>
      <vt:lpstr>The Classical School of Criminology (8 of 10)</vt:lpstr>
      <vt:lpstr>The Classical School of Criminology (9 of 10)</vt:lpstr>
      <vt:lpstr>The Classical School of Criminology (10 of 10)</vt:lpstr>
      <vt:lpstr>Impact of Beccaria’s Work on Other Theorists (1 of 2)</vt:lpstr>
      <vt:lpstr>Impact of Beccaria’s Work on Other Theorists (2 of 2)</vt:lpstr>
      <vt:lpstr>The Neoclassical School of Criminology</vt:lpstr>
      <vt:lpstr>Loss of Dominance of Classical/Neoclassical Theory</vt:lpstr>
      <vt:lpstr>Policy Implications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374</cp:revision>
  <dcterms:created xsi:type="dcterms:W3CDTF">2006-08-16T00:00:00Z</dcterms:created>
  <dcterms:modified xsi:type="dcterms:W3CDTF">2020-01-04T15:25:49Z</dcterms:modified>
</cp:coreProperties>
</file>