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60" r:id="rId6"/>
    <p:sldId id="262" r:id="rId7"/>
    <p:sldId id="283" r:id="rId8"/>
    <p:sldId id="264" r:id="rId9"/>
    <p:sldId id="266" r:id="rId10"/>
    <p:sldId id="277" r:id="rId11"/>
    <p:sldId id="278" r:id="rId12"/>
    <p:sldId id="269" r:id="rId13"/>
    <p:sldId id="282" r:id="rId14"/>
    <p:sldId id="279" r:id="rId15"/>
    <p:sldId id="280" r:id="rId16"/>
    <p:sldId id="272" r:id="rId17"/>
    <p:sldId id="276"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9839" autoAdjust="0"/>
  </p:normalViewPr>
  <p:slideViewPr>
    <p:cSldViewPr>
      <p:cViewPr varScale="1">
        <p:scale>
          <a:sx n="97" d="100"/>
          <a:sy n="97" d="100"/>
        </p:scale>
        <p:origin x="384" y="84"/>
      </p:cViewPr>
      <p:guideLst>
        <p:guide orient="horz" pos="2160"/>
        <p:guide pos="2880"/>
      </p:guideLst>
    </p:cSldViewPr>
  </p:slideViewPr>
  <p:outlineViewPr>
    <p:cViewPr>
      <p:scale>
        <a:sx n="33" d="100"/>
        <a:sy n="33" d="100"/>
      </p:scale>
      <p:origin x="36" y="128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Summarize the various modern versions of the psychological perspectives of criminality.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Environmental or sociological explanations: Of crime were more “palatable.”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Biological explanations  were a “lost favor” among many social scientists.</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r>
              <a:rPr lang="en-US" dirty="0" smtClean="0"/>
              <a:t>Concern on street and predatory crimes: </a:t>
            </a:r>
            <a:r>
              <a:rPr lang="en-US" sz="1200" kern="1200" dirty="0" smtClean="0">
                <a:solidFill>
                  <a:schemeClr val="tx1"/>
                </a:solidFill>
                <a:effectLst/>
                <a:latin typeface="+mn-lt"/>
                <a:ea typeface="+mn-ea"/>
                <a:cs typeface="+mn-cs"/>
              </a:rPr>
              <a:t>Another concern was the focus on street and predatory crimes, such as murder, robbery, and burglary.</a:t>
            </a:r>
            <a:endParaRPr lang="en-US" sz="14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Summarize the various modern versions of the psychological perspectives of criminality.</a:t>
            </a: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Sociopath refers specifically to antisocial personalities: Attributed to social or familial dysfunction.</a:t>
            </a:r>
            <a:endParaRPr lang="en-IN" sz="1200" b="0" kern="1200" dirty="0" smtClean="0">
              <a:solidFill>
                <a:schemeClr val="tx1"/>
              </a:solidFill>
              <a:effectLst/>
              <a:latin typeface="+mn-lt"/>
              <a:ea typeface="+mn-ea"/>
              <a:cs typeface="+mn-cs"/>
            </a:endParaRPr>
          </a:p>
          <a:p>
            <a:endParaRPr lang="en-IN"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Psychopath refers to individuals whose antisocial behavior:</a:t>
            </a:r>
            <a:r>
              <a:rPr lang="en-US" sz="1200" b="0" kern="1200" baseline="0" dirty="0" smtClean="0">
                <a:solidFill>
                  <a:schemeClr val="tx1"/>
                </a:solidFill>
                <a:effectLst/>
                <a:latin typeface="+mn-lt"/>
                <a:ea typeface="+mn-ea"/>
                <a:cs typeface="+mn-cs"/>
              </a:rPr>
              <a:t> Which </a:t>
            </a:r>
            <a:r>
              <a:rPr lang="en-US" sz="1200" b="0" kern="1200" dirty="0" smtClean="0">
                <a:solidFill>
                  <a:schemeClr val="tx1"/>
                </a:solidFill>
                <a:effectLst/>
                <a:latin typeface="+mn-lt"/>
                <a:ea typeface="+mn-ea"/>
                <a:cs typeface="+mn-cs"/>
              </a:rPr>
              <a:t>may be a result of a defect or abnormality within themselves, rather than in their rearing or socialization.</a:t>
            </a:r>
            <a:endParaRPr lang="en-IN" sz="1200" b="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US" dirty="0" smtClean="0"/>
              <a:t>Psychopaths engage in irresponsible behavior: </a:t>
            </a:r>
            <a:r>
              <a:rPr lang="en-US" sz="1200" kern="1200" dirty="0" smtClean="0">
                <a:solidFill>
                  <a:schemeClr val="tx1"/>
                </a:solidFill>
                <a:effectLst/>
                <a:latin typeface="+mn-lt"/>
                <a:ea typeface="+mn-ea"/>
                <a:cs typeface="+mn-cs"/>
              </a:rPr>
              <a:t>Behaviorally, psychopaths engage in irresponsible behavior, are prone to seek novelty and excitation, and often engage in moral transgressions or antisocial acts.</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US" dirty="0" smtClean="0"/>
              <a:t>Innate fear quotient:  </a:t>
            </a:r>
            <a:r>
              <a:rPr lang="en-US" sz="1200" kern="1200" dirty="0" smtClean="0">
                <a:solidFill>
                  <a:schemeClr val="tx1"/>
                </a:solidFill>
                <a:effectLst/>
                <a:latin typeface="+mn-lt"/>
                <a:ea typeface="+mn-ea"/>
                <a:cs typeface="+mn-cs"/>
              </a:rPr>
              <a:t>Individuals subsequently associate, or condition, fear of stimuli and situations that they have previously experienced with pain or punishment. </a:t>
            </a:r>
            <a:r>
              <a:rPr lang="en-US" sz="1200" i="0" kern="1200" dirty="0" smtClean="0">
                <a:solidFill>
                  <a:schemeClr val="tx1"/>
                </a:solidFill>
                <a:effectLst/>
                <a:latin typeface="+mn-lt"/>
                <a:ea typeface="+mn-ea"/>
                <a:cs typeface="+mn-cs"/>
              </a:rPr>
              <a:t>This is referred to as an innate fear quotient;</a:t>
            </a:r>
            <a:r>
              <a:rPr lang="en-US" sz="1200" kern="1200" dirty="0" smtClean="0">
                <a:solidFill>
                  <a:schemeClr val="tx1"/>
                </a:solidFill>
                <a:effectLst/>
                <a:latin typeface="+mn-lt"/>
                <a:ea typeface="+mn-ea"/>
                <a:cs typeface="+mn-cs"/>
              </a:rPr>
              <a:t> this fear quotient varies from person to person. </a:t>
            </a:r>
            <a:r>
              <a:rPr lang="en-US" sz="1200" i="0" kern="1200" dirty="0" smtClean="0">
                <a:solidFill>
                  <a:schemeClr val="tx1"/>
                </a:solidFill>
                <a:effectLst/>
                <a:latin typeface="+mn-lt"/>
                <a:ea typeface="+mn-ea"/>
                <a:cs typeface="+mn-cs"/>
              </a:rPr>
              <a:t>Another explanation of psychopathy is inhibitory defect or </a:t>
            </a:r>
            <a:r>
              <a:rPr lang="en-US" sz="1200" i="0" kern="1200" dirty="0" err="1" smtClean="0">
                <a:solidFill>
                  <a:schemeClr val="tx1"/>
                </a:solidFill>
                <a:effectLst/>
                <a:latin typeface="+mn-lt"/>
                <a:ea typeface="+mn-ea"/>
                <a:cs typeface="+mn-cs"/>
              </a:rPr>
              <a:t>underendowment</a:t>
            </a:r>
            <a:r>
              <a:rPr lang="en-US" sz="1200" i="0" kern="1200" dirty="0" smtClean="0">
                <a:solidFill>
                  <a:schemeClr val="tx1"/>
                </a:solidFill>
                <a:effectLst/>
                <a:latin typeface="+mn-lt"/>
                <a:ea typeface="+mn-ea"/>
                <a:cs typeface="+mn-cs"/>
              </a:rPr>
              <a:t>. Some psychopathic individuals seem to act impulsively without assessing the situation, appreciating the dangers, or considering the consequences.</a:t>
            </a:r>
            <a:endParaRPr lang="en-US" i="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the relation between the mental health and the criminal justice system.</a:t>
            </a:r>
          </a:p>
          <a:p>
            <a:endParaRPr lang="en-US" dirty="0" smtClean="0"/>
          </a:p>
          <a:p>
            <a:r>
              <a:rPr lang="en-US" dirty="0" smtClean="0"/>
              <a:t>Thinking for a Change: </a:t>
            </a:r>
            <a:r>
              <a:rPr lang="en-US" sz="1200" kern="1200" dirty="0" smtClean="0">
                <a:solidFill>
                  <a:schemeClr val="tx1"/>
                </a:solidFill>
                <a:latin typeface="+mn-lt"/>
                <a:ea typeface="+mn-ea"/>
                <a:cs typeface="+mn-cs"/>
              </a:rPr>
              <a:t>Different types of treatment methods have been implemented to address problems linked to criminality, including coping and problem-solving skills, conflict resolution, empathy, and relationships with peers, parents, and other adults. </a:t>
            </a:r>
            <a:r>
              <a:rPr lang="en-US" sz="1200" b="0" kern="1200" dirty="0" smtClean="0">
                <a:solidFill>
                  <a:schemeClr val="tx1"/>
                </a:solidFill>
                <a:latin typeface="+mn-lt"/>
                <a:ea typeface="+mn-ea"/>
                <a:cs typeface="+mn-cs"/>
              </a:rPr>
              <a:t>Thinking for a Change </a:t>
            </a:r>
            <a:r>
              <a:rPr lang="en-US" sz="1200" kern="1200" dirty="0" smtClean="0">
                <a:solidFill>
                  <a:schemeClr val="tx1"/>
                </a:solidFill>
                <a:latin typeface="+mn-lt"/>
                <a:ea typeface="+mn-ea"/>
                <a:cs typeface="+mn-cs"/>
              </a:rPr>
              <a:t>program was developed by Bush, Glick, and </a:t>
            </a:r>
            <a:r>
              <a:rPr lang="en-US" sz="1200" kern="1200" dirty="0" err="1" smtClean="0">
                <a:solidFill>
                  <a:schemeClr val="tx1"/>
                </a:solidFill>
                <a:latin typeface="+mn-lt"/>
                <a:ea typeface="+mn-ea"/>
                <a:cs typeface="+mn-cs"/>
              </a:rPr>
              <a:t>Taymans</a:t>
            </a:r>
            <a:r>
              <a:rPr lang="en-US" sz="1200" kern="1200" dirty="0" smtClean="0">
                <a:solidFill>
                  <a:schemeClr val="tx1"/>
                </a:solidFill>
                <a:latin typeface="+mn-lt"/>
                <a:ea typeface="+mn-ea"/>
                <a:cs typeface="+mn-cs"/>
              </a:rPr>
              <a:t> in cooperation with the National Institute of Corrections.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Thinking for a Change, </a:t>
            </a:r>
            <a:r>
              <a:rPr lang="en-US" sz="1200" kern="1200" dirty="0" smtClean="0">
                <a:solidFill>
                  <a:schemeClr val="tx1"/>
                </a:solidFill>
                <a:latin typeface="+mn-lt"/>
                <a:ea typeface="+mn-ea"/>
                <a:cs typeface="+mn-cs"/>
              </a:rPr>
              <a:t>an integrated cognitive behavioral change program that includes cognitive restructuring, social skill development, and the development of problem-solving skills.</a:t>
            </a:r>
          </a:p>
          <a:p>
            <a:endParaRPr lang="en-US" sz="1200" kern="1200" dirty="0" smtClean="0">
              <a:solidFill>
                <a:schemeClr val="tx1"/>
              </a:solidFill>
              <a:latin typeface="+mn-lt"/>
              <a:ea typeface="+mn-ea"/>
              <a:cs typeface="+mn-cs"/>
            </a:endParaRPr>
          </a:p>
          <a:p>
            <a:r>
              <a:rPr lang="en-US" dirty="0" smtClean="0"/>
              <a:t>Program does improve problem-solving skills among those who have completed the program: </a:t>
            </a:r>
            <a:r>
              <a:rPr lang="en-US" sz="1200" kern="1200" dirty="0" smtClean="0">
                <a:solidFill>
                  <a:schemeClr val="tx1"/>
                </a:solidFill>
                <a:latin typeface="+mn-lt"/>
                <a:ea typeface="+mn-ea"/>
                <a:cs typeface="+mn-cs"/>
              </a:rPr>
              <a:t>The program was designed to be used with offender populations in prisons, jails, community corrections, and probation and parole settings. Cognitive intervention is</a:t>
            </a:r>
            <a:r>
              <a:rPr lang="en-IN"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 approach that focuses on the ways that offenders think.</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the relation between the mental health and the criminal justice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Six areas of treatment that have demonstrated some evidence of effectiveness for treatment offenders with mental illness.</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Collaborative psychopharmacology: Symptoms of mental illness improve when clients are included in the medical decision-making process.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Assertive community treatment: Providing services to clients in their community as opposed to a clinical setting such as an outpatient clinic or psychiatric hospital.</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Family psychoeducation: Educating family members about mental illness as well as the effects of mental illness, enhancing interpersonal relations, and encouraging a supportive support system.</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Supported employment: Assisting clients to obtain competitive employment and provide assistance when needed (e.g., skill development).</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Illness management and recovery: Supporting clients to take responsibility for their recovery in an effort to manage their illness.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Integrated dual disorders treatment: Focusing on issues of mental illness and substance abuse simultaneously in an integrated approach.</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a:p>
        </p:txBody>
      </p:sp>
    </p:spTree>
    <p:extLst>
      <p:ext uri="{BB962C8B-B14F-4D97-AF65-F5344CB8AC3E}">
        <p14:creationId xmlns:p14="http://schemas.microsoft.com/office/powerpoint/2010/main" val="1339038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the relation between the mental health and the criminal justice system.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Major reason for establishment: </a:t>
            </a:r>
            <a:r>
              <a:rPr lang="en-US" sz="1200" kern="1200" dirty="0" smtClean="0">
                <a:solidFill>
                  <a:schemeClr val="tx1"/>
                </a:solidFill>
                <a:effectLst/>
                <a:latin typeface="+mn-lt"/>
                <a:ea typeface="+mn-ea"/>
                <a:cs typeface="+mn-cs"/>
              </a:rPr>
              <a:t>A major reason for establishing mental health courts was to address the large proportion of individuals with mental illnesses involved in the criminal justice system.</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goals of mental health courts: Include increasing public safety for communities, increasing treatment participation and quality of life for offenders, and enhancing the use of resources in various communities.</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the relation between the mental health and the criminal justice system.</a:t>
            </a: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Insanity: The idea—which has been in existence for centuries—of excusing offenders for their criminal actions due to a mental disease; the term is not a medical term but rather a legal term.</a:t>
            </a:r>
            <a:endParaRPr lang="en-IN" sz="1200" b="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general rationale: For an insanity defense is that a person should not be punished for engaging in a criminal act if he or she could not refrain from committing the act.</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the relation between the mental health and the criminal justice system.</a:t>
            </a:r>
          </a:p>
          <a:p>
            <a:endParaRPr lang="en-US" dirty="0" smtClean="0"/>
          </a:p>
          <a:p>
            <a:pPr lvl="0"/>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M’Naghten</a:t>
            </a:r>
            <a:r>
              <a:rPr lang="en-US" sz="1200" kern="1200" dirty="0" smtClean="0">
                <a:solidFill>
                  <a:schemeClr val="tx1"/>
                </a:solidFill>
                <a:effectLst/>
                <a:latin typeface="+mn-lt"/>
                <a:ea typeface="+mn-ea"/>
                <a:cs typeface="+mn-cs"/>
              </a:rPr>
              <a:t> Rule: This is the oldest rule for determining insanity. Every person is presumed sane unless the contrary can be proven. A person suffering a “partial” delusion should be dealt with as if the circumstance of the delusion was real. To establish a defense on the grounds of insanity, it must be clearly proved that at the time of committing the act, the accused was laboring under such a defect of reason, from a disease of the mind, as not to know the nature and quality of the act he was doing and if he did know it, that he did not know what he was doing was wrong.</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Irresistible Impulse Test: One standard for the insanity defense; offenders can claim that, due to a mental disease, they were unable to control their behavior.</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Durham Rule: Offenders are not criminally responsible, even if they are aware of their conduct, if this behavior was the “product of mental disease or defect.”</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American Law Institute’s Model Penal Code: One standard for the insanity defense; the ALI/MPC test stipulates that the offender demonstrate a lack of substantial capacity.</a:t>
            </a:r>
            <a:endParaRPr lang="en-US" sz="14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the policy implications associated with psychological explanations of criminal behavior.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major policy implication would be to address this “revolving door”:</a:t>
            </a:r>
            <a:r>
              <a:rPr lang="en-US" baseline="0" dirty="0" smtClean="0"/>
              <a:t> </a:t>
            </a:r>
            <a:r>
              <a:rPr lang="en-US" sz="1200" kern="1200" dirty="0" smtClean="0">
                <a:solidFill>
                  <a:schemeClr val="tx1"/>
                </a:solidFill>
                <a:effectLst/>
                <a:latin typeface="+mn-lt"/>
                <a:ea typeface="+mn-ea"/>
                <a:cs typeface="+mn-cs"/>
              </a:rPr>
              <a:t>As noted earlier, some have referred to the “in and out” of prison and/or jail among offenders with mental health disorders as “the revolving door.” </a:t>
            </a:r>
            <a:endParaRPr lang="en-IN" dirty="0" smtClean="0"/>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the policy implications associated with psychological explanations of criminal behavior.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Primary prevention focuses on eliminating influences that could potentially result in someone engaging in criminal activity.</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Secondary prevention focuses on intervening </a:t>
            </a:r>
            <a:r>
              <a:rPr lang="en-US" sz="1200" kern="1200" smtClean="0">
                <a:solidFill>
                  <a:schemeClr val="tx1"/>
                </a:solidFill>
                <a:effectLst/>
                <a:latin typeface="+mn-lt"/>
                <a:ea typeface="+mn-ea"/>
                <a:cs typeface="+mn-cs"/>
              </a:rPr>
              <a:t>for individuals those </a:t>
            </a:r>
            <a:r>
              <a:rPr lang="en-US" sz="1200" kern="1200" dirty="0" smtClean="0">
                <a:solidFill>
                  <a:schemeClr val="tx1"/>
                </a:solidFill>
                <a:effectLst/>
                <a:latin typeface="+mn-lt"/>
                <a:ea typeface="+mn-ea"/>
                <a:cs typeface="+mn-cs"/>
              </a:rPr>
              <a:t>who demonstrate a tendency toward criminal behavior.</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Highlights various psychological theories, beginning with early psychological perspectives: </a:t>
            </a:r>
            <a:r>
              <a:rPr lang="en-US" sz="1200" kern="1200" dirty="0" smtClean="0">
                <a:solidFill>
                  <a:schemeClr val="tx1"/>
                </a:solidFill>
                <a:effectLst/>
                <a:latin typeface="+mn-lt"/>
                <a:ea typeface="+mn-ea"/>
                <a:cs typeface="+mn-cs"/>
              </a:rPr>
              <a:t>This chapter highlights various psychological theories, beginning with early psychological perspectives such as the theories developed by Sigmund Freud, Hans Eysenck, Lawrence Kohlberg, and John Bowlby.</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the early psychological theories explained criminal behavior.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psychoanalytic perspective: Individual’s behavior is presumed to be due to the three aspects of his or her personality: the id, ego, and superego; anxiety, defense mechanisms, and the unconscious are also key principles of the psychoanalytical perspective. The psychoanalytic perspective is both complex and extremely systematized. </a:t>
            </a:r>
            <a:r>
              <a:rPr lang="en-US" sz="1200" kern="1200" dirty="0" smtClean="0">
                <a:solidFill>
                  <a:schemeClr val="tx1"/>
                </a:solidFill>
                <a:effectLst/>
                <a:latin typeface="+mn-lt"/>
                <a:ea typeface="+mn-ea"/>
                <a:cs typeface="+mn-cs"/>
              </a:rPr>
              <a:t>An individual’s behavior is presumed to be due to the three aspects of his or her personality: </a:t>
            </a:r>
            <a:r>
              <a:rPr lang="en-US" sz="1200" b="0" kern="1200" dirty="0" smtClean="0">
                <a:solidFill>
                  <a:schemeClr val="tx1"/>
                </a:solidFill>
                <a:effectLst/>
                <a:latin typeface="+mn-lt"/>
                <a:ea typeface="+mn-ea"/>
                <a:cs typeface="+mn-cs"/>
              </a:rPr>
              <a:t>the id, ego, and superego.</a:t>
            </a:r>
            <a:endParaRPr lang="en-IN"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two types of instinctual drives: Constructive and Destructive.</a:t>
            </a:r>
            <a:r>
              <a:rPr lang="en-US" sz="1200" kern="1200" baseline="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effectLst/>
                <a:latin typeface="+mn-lt"/>
                <a:ea typeface="+mn-ea"/>
                <a:cs typeface="+mn-cs"/>
              </a:rPr>
              <a:t>Constructive drives are usually sexual in nature. These drives make up the libido.</a:t>
            </a:r>
            <a:endParaRPr lang="en-IN" sz="1200" i="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effectLst/>
                <a:latin typeface="+mn-lt"/>
                <a:ea typeface="+mn-ea"/>
                <a:cs typeface="+mn-cs"/>
              </a:rPr>
              <a:t>Destructive drives refer to such things as aggression, destruction, and death.</a:t>
            </a:r>
            <a:endParaRPr lang="en-IN"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a:p>
        </p:txBody>
      </p:sp>
    </p:spTree>
    <p:extLst>
      <p:ext uri="{BB962C8B-B14F-4D97-AF65-F5344CB8AC3E}">
        <p14:creationId xmlns:p14="http://schemas.microsoft.com/office/powerpoint/2010/main" val="3585711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the early psychological theories explained criminal behavior.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Delinquency is considered manifest: When it results in antisocial behavior; latent delinquency is when the same state of mind exists but has not yet expressed itself through such behavior.</a:t>
            </a:r>
            <a:endParaRPr lang="en-US" b="0" i="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the early psychological theories explained criminal behavior.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PEN Model: Theory emphasizes that human personality can be viewed in three dimensions (i.e., the PEN model).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Individuals considered to have high psychoticism and with low psychoticism: </a:t>
            </a:r>
            <a:r>
              <a:rPr lang="en-US" sz="1200" b="0" kern="1200" dirty="0" smtClean="0">
                <a:solidFill>
                  <a:schemeClr val="tx1"/>
                </a:solidFill>
                <a:effectLst/>
                <a:latin typeface="+mn-lt"/>
                <a:ea typeface="+mn-ea"/>
                <a:cs typeface="+mn-cs"/>
              </a:rPr>
              <a:t>Individuals considered to have high psychoticism are associated with being aggressive, cold, egocentric, impersonal, impulsive, antisocial, un-empathic, creative, and tough-minded; individuals with low psychoticism are characterized as being empathic, unselfish, altruistic, warm, peaceful, and generally more pleasant.</a:t>
            </a:r>
            <a:endParaRPr lang="en-IN"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second dimension is extroversion:</a:t>
            </a:r>
            <a:r>
              <a:rPr lang="en-US" sz="1200" b="0" kern="1200" baseline="0" dirty="0" smtClean="0">
                <a:solidFill>
                  <a:schemeClr val="tx1"/>
                </a:solidFill>
                <a:effectLst/>
                <a:latin typeface="+mn-lt"/>
                <a:ea typeface="+mn-ea"/>
                <a:cs typeface="+mn-cs"/>
              </a:rPr>
              <a:t> W</a:t>
            </a:r>
            <a:r>
              <a:rPr lang="en-US" sz="1200" b="0" kern="1200" dirty="0" smtClean="0">
                <a:solidFill>
                  <a:schemeClr val="tx1"/>
                </a:solidFill>
                <a:effectLst/>
                <a:latin typeface="+mn-lt"/>
                <a:ea typeface="+mn-ea"/>
                <a:cs typeface="+mn-cs"/>
              </a:rPr>
              <a:t>ith the associated traits of being sociable, lively, active, assertive, sensation-seeking, carefree, dominant, </a:t>
            </a:r>
            <a:r>
              <a:rPr lang="en-US" sz="1200" b="0" kern="1200" dirty="0" err="1" smtClean="0">
                <a:solidFill>
                  <a:schemeClr val="tx1"/>
                </a:solidFill>
                <a:effectLst/>
                <a:latin typeface="+mn-lt"/>
                <a:ea typeface="+mn-ea"/>
                <a:cs typeface="+mn-cs"/>
              </a:rPr>
              <a:t>surgent</a:t>
            </a:r>
            <a:r>
              <a:rPr lang="en-US" sz="1200" b="0" kern="1200" dirty="0" smtClean="0">
                <a:solidFill>
                  <a:schemeClr val="tx1"/>
                </a:solidFill>
                <a:effectLst/>
                <a:latin typeface="+mn-lt"/>
                <a:ea typeface="+mn-ea"/>
                <a:cs typeface="+mn-cs"/>
              </a:rPr>
              <a:t>, and venturesome.</a:t>
            </a:r>
            <a:endParaRPr lang="en-IN"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last dimension is neuroticism:</a:t>
            </a:r>
            <a:r>
              <a:rPr lang="en-US" sz="1200" b="0" kern="1200" baseline="0" dirty="0" smtClean="0">
                <a:solidFill>
                  <a:schemeClr val="tx1"/>
                </a:solidFill>
                <a:effectLst/>
                <a:latin typeface="+mn-lt"/>
                <a:ea typeface="+mn-ea"/>
                <a:cs typeface="+mn-cs"/>
              </a:rPr>
              <a:t> O</a:t>
            </a:r>
            <a:r>
              <a:rPr lang="en-US" sz="1200" b="0" kern="1200" dirty="0" smtClean="0">
                <a:solidFill>
                  <a:schemeClr val="tx1"/>
                </a:solidFill>
                <a:effectLst/>
                <a:latin typeface="+mn-lt"/>
                <a:ea typeface="+mn-ea"/>
                <a:cs typeface="+mn-cs"/>
              </a:rPr>
              <a:t>r instability, which is linked with such traits as anxiety, depression, guilty feelings, low self-esteem, tension, irrationality, shyness, moodiness, and emotionality.</a:t>
            </a:r>
            <a:endParaRPr lang="en-IN"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the early psychological theories explained criminal behavior.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a:t>
            </a:r>
            <a:r>
              <a:rPr lang="en-US" sz="1200" b="0" kern="1200" dirty="0" err="1" smtClean="0">
                <a:solidFill>
                  <a:schemeClr val="tx1"/>
                </a:solidFill>
                <a:effectLst/>
                <a:latin typeface="+mn-lt"/>
                <a:ea typeface="+mn-ea"/>
                <a:cs typeface="+mn-cs"/>
              </a:rPr>
              <a:t>preconventional</a:t>
            </a:r>
            <a:r>
              <a:rPr lang="en-US" sz="1200" b="0" kern="1200" dirty="0" smtClean="0">
                <a:solidFill>
                  <a:schemeClr val="tx1"/>
                </a:solidFill>
                <a:effectLst/>
                <a:latin typeface="+mn-lt"/>
                <a:ea typeface="+mn-ea"/>
                <a:cs typeface="+mn-cs"/>
              </a:rPr>
              <a:t> level of morality: Is c</a:t>
            </a:r>
            <a:r>
              <a:rPr lang="en-US" sz="1200" kern="1200" dirty="0" smtClean="0">
                <a:solidFill>
                  <a:schemeClr val="tx1"/>
                </a:solidFill>
                <a:effectLst/>
                <a:latin typeface="+mn-lt"/>
                <a:ea typeface="+mn-ea"/>
                <a:cs typeface="+mn-cs"/>
              </a:rPr>
              <a:t>haracteristic of designating what is considered “right” and “wrong”—for instance, “telling on your brother is wrong because it is ‘tattling,’ breaking into the druggist’s store is wrong because ‘you’re not supposed to steal.’”</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conventional level of morality: It </a:t>
            </a:r>
            <a:r>
              <a:rPr lang="en-US" sz="1200" kern="1200" dirty="0" smtClean="0">
                <a:solidFill>
                  <a:schemeClr val="tx1"/>
                </a:solidFill>
                <a:effectLst/>
                <a:latin typeface="+mn-lt"/>
                <a:ea typeface="+mn-ea"/>
                <a:cs typeface="+mn-cs"/>
              </a:rPr>
              <a:t>is what Kohlberg considered the normal adult approaches used to maintain the family and social order.</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a:t>
            </a:r>
            <a:r>
              <a:rPr lang="en-US" sz="1200" b="0" kern="1200" dirty="0" err="1" smtClean="0">
                <a:solidFill>
                  <a:schemeClr val="tx1"/>
                </a:solidFill>
                <a:effectLst/>
                <a:latin typeface="+mn-lt"/>
                <a:ea typeface="+mn-ea"/>
                <a:cs typeface="+mn-cs"/>
              </a:rPr>
              <a:t>postconventional</a:t>
            </a:r>
            <a:r>
              <a:rPr lang="en-US" sz="1200" b="0" kern="1200" dirty="0" smtClean="0">
                <a:solidFill>
                  <a:schemeClr val="tx1"/>
                </a:solidFill>
                <a:effectLst/>
                <a:latin typeface="+mn-lt"/>
                <a:ea typeface="+mn-ea"/>
                <a:cs typeface="+mn-cs"/>
              </a:rPr>
              <a:t> level of morality:</a:t>
            </a:r>
            <a:r>
              <a:rPr lang="en-US" sz="1200" b="0" kern="1200" baseline="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t Stage 5 an individual considers such “meta-ethical” issues as “why one should be moral.” </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the early psychological theories explained criminal behavior.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Heinz’s Dilemma.</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a:p>
        </p:txBody>
      </p:sp>
    </p:spTree>
    <p:extLst>
      <p:ext uri="{BB962C8B-B14F-4D97-AF65-F5344CB8AC3E}">
        <p14:creationId xmlns:p14="http://schemas.microsoft.com/office/powerpoint/2010/main" val="3919985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the early psychological theories explained criminal behavior.</a:t>
            </a:r>
          </a:p>
          <a:p>
            <a:endParaRPr lang="en-US" dirty="0" smtClean="0"/>
          </a:p>
          <a:p>
            <a:r>
              <a:rPr lang="en-US" dirty="0" smtClean="0"/>
              <a:t>Theoretical perspective has seven essential features: </a:t>
            </a:r>
            <a:r>
              <a:rPr lang="en-US" sz="1200" b="0" kern="1200" dirty="0" smtClean="0">
                <a:solidFill>
                  <a:schemeClr val="tx1"/>
                </a:solidFill>
                <a:latin typeface="+mn-lt"/>
                <a:ea typeface="+mn-ea"/>
                <a:cs typeface="+mn-cs"/>
              </a:rPr>
              <a:t>Attachment theory,</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there are seven essential features of this theoretical perspective focusing on attachment: specificity, duration, engagement of emotion, course of development, learning, organization, and biological function.</a:t>
            </a:r>
          </a:p>
          <a:p>
            <a:endParaRPr lang="en-US" sz="1200" kern="1200" dirty="0" smtClean="0">
              <a:solidFill>
                <a:schemeClr val="tx1"/>
              </a:solidFill>
              <a:latin typeface="+mn-lt"/>
              <a:ea typeface="+mn-ea"/>
              <a:cs typeface="+mn-cs"/>
            </a:endParaRPr>
          </a:p>
          <a:p>
            <a:pPr marL="228600" indent="-228600">
              <a:buFont typeface="+mj-lt"/>
              <a:buAutoNum type="arabicPeriod"/>
            </a:pPr>
            <a:r>
              <a:rPr lang="en-US" sz="1200" i="0" kern="1200" dirty="0" smtClean="0">
                <a:solidFill>
                  <a:schemeClr val="tx1"/>
                </a:solidFill>
                <a:latin typeface="+mn-lt"/>
                <a:ea typeface="+mn-ea"/>
                <a:cs typeface="+mn-cs"/>
              </a:rPr>
              <a:t>Specificity,</a:t>
            </a:r>
            <a:r>
              <a:rPr lang="en-US" sz="1200" i="0" kern="1200" baseline="0" dirty="0" smtClean="0">
                <a:solidFill>
                  <a:schemeClr val="tx1"/>
                </a:solidFill>
                <a:latin typeface="+mn-lt"/>
                <a:ea typeface="+mn-ea"/>
                <a:cs typeface="+mn-cs"/>
              </a:rPr>
              <a:t> a</a:t>
            </a:r>
            <a:r>
              <a:rPr lang="en-US" sz="1200" i="0" kern="1200" dirty="0" smtClean="0">
                <a:solidFill>
                  <a:schemeClr val="tx1"/>
                </a:solidFill>
                <a:latin typeface="+mn-lt"/>
                <a:ea typeface="+mn-ea"/>
                <a:cs typeface="+mn-cs"/>
              </a:rPr>
              <a:t>ttachments are selective or “choosy”; these attachments are often focused on one or more individuals, usually with some order of preference.</a:t>
            </a:r>
          </a:p>
          <a:p>
            <a:pPr marL="228600" indent="-228600">
              <a:buFont typeface="+mj-lt"/>
              <a:buAutoNum type="arabicPeriod"/>
            </a:pPr>
            <a:r>
              <a:rPr lang="en-US" sz="1200" i="0" kern="1200" dirty="0" smtClean="0">
                <a:solidFill>
                  <a:schemeClr val="tx1"/>
                </a:solidFill>
                <a:latin typeface="+mn-lt"/>
                <a:ea typeface="+mn-ea"/>
                <a:cs typeface="+mn-cs"/>
              </a:rPr>
              <a:t>Duration, attachments are enduring and persistent; these attachments can sometimes last throughout a person’s life.</a:t>
            </a:r>
          </a:p>
          <a:p>
            <a:pPr marL="228600" indent="-228600">
              <a:buFont typeface="+mj-lt"/>
              <a:buAutoNum type="arabicPeriod"/>
            </a:pPr>
            <a:r>
              <a:rPr lang="en-US" sz="1200" i="0" kern="1200" dirty="0" smtClean="0">
                <a:solidFill>
                  <a:schemeClr val="tx1"/>
                </a:solidFill>
                <a:latin typeface="+mn-lt"/>
                <a:ea typeface="+mn-ea"/>
                <a:cs typeface="+mn-cs"/>
              </a:rPr>
              <a:t>Engagement of emotion,</a:t>
            </a:r>
            <a:r>
              <a:rPr lang="en-US" sz="1200" i="0" kern="1200" baseline="0" dirty="0" smtClean="0">
                <a:solidFill>
                  <a:schemeClr val="tx1"/>
                </a:solidFill>
                <a:latin typeface="+mn-lt"/>
                <a:ea typeface="+mn-ea"/>
                <a:cs typeface="+mn-cs"/>
              </a:rPr>
              <a:t> s</a:t>
            </a:r>
            <a:r>
              <a:rPr lang="en-US" sz="1200" i="0" kern="1200" dirty="0" smtClean="0">
                <a:solidFill>
                  <a:schemeClr val="tx1"/>
                </a:solidFill>
                <a:latin typeface="+mn-lt"/>
                <a:ea typeface="+mn-ea"/>
                <a:cs typeface="+mn-cs"/>
              </a:rPr>
              <a:t>ome of the most intense and passionate emotions are associated with attachment relationships.</a:t>
            </a:r>
            <a:endParaRPr lang="en-IN" sz="120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Summarize the various modern versions of the psychological perspectives of criminality.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I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676400"/>
            <a:ext cx="76962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90600" y="6356350"/>
            <a:ext cx="7010400" cy="365125"/>
          </a:xfrm>
        </p:spPr>
        <p:txBody>
          <a:bodyPr/>
          <a:lstStyle/>
          <a:p>
            <a:r>
              <a:rPr lang="en-IN" smtClean="0"/>
              <a:t>Schram, Introduction to Criminology, Third Edition. © SAGE Publications,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IN" smtClean="0"/>
              <a:t>Schram, Introduction to Criminology, Third Edition. © SAGE Publications,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3200"/>
            <a:ext cx="8229600" cy="1143000"/>
          </a:xfrm>
        </p:spPr>
        <p:txBody>
          <a:bodyPr>
            <a:normAutofit/>
          </a:bodyPr>
          <a:lstStyle/>
          <a:p>
            <a:pPr lvl="0">
              <a:spcBef>
                <a:spcPct val="20000"/>
              </a:spcBef>
            </a:pPr>
            <a:r>
              <a:rPr lang="en-US" sz="3200" dirty="0">
                <a:solidFill>
                  <a:prstClr val="black"/>
                </a:solidFill>
                <a:ea typeface="+mn-ea"/>
                <a:cs typeface="+mn-cs"/>
              </a:rPr>
              <a:t>Chapter 7: Psychological/Trait Theories of </a:t>
            </a:r>
            <a:r>
              <a:rPr lang="en-US" sz="3200" dirty="0" smtClean="0">
                <a:solidFill>
                  <a:prstClr val="black"/>
                </a:solidFill>
                <a:ea typeface="+mn-ea"/>
                <a:cs typeface="+mn-cs"/>
              </a:rPr>
              <a:t>Crime</a:t>
            </a:r>
            <a:endParaRPr lang="en-IN" dirty="0"/>
          </a:p>
        </p:txBody>
      </p:sp>
    </p:spTree>
    <p:extLst>
      <p:ext uri="{BB962C8B-B14F-4D97-AF65-F5344CB8AC3E}">
        <p14:creationId xmlns:p14="http://schemas.microsoft.com/office/powerpoint/2010/main" val="2565008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Modern Versions of Psychological Perspectives of Criminality </a:t>
            </a:r>
            <a:r>
              <a:rPr lang="en-US" sz="2700" dirty="0" smtClean="0"/>
              <a:t>(2 of 3)</a:t>
            </a:r>
            <a:endParaRPr lang="en-US" sz="2700" dirty="0"/>
          </a:p>
        </p:txBody>
      </p:sp>
      <p:sp>
        <p:nvSpPr>
          <p:cNvPr id="9" name="Content Placeholder 8"/>
          <p:cNvSpPr>
            <a:spLocks noGrp="1"/>
          </p:cNvSpPr>
          <p:nvPr>
            <p:ph idx="1"/>
          </p:nvPr>
        </p:nvSpPr>
        <p:spPr/>
        <p:txBody>
          <a:bodyPr/>
          <a:lstStyle/>
          <a:p>
            <a:pPr marL="0" indent="0">
              <a:buNone/>
            </a:pPr>
            <a:r>
              <a:rPr lang="en-US" dirty="0" smtClean="0"/>
              <a:t>James Q. Wilson and Richard J. Herrnstein</a:t>
            </a:r>
          </a:p>
          <a:p>
            <a:r>
              <a:rPr lang="en-US" dirty="0"/>
              <a:t>Environmental or sociological </a:t>
            </a:r>
            <a:r>
              <a:rPr lang="en-US" dirty="0" smtClean="0"/>
              <a:t>explanations: More </a:t>
            </a:r>
            <a:r>
              <a:rPr lang="en-US" dirty="0"/>
              <a:t>“</a:t>
            </a:r>
            <a:r>
              <a:rPr lang="en-US" dirty="0" smtClean="0"/>
              <a:t>palatable.”</a:t>
            </a:r>
          </a:p>
          <a:p>
            <a:r>
              <a:rPr lang="en-US" dirty="0"/>
              <a:t>B</a:t>
            </a:r>
            <a:r>
              <a:rPr lang="en-US" dirty="0" smtClean="0"/>
              <a:t>iological explanations: Lost favor.</a:t>
            </a:r>
          </a:p>
          <a:p>
            <a:r>
              <a:rPr lang="en-US" dirty="0"/>
              <a:t>C</a:t>
            </a:r>
            <a:r>
              <a:rPr lang="en-US" dirty="0" smtClean="0"/>
              <a:t>onsequences </a:t>
            </a:r>
            <a:r>
              <a:rPr lang="en-US" dirty="0"/>
              <a:t>of committing a crime consist of rewards and </a:t>
            </a:r>
            <a:r>
              <a:rPr lang="en-US" dirty="0" smtClean="0"/>
              <a:t>punishments.</a:t>
            </a:r>
          </a:p>
          <a:p>
            <a:r>
              <a:rPr lang="en-US" dirty="0" smtClean="0"/>
              <a:t>Concern on </a:t>
            </a:r>
            <a:r>
              <a:rPr lang="en-US" dirty="0"/>
              <a:t>street and predatory </a:t>
            </a:r>
            <a:r>
              <a:rPr lang="en-US" dirty="0" smtClean="0"/>
              <a:t>crimes.</a:t>
            </a:r>
            <a:endParaRPr lang="en-US" dirty="0"/>
          </a:p>
        </p:txBody>
      </p:sp>
      <p:sp>
        <p:nvSpPr>
          <p:cNvPr id="6" name="Footer Placeholder 5"/>
          <p:cNvSpPr>
            <a:spLocks noGrp="1"/>
          </p:cNvSpPr>
          <p:nvPr>
            <p:ph type="ftr" sz="quarter" idx="11"/>
          </p:nvPr>
        </p:nvSpPr>
        <p:spPr/>
        <p:txBody>
          <a:bodyPr/>
          <a:lstStyle/>
          <a:p>
            <a:r>
              <a:rPr lang="en-US" smtClean="0"/>
              <a:t>Schram,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fontScale="90000"/>
          </a:bodyPr>
          <a:lstStyle/>
          <a:p>
            <a:r>
              <a:rPr lang="en-US" dirty="0" smtClean="0"/>
              <a:t>Modern Versions of Psychological Perspectives of Criminality </a:t>
            </a:r>
            <a:r>
              <a:rPr lang="en-US" sz="2700" dirty="0" smtClean="0"/>
              <a:t>(3 of 3)</a:t>
            </a:r>
            <a:endParaRPr lang="en-US" sz="2700" dirty="0"/>
          </a:p>
        </p:txBody>
      </p:sp>
      <p:sp>
        <p:nvSpPr>
          <p:cNvPr id="9" name="Content Placeholder 8"/>
          <p:cNvSpPr>
            <a:spLocks noGrp="1"/>
          </p:cNvSpPr>
          <p:nvPr>
            <p:ph idx="1"/>
          </p:nvPr>
        </p:nvSpPr>
        <p:spPr>
          <a:xfrm>
            <a:off x="304800" y="1981200"/>
            <a:ext cx="8382000" cy="4375149"/>
          </a:xfrm>
        </p:spPr>
        <p:txBody>
          <a:bodyPr>
            <a:normAutofit fontScale="92500" lnSpcReduction="10000"/>
          </a:bodyPr>
          <a:lstStyle/>
          <a:p>
            <a:pPr marL="0" indent="0">
              <a:buNone/>
            </a:pPr>
            <a:r>
              <a:rPr lang="en-US" dirty="0" smtClean="0"/>
              <a:t>Psychopathy and Crime:</a:t>
            </a:r>
          </a:p>
          <a:p>
            <a:r>
              <a:rPr lang="en-US" dirty="0"/>
              <a:t>Sociopath refers specifically to antisocial </a:t>
            </a:r>
            <a:r>
              <a:rPr lang="en-US" dirty="0" smtClean="0"/>
              <a:t>personalities.</a:t>
            </a:r>
          </a:p>
          <a:p>
            <a:r>
              <a:rPr lang="en-US" dirty="0"/>
              <a:t>Psychopath refers to individuals whose antisocial </a:t>
            </a:r>
            <a:r>
              <a:rPr lang="en-US" dirty="0" smtClean="0"/>
              <a:t>behavior.</a:t>
            </a:r>
          </a:p>
          <a:p>
            <a:r>
              <a:rPr lang="en-US" dirty="0"/>
              <a:t>P</a:t>
            </a:r>
            <a:r>
              <a:rPr lang="en-US" dirty="0" smtClean="0"/>
              <a:t>sychopaths </a:t>
            </a:r>
            <a:r>
              <a:rPr lang="en-US" dirty="0"/>
              <a:t>engage in irresponsible </a:t>
            </a:r>
            <a:r>
              <a:rPr lang="en-US" dirty="0" smtClean="0"/>
              <a:t>behavior.</a:t>
            </a:r>
          </a:p>
          <a:p>
            <a:r>
              <a:rPr lang="en-US" dirty="0"/>
              <a:t>Innate fear quotient: Subsequently associate, or condition fear of </a:t>
            </a:r>
            <a:r>
              <a:rPr lang="en-US" dirty="0" smtClean="0"/>
              <a:t>stimuli. </a:t>
            </a:r>
            <a:endParaRPr lang="en-US" dirty="0"/>
          </a:p>
        </p:txBody>
      </p:sp>
      <p:sp>
        <p:nvSpPr>
          <p:cNvPr id="6" name="Footer Placeholder 5"/>
          <p:cNvSpPr>
            <a:spLocks noGrp="1"/>
          </p:cNvSpPr>
          <p:nvPr>
            <p:ph type="ftr" sz="quarter" idx="11"/>
          </p:nvPr>
        </p:nvSpPr>
        <p:spPr/>
        <p:txBody>
          <a:bodyPr/>
          <a:lstStyle/>
          <a:p>
            <a:r>
              <a:rPr lang="en-US" dirty="0" smtClean="0"/>
              <a:t>Schram,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Mental Health and the Criminal Justice System </a:t>
            </a:r>
            <a:r>
              <a:rPr lang="en-US" sz="2700" dirty="0" smtClean="0"/>
              <a:t>(1 </a:t>
            </a:r>
            <a:r>
              <a:rPr lang="en-US" sz="2700" dirty="0"/>
              <a:t>of 5</a:t>
            </a:r>
            <a:r>
              <a:rPr lang="en-US" sz="2700" dirty="0" smtClean="0"/>
              <a:t>)</a:t>
            </a:r>
            <a:endParaRPr lang="en-US" sz="2700" dirty="0"/>
          </a:p>
        </p:txBody>
      </p:sp>
      <p:sp>
        <p:nvSpPr>
          <p:cNvPr id="4" name="Content Placeholder 3"/>
          <p:cNvSpPr>
            <a:spLocks noGrp="1"/>
          </p:cNvSpPr>
          <p:nvPr>
            <p:ph idx="1"/>
          </p:nvPr>
        </p:nvSpPr>
        <p:spPr>
          <a:xfrm>
            <a:off x="152400" y="2133600"/>
            <a:ext cx="8686800" cy="3992563"/>
          </a:xfrm>
        </p:spPr>
        <p:txBody>
          <a:bodyPr/>
          <a:lstStyle/>
          <a:p>
            <a:pPr marL="0" indent="0">
              <a:buNone/>
            </a:pPr>
            <a:r>
              <a:rPr lang="en-US" dirty="0" smtClean="0"/>
              <a:t>Treatment</a:t>
            </a:r>
          </a:p>
          <a:p>
            <a:r>
              <a:rPr lang="en-US" dirty="0"/>
              <a:t>Thinking for a </a:t>
            </a:r>
            <a:r>
              <a:rPr lang="en-US" dirty="0" smtClean="0"/>
              <a:t>Change: </a:t>
            </a:r>
            <a:r>
              <a:rPr lang="en-US" dirty="0"/>
              <a:t>I</a:t>
            </a:r>
            <a:r>
              <a:rPr lang="en-US" dirty="0" smtClean="0"/>
              <a:t>ncludes </a:t>
            </a:r>
            <a:r>
              <a:rPr lang="en-US" dirty="0"/>
              <a:t>cognitive restructuring, social skill development, and development of problem-solving skills</a:t>
            </a:r>
            <a:r>
              <a:rPr lang="en-US" dirty="0" smtClean="0"/>
              <a:t>.</a:t>
            </a:r>
          </a:p>
          <a:p>
            <a:pPr lvl="1"/>
            <a:r>
              <a:rPr lang="en-US" dirty="0"/>
              <a:t>P</a:t>
            </a:r>
            <a:r>
              <a:rPr lang="en-US" dirty="0" smtClean="0"/>
              <a:t>rogram improves </a:t>
            </a:r>
            <a:r>
              <a:rPr lang="en-US" dirty="0"/>
              <a:t>problem-solving skills among those who have completed the program.</a:t>
            </a:r>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96496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Mental Health and the Criminal Justice System </a:t>
            </a:r>
            <a:r>
              <a:rPr lang="en-US" sz="2700" dirty="0" smtClean="0"/>
              <a:t>(2 </a:t>
            </a:r>
            <a:r>
              <a:rPr lang="en-US" sz="2700" dirty="0"/>
              <a:t>of 5</a:t>
            </a:r>
            <a:r>
              <a:rPr lang="en-US" sz="2700" dirty="0" smtClean="0"/>
              <a:t>)</a:t>
            </a:r>
            <a:endParaRPr lang="en-US" sz="2700" dirty="0"/>
          </a:p>
        </p:txBody>
      </p:sp>
      <p:sp>
        <p:nvSpPr>
          <p:cNvPr id="4" name="Content Placeholder 3"/>
          <p:cNvSpPr>
            <a:spLocks noGrp="1"/>
          </p:cNvSpPr>
          <p:nvPr>
            <p:ph idx="1"/>
          </p:nvPr>
        </p:nvSpPr>
        <p:spPr>
          <a:xfrm>
            <a:off x="304800" y="2103437"/>
            <a:ext cx="8686800" cy="4068763"/>
          </a:xfrm>
        </p:spPr>
        <p:txBody>
          <a:bodyPr>
            <a:normAutofit lnSpcReduction="10000"/>
          </a:bodyPr>
          <a:lstStyle/>
          <a:p>
            <a:pPr marL="0" indent="0">
              <a:buNone/>
            </a:pPr>
            <a:r>
              <a:rPr lang="en-US" dirty="0" smtClean="0"/>
              <a:t>Treatment</a:t>
            </a:r>
          </a:p>
          <a:p>
            <a:r>
              <a:rPr lang="en-US" dirty="0"/>
              <a:t>Six areas of </a:t>
            </a:r>
            <a:r>
              <a:rPr lang="en-US" dirty="0" smtClean="0"/>
              <a:t>treatment:</a:t>
            </a:r>
          </a:p>
          <a:p>
            <a:pPr lvl="1"/>
            <a:r>
              <a:rPr lang="en-US" dirty="0"/>
              <a:t>Collaborative </a:t>
            </a:r>
            <a:r>
              <a:rPr lang="en-US" dirty="0" smtClean="0"/>
              <a:t>psychopharmacology.</a:t>
            </a:r>
          </a:p>
          <a:p>
            <a:pPr lvl="1"/>
            <a:r>
              <a:rPr lang="en-US" dirty="0"/>
              <a:t>Assertive community </a:t>
            </a:r>
            <a:r>
              <a:rPr lang="en-US" dirty="0" smtClean="0"/>
              <a:t>treatment.</a:t>
            </a:r>
          </a:p>
          <a:p>
            <a:pPr lvl="1"/>
            <a:r>
              <a:rPr lang="en-US" dirty="0"/>
              <a:t>Family </a:t>
            </a:r>
            <a:r>
              <a:rPr lang="en-US" dirty="0" smtClean="0"/>
              <a:t>psychoeducation.</a:t>
            </a:r>
          </a:p>
          <a:p>
            <a:pPr lvl="1"/>
            <a:r>
              <a:rPr lang="en-US" dirty="0"/>
              <a:t>Supported </a:t>
            </a:r>
            <a:r>
              <a:rPr lang="en-US" dirty="0" smtClean="0"/>
              <a:t>employment.</a:t>
            </a:r>
          </a:p>
          <a:p>
            <a:pPr lvl="1"/>
            <a:r>
              <a:rPr lang="en-US" dirty="0"/>
              <a:t>Illness management and </a:t>
            </a:r>
            <a:r>
              <a:rPr lang="en-US" dirty="0" smtClean="0"/>
              <a:t>recovery.</a:t>
            </a:r>
          </a:p>
          <a:p>
            <a:pPr lvl="1"/>
            <a:r>
              <a:rPr lang="en-US" dirty="0"/>
              <a:t>Integrated dual disorders </a:t>
            </a:r>
            <a:r>
              <a:rPr lang="en-US" dirty="0" smtClean="0"/>
              <a:t>treatment.</a:t>
            </a:r>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322966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Mental Health and the Criminal Justice System </a:t>
            </a:r>
            <a:r>
              <a:rPr lang="en-US" sz="2700" dirty="0" smtClean="0"/>
              <a:t>(3 of 5)</a:t>
            </a:r>
            <a:endParaRPr lang="en-US" sz="2700" dirty="0"/>
          </a:p>
        </p:txBody>
      </p:sp>
      <p:sp>
        <p:nvSpPr>
          <p:cNvPr id="9" name="Content Placeholder 8"/>
          <p:cNvSpPr>
            <a:spLocks noGrp="1"/>
          </p:cNvSpPr>
          <p:nvPr>
            <p:ph idx="1"/>
          </p:nvPr>
        </p:nvSpPr>
        <p:spPr>
          <a:xfrm>
            <a:off x="228600" y="2133600"/>
            <a:ext cx="8458200" cy="3992563"/>
          </a:xfrm>
        </p:spPr>
        <p:txBody>
          <a:bodyPr>
            <a:normAutofit lnSpcReduction="10000"/>
          </a:bodyPr>
          <a:lstStyle/>
          <a:p>
            <a:pPr marL="0" indent="0">
              <a:buNone/>
            </a:pPr>
            <a:r>
              <a:rPr lang="en-US" dirty="0" smtClean="0"/>
              <a:t>Mental Health Courts</a:t>
            </a:r>
          </a:p>
          <a:p>
            <a:r>
              <a:rPr lang="en-US" dirty="0"/>
              <a:t>M</a:t>
            </a:r>
            <a:r>
              <a:rPr lang="en-US" dirty="0" smtClean="0"/>
              <a:t>ajor </a:t>
            </a:r>
            <a:r>
              <a:rPr lang="en-US" dirty="0"/>
              <a:t>reason for </a:t>
            </a:r>
            <a:r>
              <a:rPr lang="en-US" dirty="0" smtClean="0"/>
              <a:t>establishment:</a:t>
            </a:r>
          </a:p>
          <a:p>
            <a:pPr lvl="1"/>
            <a:r>
              <a:rPr lang="en-US" dirty="0"/>
              <a:t>T</a:t>
            </a:r>
            <a:r>
              <a:rPr lang="en-US" dirty="0" smtClean="0"/>
              <a:t>o </a:t>
            </a:r>
            <a:r>
              <a:rPr lang="en-US" dirty="0"/>
              <a:t>address the large proportion of individuals with mental </a:t>
            </a:r>
            <a:r>
              <a:rPr lang="en-US" dirty="0" smtClean="0"/>
              <a:t>illnesses.</a:t>
            </a:r>
          </a:p>
          <a:p>
            <a:r>
              <a:rPr lang="en-US" dirty="0"/>
              <a:t>The goals of mental health </a:t>
            </a:r>
            <a:r>
              <a:rPr lang="en-US" dirty="0" smtClean="0"/>
              <a:t>courts:</a:t>
            </a:r>
          </a:p>
          <a:p>
            <a:pPr lvl="1"/>
            <a:r>
              <a:rPr lang="en-US" dirty="0" smtClean="0"/>
              <a:t>Include </a:t>
            </a:r>
            <a:r>
              <a:rPr lang="en-US" dirty="0"/>
              <a:t>increasing public safety for </a:t>
            </a:r>
            <a:r>
              <a:rPr lang="en-US" dirty="0" smtClean="0"/>
              <a:t>communities.</a:t>
            </a:r>
          </a:p>
          <a:p>
            <a:pPr lvl="1"/>
            <a:r>
              <a:rPr lang="en-US" dirty="0"/>
              <a:t>I</a:t>
            </a:r>
            <a:r>
              <a:rPr lang="en-US" dirty="0" smtClean="0"/>
              <a:t>ncreasing </a:t>
            </a:r>
            <a:r>
              <a:rPr lang="en-US" dirty="0"/>
              <a:t>treatment </a:t>
            </a:r>
            <a:r>
              <a:rPr lang="en-US" dirty="0" smtClean="0"/>
              <a:t>participation. </a:t>
            </a:r>
          </a:p>
        </p:txBody>
      </p:sp>
      <p:sp>
        <p:nvSpPr>
          <p:cNvPr id="6" name="Footer Placeholder 5"/>
          <p:cNvSpPr>
            <a:spLocks noGrp="1"/>
          </p:cNvSpPr>
          <p:nvPr>
            <p:ph type="ftr" sz="quarter" idx="11"/>
          </p:nvPr>
        </p:nvSpPr>
        <p:spPr/>
        <p:txBody>
          <a:bodyPr/>
          <a:lstStyle/>
          <a:p>
            <a:r>
              <a:rPr lang="en-US" smtClean="0"/>
              <a:t>Schram,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Mental Health and the Criminal Justice System </a:t>
            </a:r>
            <a:r>
              <a:rPr lang="en-US" sz="2700" dirty="0" smtClean="0"/>
              <a:t>(4 of 5)</a:t>
            </a:r>
            <a:endParaRPr lang="en-US" sz="2700" dirty="0"/>
          </a:p>
        </p:txBody>
      </p:sp>
      <p:sp>
        <p:nvSpPr>
          <p:cNvPr id="9" name="Content Placeholder 8"/>
          <p:cNvSpPr>
            <a:spLocks noGrp="1"/>
          </p:cNvSpPr>
          <p:nvPr>
            <p:ph idx="1"/>
          </p:nvPr>
        </p:nvSpPr>
        <p:spPr>
          <a:xfrm>
            <a:off x="304800" y="2133600"/>
            <a:ext cx="8610600" cy="4222750"/>
          </a:xfrm>
        </p:spPr>
        <p:txBody>
          <a:bodyPr>
            <a:normAutofit/>
          </a:bodyPr>
          <a:lstStyle/>
          <a:p>
            <a:pPr marL="0" indent="0">
              <a:buNone/>
            </a:pPr>
            <a:r>
              <a:rPr lang="en-US" dirty="0" smtClean="0"/>
              <a:t>Insanity Defense</a:t>
            </a:r>
          </a:p>
          <a:p>
            <a:r>
              <a:rPr lang="en-US" dirty="0" smtClean="0"/>
              <a:t>Insanity: Excusing </a:t>
            </a:r>
            <a:r>
              <a:rPr lang="en-US" dirty="0"/>
              <a:t>offenders for their criminal actions due to a mental </a:t>
            </a:r>
            <a:r>
              <a:rPr lang="en-US" dirty="0" smtClean="0"/>
              <a:t>disease.</a:t>
            </a:r>
          </a:p>
          <a:p>
            <a:r>
              <a:rPr lang="en-US" dirty="0"/>
              <a:t>The general </a:t>
            </a:r>
            <a:r>
              <a:rPr lang="en-US" dirty="0" smtClean="0"/>
              <a:t>rationale: A </a:t>
            </a:r>
            <a:r>
              <a:rPr lang="en-US" dirty="0"/>
              <a:t>person should not be punished for engaging in a criminal </a:t>
            </a:r>
            <a:r>
              <a:rPr lang="en-US" dirty="0" smtClean="0"/>
              <a:t>act.</a:t>
            </a:r>
          </a:p>
        </p:txBody>
      </p:sp>
      <p:sp>
        <p:nvSpPr>
          <p:cNvPr id="6" name="Footer Placeholder 5"/>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Mental Health and the Criminal Justice System </a:t>
            </a:r>
            <a:r>
              <a:rPr lang="en-US" sz="2700" dirty="0" smtClean="0"/>
              <a:t>(5 </a:t>
            </a:r>
            <a:r>
              <a:rPr lang="en-US" sz="2700" dirty="0"/>
              <a:t>of 5</a:t>
            </a:r>
            <a:r>
              <a:rPr lang="en-US" sz="2700" dirty="0" smtClean="0"/>
              <a:t>)</a:t>
            </a:r>
            <a:endParaRPr lang="en-US" sz="2700" dirty="0"/>
          </a:p>
        </p:txBody>
      </p:sp>
      <p:sp>
        <p:nvSpPr>
          <p:cNvPr id="4" name="Content Placeholder 3"/>
          <p:cNvSpPr>
            <a:spLocks noGrp="1"/>
          </p:cNvSpPr>
          <p:nvPr>
            <p:ph idx="1"/>
          </p:nvPr>
        </p:nvSpPr>
        <p:spPr>
          <a:xfrm>
            <a:off x="228600" y="2133600"/>
            <a:ext cx="8686800" cy="4222750"/>
          </a:xfrm>
        </p:spPr>
        <p:txBody>
          <a:bodyPr/>
          <a:lstStyle/>
          <a:p>
            <a:pPr marL="0" indent="0">
              <a:buNone/>
            </a:pPr>
            <a:r>
              <a:rPr lang="en-US" dirty="0" smtClean="0"/>
              <a:t>Insanity Defense:</a:t>
            </a:r>
          </a:p>
          <a:p>
            <a:r>
              <a:rPr lang="en-US" dirty="0" smtClean="0"/>
              <a:t>The </a:t>
            </a:r>
            <a:r>
              <a:rPr lang="en-US" dirty="0" err="1" smtClean="0"/>
              <a:t>M’Naghten</a:t>
            </a:r>
            <a:r>
              <a:rPr lang="en-US" dirty="0" smtClean="0"/>
              <a:t> Rule.</a:t>
            </a:r>
            <a:endParaRPr lang="en-US" dirty="0"/>
          </a:p>
          <a:p>
            <a:r>
              <a:rPr lang="en-US" dirty="0"/>
              <a:t>The Irresistible Impulse </a:t>
            </a:r>
            <a:r>
              <a:rPr lang="en-US" dirty="0" smtClean="0"/>
              <a:t>Test.</a:t>
            </a:r>
          </a:p>
          <a:p>
            <a:r>
              <a:rPr lang="en-US" dirty="0"/>
              <a:t>The Durham </a:t>
            </a:r>
            <a:r>
              <a:rPr lang="en-US" dirty="0" smtClean="0"/>
              <a:t>Rule.</a:t>
            </a:r>
          </a:p>
          <a:p>
            <a:r>
              <a:rPr lang="en-US" dirty="0"/>
              <a:t>American Law Institute’s Model Penal </a:t>
            </a:r>
            <a:r>
              <a:rPr lang="en-US" dirty="0" smtClean="0"/>
              <a:t>Code.</a:t>
            </a:r>
          </a:p>
          <a:p>
            <a:pPr marL="0" indent="0">
              <a:buNone/>
            </a:pPr>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9649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Policy Implications of Psychological/Trait Theories </a:t>
            </a:r>
            <a:r>
              <a:rPr lang="en-US" sz="2700" dirty="0" smtClean="0"/>
              <a:t>(1 </a:t>
            </a:r>
            <a:r>
              <a:rPr lang="en-US" sz="2700" dirty="0"/>
              <a:t>of </a:t>
            </a:r>
            <a:r>
              <a:rPr lang="en-US" sz="2700" dirty="0" smtClean="0"/>
              <a:t>2)</a:t>
            </a:r>
            <a:endParaRPr lang="en-US" sz="2700" dirty="0"/>
          </a:p>
        </p:txBody>
      </p:sp>
      <p:sp>
        <p:nvSpPr>
          <p:cNvPr id="4" name="Content Placeholder 3"/>
          <p:cNvSpPr>
            <a:spLocks noGrp="1"/>
          </p:cNvSpPr>
          <p:nvPr>
            <p:ph idx="1"/>
          </p:nvPr>
        </p:nvSpPr>
        <p:spPr>
          <a:xfrm>
            <a:off x="228600" y="2133600"/>
            <a:ext cx="8763000" cy="3992563"/>
          </a:xfrm>
        </p:spPr>
        <p:txBody>
          <a:bodyPr/>
          <a:lstStyle/>
          <a:p>
            <a:r>
              <a:rPr lang="en-US" dirty="0"/>
              <a:t>A major policy implication would be to address this “revolving door</a:t>
            </a:r>
            <a:r>
              <a:rPr lang="en-US" dirty="0" smtClean="0"/>
              <a:t>.”</a:t>
            </a:r>
          </a:p>
          <a:p>
            <a:r>
              <a:rPr lang="en-US" dirty="0" smtClean="0"/>
              <a:t>Suggested approach: To </a:t>
            </a:r>
            <a:r>
              <a:rPr lang="en-US" dirty="0"/>
              <a:t>implement primary, secondary, and tertiary prevention programs.</a:t>
            </a:r>
          </a:p>
        </p:txBody>
      </p:sp>
      <p:sp>
        <p:nvSpPr>
          <p:cNvPr id="2" name="Footer Placeholder 1"/>
          <p:cNvSpPr>
            <a:spLocks noGrp="1"/>
          </p:cNvSpPr>
          <p:nvPr>
            <p:ph type="ftr" sz="quarter" idx="11"/>
          </p:nvPr>
        </p:nvSpPr>
        <p:spPr/>
        <p:txBody>
          <a:bodyPr/>
          <a:lstStyle/>
          <a:p>
            <a:r>
              <a:rPr lang="en-US" dirty="0" err="1" smtClean="0"/>
              <a:t>Schram</a:t>
            </a:r>
            <a:r>
              <a:rPr lang="en-US" dirty="0" smtClean="0"/>
              <a:t>, </a:t>
            </a:r>
            <a:r>
              <a:rPr lang="en-US" i="1" dirty="0" smtClean="0"/>
              <a:t>Introduction to Criminology, </a:t>
            </a:r>
            <a:r>
              <a:rPr lang="en-US" dirty="0" smtClean="0"/>
              <a:t>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96496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Policy Implications of Psychological/Trait Theories </a:t>
            </a:r>
            <a:r>
              <a:rPr lang="en-US" sz="2700" dirty="0" smtClean="0"/>
              <a:t>(2 </a:t>
            </a:r>
            <a:r>
              <a:rPr lang="en-US" sz="2700" dirty="0"/>
              <a:t>of </a:t>
            </a:r>
            <a:r>
              <a:rPr lang="en-US" sz="2700" dirty="0" smtClean="0"/>
              <a:t>2)</a:t>
            </a:r>
            <a:endParaRPr lang="en-US" sz="2700" dirty="0"/>
          </a:p>
        </p:txBody>
      </p:sp>
      <p:sp>
        <p:nvSpPr>
          <p:cNvPr id="9" name="Content Placeholder 8"/>
          <p:cNvSpPr>
            <a:spLocks noGrp="1"/>
          </p:cNvSpPr>
          <p:nvPr>
            <p:ph idx="1"/>
          </p:nvPr>
        </p:nvSpPr>
        <p:spPr/>
        <p:txBody>
          <a:bodyPr>
            <a:normAutofit/>
          </a:bodyPr>
          <a:lstStyle/>
          <a:p>
            <a:r>
              <a:rPr lang="en-US" dirty="0"/>
              <a:t>Primarily prevention focuses on eliminating </a:t>
            </a:r>
            <a:r>
              <a:rPr lang="en-US" dirty="0" smtClean="0"/>
              <a:t>influences.</a:t>
            </a:r>
          </a:p>
          <a:p>
            <a:r>
              <a:rPr lang="en-US" dirty="0"/>
              <a:t>Secondary prevention focuses on intervening for </a:t>
            </a:r>
            <a:r>
              <a:rPr lang="en-US" dirty="0" smtClean="0"/>
              <a:t>individuals.</a:t>
            </a:r>
          </a:p>
          <a:p>
            <a:r>
              <a:rPr lang="en-US" dirty="0"/>
              <a:t>Tertiary prevention deals with eliminating recidivistic behavior of </a:t>
            </a:r>
            <a:r>
              <a:rPr lang="en-US" dirty="0" smtClean="0"/>
              <a:t>offenders.</a:t>
            </a:r>
          </a:p>
        </p:txBody>
      </p:sp>
      <p:sp>
        <p:nvSpPr>
          <p:cNvPr id="6" name="Footer Placeholder 5"/>
          <p:cNvSpPr>
            <a:spLocks noGrp="1"/>
          </p:cNvSpPr>
          <p:nvPr>
            <p:ph type="ftr" sz="quarter" idx="11"/>
          </p:nvPr>
        </p:nvSpPr>
        <p:spPr>
          <a:xfrm>
            <a:off x="457200" y="6172200"/>
            <a:ext cx="7543800" cy="365125"/>
          </a:xfrm>
        </p:spPr>
        <p:txBody>
          <a:bodyPr/>
          <a:lstStyle/>
          <a:p>
            <a:r>
              <a:rPr lang="en-US" smtClean="0"/>
              <a:t>Schram,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62000"/>
            <a:ext cx="8229600" cy="838200"/>
          </a:xfrm>
        </p:spPr>
        <p:txBody>
          <a:bodyPr>
            <a:normAutofit/>
          </a:bodyPr>
          <a:lstStyle/>
          <a:p>
            <a:r>
              <a:rPr lang="en-US" dirty="0" smtClean="0"/>
              <a:t>Introduction</a:t>
            </a:r>
            <a:endParaRPr lang="en-US" sz="2700" dirty="0"/>
          </a:p>
        </p:txBody>
      </p:sp>
      <p:sp>
        <p:nvSpPr>
          <p:cNvPr id="9" name="Content Placeholder 8"/>
          <p:cNvSpPr>
            <a:spLocks noGrp="1"/>
          </p:cNvSpPr>
          <p:nvPr>
            <p:ph idx="1"/>
          </p:nvPr>
        </p:nvSpPr>
        <p:spPr>
          <a:xfrm>
            <a:off x="228600" y="1600200"/>
            <a:ext cx="8610600" cy="4756150"/>
          </a:xfrm>
        </p:spPr>
        <p:txBody>
          <a:bodyPr>
            <a:normAutofit/>
          </a:bodyPr>
          <a:lstStyle/>
          <a:p>
            <a:r>
              <a:rPr lang="en-US" dirty="0"/>
              <a:t>H</a:t>
            </a:r>
            <a:r>
              <a:rPr lang="en-US" dirty="0" smtClean="0"/>
              <a:t>ighlights </a:t>
            </a:r>
            <a:r>
              <a:rPr lang="en-US" dirty="0"/>
              <a:t>various psychological theories, beginning with early psychological </a:t>
            </a:r>
            <a:r>
              <a:rPr lang="en-US" dirty="0" smtClean="0"/>
              <a:t>perspectives.</a:t>
            </a:r>
          </a:p>
          <a:p>
            <a:pPr lvl="1"/>
            <a:r>
              <a:rPr lang="en-US" dirty="0"/>
              <a:t>Reviews </a:t>
            </a:r>
            <a:r>
              <a:rPr lang="en-US" dirty="0" smtClean="0"/>
              <a:t>contemporary </a:t>
            </a:r>
            <a:r>
              <a:rPr lang="en-US" dirty="0"/>
              <a:t>psychological theories of criminal behavior</a:t>
            </a:r>
            <a:r>
              <a:rPr lang="en-US" dirty="0" smtClean="0"/>
              <a:t>.</a:t>
            </a:r>
            <a:endParaRPr lang="en-US" dirty="0"/>
          </a:p>
          <a:p>
            <a:pPr lvl="1"/>
            <a:r>
              <a:rPr lang="en-US" dirty="0"/>
              <a:t>Explores research that has linked psychopathy with </a:t>
            </a:r>
            <a:r>
              <a:rPr lang="en-US" dirty="0" smtClean="0"/>
              <a:t>criminality.</a:t>
            </a:r>
          </a:p>
          <a:p>
            <a:pPr lvl="1"/>
            <a:r>
              <a:rPr lang="en-US" dirty="0"/>
              <a:t>Examines issues pertaining to mental illness and the criminal justice </a:t>
            </a:r>
            <a:r>
              <a:rPr lang="en-US" dirty="0" smtClean="0"/>
              <a:t>system.</a:t>
            </a:r>
            <a:endParaRPr lang="en-US" dirty="0"/>
          </a:p>
        </p:txBody>
      </p:sp>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143000"/>
          </a:xfrm>
        </p:spPr>
        <p:txBody>
          <a:bodyPr>
            <a:normAutofit fontScale="90000"/>
          </a:bodyPr>
          <a:lstStyle/>
          <a:p>
            <a:r>
              <a:rPr lang="en-US" dirty="0" smtClean="0"/>
              <a:t>Early Psychological Theorizing Regarding Criminal Behavior </a:t>
            </a:r>
            <a:r>
              <a:rPr lang="en-US" sz="2700" dirty="0" smtClean="0"/>
              <a:t>(1 </a:t>
            </a:r>
            <a:r>
              <a:rPr lang="en-US" sz="2700" dirty="0"/>
              <a:t>of </a:t>
            </a:r>
            <a:r>
              <a:rPr lang="en-US" sz="2700" dirty="0" smtClean="0"/>
              <a:t>6)</a:t>
            </a:r>
            <a:endParaRPr lang="en-US" sz="2700" dirty="0"/>
          </a:p>
        </p:txBody>
      </p:sp>
      <p:sp>
        <p:nvSpPr>
          <p:cNvPr id="4" name="Content Placeholder 3"/>
          <p:cNvSpPr>
            <a:spLocks noGrp="1"/>
          </p:cNvSpPr>
          <p:nvPr>
            <p:ph idx="1"/>
          </p:nvPr>
        </p:nvSpPr>
        <p:spPr>
          <a:xfrm>
            <a:off x="228600" y="1981201"/>
            <a:ext cx="8610600" cy="4375149"/>
          </a:xfrm>
        </p:spPr>
        <p:txBody>
          <a:bodyPr>
            <a:normAutofit lnSpcReduction="10000"/>
          </a:bodyPr>
          <a:lstStyle/>
          <a:p>
            <a:pPr marL="0" indent="0">
              <a:buNone/>
            </a:pPr>
            <a:r>
              <a:rPr lang="en-US" dirty="0" smtClean="0"/>
              <a:t>Freud’s Model of the Psyche and Implications for Criminal Behavior:</a:t>
            </a:r>
          </a:p>
          <a:p>
            <a:r>
              <a:rPr lang="en-US" dirty="0" smtClean="0"/>
              <a:t>The </a:t>
            </a:r>
            <a:r>
              <a:rPr lang="en-US" dirty="0"/>
              <a:t>psychoanalytic </a:t>
            </a:r>
            <a:r>
              <a:rPr lang="en-US" dirty="0" smtClean="0"/>
              <a:t>perspective: Id</a:t>
            </a:r>
            <a:r>
              <a:rPr lang="en-US" dirty="0"/>
              <a:t>, ego, and </a:t>
            </a:r>
            <a:r>
              <a:rPr lang="en-US" dirty="0" smtClean="0"/>
              <a:t>superego.</a:t>
            </a:r>
          </a:p>
          <a:p>
            <a:r>
              <a:rPr lang="en-US" dirty="0"/>
              <a:t>T</a:t>
            </a:r>
            <a:r>
              <a:rPr lang="en-US" dirty="0" smtClean="0"/>
              <a:t>wo </a:t>
            </a:r>
            <a:r>
              <a:rPr lang="en-US" dirty="0"/>
              <a:t>types of instinctual </a:t>
            </a:r>
            <a:r>
              <a:rPr lang="en-US" dirty="0" smtClean="0"/>
              <a:t>drives:</a:t>
            </a:r>
          </a:p>
          <a:p>
            <a:pPr lvl="1"/>
            <a:r>
              <a:rPr lang="en-US" dirty="0"/>
              <a:t>Constructive drives </a:t>
            </a:r>
            <a:r>
              <a:rPr lang="en-US" dirty="0" smtClean="0"/>
              <a:t>that are </a:t>
            </a:r>
            <a:r>
              <a:rPr lang="en-US" dirty="0"/>
              <a:t>usually sexual in </a:t>
            </a:r>
            <a:r>
              <a:rPr lang="en-US" dirty="0" smtClean="0"/>
              <a:t>nature.</a:t>
            </a:r>
          </a:p>
          <a:p>
            <a:pPr lvl="1"/>
            <a:r>
              <a:rPr lang="en-US" dirty="0"/>
              <a:t>Destructive drives refer to such things as </a:t>
            </a:r>
            <a:r>
              <a:rPr lang="en-US" dirty="0" smtClean="0"/>
              <a:t>aggression.</a:t>
            </a:r>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42949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Early Psychological Theorizing Regarding Criminal Behavior </a:t>
            </a:r>
            <a:r>
              <a:rPr lang="en-US" sz="2700" dirty="0" smtClean="0"/>
              <a:t>(2 </a:t>
            </a:r>
            <a:r>
              <a:rPr lang="en-US" sz="2700" dirty="0"/>
              <a:t>of </a:t>
            </a:r>
            <a:r>
              <a:rPr lang="en-US" sz="2700" dirty="0" smtClean="0"/>
              <a:t>6)</a:t>
            </a:r>
            <a:endParaRPr lang="en-US" sz="2700" dirty="0"/>
          </a:p>
        </p:txBody>
      </p:sp>
      <p:sp>
        <p:nvSpPr>
          <p:cNvPr id="4" name="Content Placeholder 3"/>
          <p:cNvSpPr>
            <a:spLocks noGrp="1"/>
          </p:cNvSpPr>
          <p:nvPr>
            <p:ph idx="1"/>
          </p:nvPr>
        </p:nvSpPr>
        <p:spPr>
          <a:xfrm>
            <a:off x="228600" y="2133600"/>
            <a:ext cx="8686800" cy="4222750"/>
          </a:xfrm>
        </p:spPr>
        <p:txBody>
          <a:bodyPr/>
          <a:lstStyle/>
          <a:p>
            <a:pPr marL="0" indent="0">
              <a:buNone/>
            </a:pPr>
            <a:r>
              <a:rPr lang="en-US" dirty="0" smtClean="0"/>
              <a:t>Freud’s Model of the Psyche and Implications for Criminal Behavior:</a:t>
            </a:r>
          </a:p>
          <a:p>
            <a:r>
              <a:rPr lang="en-US" dirty="0"/>
              <a:t>The ego is the moderator between the demands of an </a:t>
            </a:r>
            <a:r>
              <a:rPr lang="en-US" dirty="0" smtClean="0"/>
              <a:t>instinct.</a:t>
            </a:r>
          </a:p>
          <a:p>
            <a:r>
              <a:rPr lang="en-US" dirty="0"/>
              <a:t>Anxiety, defense mechanisms, and the unconscious are </a:t>
            </a:r>
            <a:r>
              <a:rPr lang="en-US" dirty="0" smtClean="0"/>
              <a:t>key principles.</a:t>
            </a:r>
          </a:p>
          <a:p>
            <a:r>
              <a:rPr lang="en-US" dirty="0"/>
              <a:t>Delinquency is considered </a:t>
            </a:r>
            <a:r>
              <a:rPr lang="en-US" dirty="0" smtClean="0"/>
              <a:t>manifest.</a:t>
            </a:r>
          </a:p>
          <a:p>
            <a:pPr marL="0" indent="0">
              <a:buNone/>
            </a:pPr>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9649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46125"/>
            <a:ext cx="8610600" cy="1143000"/>
          </a:xfrm>
        </p:spPr>
        <p:txBody>
          <a:bodyPr>
            <a:normAutofit fontScale="90000"/>
          </a:bodyPr>
          <a:lstStyle/>
          <a:p>
            <a:r>
              <a:rPr lang="en-US" dirty="0" smtClean="0"/>
              <a:t>Early Psychological Theorizing Regarding Criminal Behavior </a:t>
            </a:r>
            <a:r>
              <a:rPr lang="en-US" sz="2700" dirty="0" smtClean="0"/>
              <a:t>(3 </a:t>
            </a:r>
            <a:r>
              <a:rPr lang="en-US" sz="2700" dirty="0"/>
              <a:t>of </a:t>
            </a:r>
            <a:r>
              <a:rPr lang="en-US" sz="2700" dirty="0" smtClean="0"/>
              <a:t>6)</a:t>
            </a:r>
            <a:endParaRPr lang="en-US" sz="2700" dirty="0"/>
          </a:p>
        </p:txBody>
      </p:sp>
      <p:sp>
        <p:nvSpPr>
          <p:cNvPr id="4" name="Content Placeholder 3"/>
          <p:cNvSpPr>
            <a:spLocks noGrp="1"/>
          </p:cNvSpPr>
          <p:nvPr>
            <p:ph idx="1"/>
          </p:nvPr>
        </p:nvSpPr>
        <p:spPr>
          <a:xfrm>
            <a:off x="228600" y="2057400"/>
            <a:ext cx="8763000" cy="4298950"/>
          </a:xfrm>
        </p:spPr>
        <p:txBody>
          <a:bodyPr>
            <a:normAutofit lnSpcReduction="10000"/>
          </a:bodyPr>
          <a:lstStyle/>
          <a:p>
            <a:pPr marL="0" indent="0">
              <a:buNone/>
            </a:pPr>
            <a:r>
              <a:rPr lang="en-US" dirty="0" smtClean="0"/>
              <a:t>Hans Eysenck: Theory of Crime and Personality.</a:t>
            </a:r>
          </a:p>
          <a:p>
            <a:r>
              <a:rPr lang="en-US" dirty="0" smtClean="0"/>
              <a:t>PEN Model:</a:t>
            </a:r>
          </a:p>
          <a:p>
            <a:pPr lvl="1"/>
            <a:r>
              <a:rPr lang="en-US" dirty="0"/>
              <a:t>Individuals considered to have high psychoticism </a:t>
            </a:r>
            <a:r>
              <a:rPr lang="en-US" dirty="0" smtClean="0"/>
              <a:t>and </a:t>
            </a:r>
            <a:r>
              <a:rPr lang="en-US" dirty="0"/>
              <a:t>with low </a:t>
            </a:r>
            <a:r>
              <a:rPr lang="en-US" dirty="0" smtClean="0"/>
              <a:t>psychoticism.</a:t>
            </a:r>
          </a:p>
          <a:p>
            <a:pPr lvl="1"/>
            <a:r>
              <a:rPr lang="en-US" dirty="0"/>
              <a:t>The second dimension is </a:t>
            </a:r>
            <a:r>
              <a:rPr lang="en-US" dirty="0" smtClean="0"/>
              <a:t>extroversion.</a:t>
            </a:r>
          </a:p>
          <a:p>
            <a:pPr lvl="1"/>
            <a:r>
              <a:rPr lang="en-US" dirty="0"/>
              <a:t>The last dimension is </a:t>
            </a:r>
            <a:r>
              <a:rPr lang="en-US" dirty="0" smtClean="0"/>
              <a:t>neuroticism.</a:t>
            </a:r>
          </a:p>
          <a:p>
            <a:pPr lvl="1"/>
            <a:r>
              <a:rPr lang="en-US" dirty="0"/>
              <a:t>Extroverts are characterized by a low level of cortical </a:t>
            </a:r>
            <a:r>
              <a:rPr lang="en-US" dirty="0" smtClean="0"/>
              <a:t>arousal.</a:t>
            </a:r>
          </a:p>
          <a:p>
            <a:pPr marL="0" indent="0">
              <a:buNone/>
            </a:pPr>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9649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838200"/>
            <a:ext cx="8610600" cy="1143000"/>
          </a:xfrm>
        </p:spPr>
        <p:txBody>
          <a:bodyPr>
            <a:normAutofit fontScale="90000"/>
          </a:bodyPr>
          <a:lstStyle/>
          <a:p>
            <a:r>
              <a:rPr lang="en-US" dirty="0" smtClean="0"/>
              <a:t>Early Psychological Theorizing Regarding Criminal Behavior </a:t>
            </a:r>
            <a:r>
              <a:rPr lang="en-US" sz="2700" dirty="0" smtClean="0"/>
              <a:t>(4 </a:t>
            </a:r>
            <a:r>
              <a:rPr lang="en-US" sz="2700" dirty="0"/>
              <a:t>of </a:t>
            </a:r>
            <a:r>
              <a:rPr lang="en-US" sz="2700" dirty="0" smtClean="0"/>
              <a:t>6)</a:t>
            </a:r>
            <a:endParaRPr lang="en-US" sz="2700" dirty="0"/>
          </a:p>
        </p:txBody>
      </p:sp>
      <p:sp>
        <p:nvSpPr>
          <p:cNvPr id="4" name="Content Placeholder 3"/>
          <p:cNvSpPr>
            <a:spLocks noGrp="1"/>
          </p:cNvSpPr>
          <p:nvPr>
            <p:ph idx="1"/>
          </p:nvPr>
        </p:nvSpPr>
        <p:spPr>
          <a:xfrm>
            <a:off x="228600" y="1965325"/>
            <a:ext cx="8610600" cy="4391025"/>
          </a:xfrm>
        </p:spPr>
        <p:txBody>
          <a:bodyPr>
            <a:normAutofit/>
          </a:bodyPr>
          <a:lstStyle/>
          <a:p>
            <a:pPr marL="0" indent="0">
              <a:buNone/>
            </a:pPr>
            <a:r>
              <a:rPr lang="en-US" dirty="0" smtClean="0"/>
              <a:t>Lawrence Kohlberg: Moral Development.</a:t>
            </a:r>
          </a:p>
          <a:p>
            <a:r>
              <a:rPr lang="en-US" dirty="0" err="1" smtClean="0"/>
              <a:t>Preconventional</a:t>
            </a:r>
            <a:r>
              <a:rPr lang="en-US" dirty="0" smtClean="0"/>
              <a:t> level of morality: What </a:t>
            </a:r>
            <a:r>
              <a:rPr lang="en-US" dirty="0"/>
              <a:t>is considered “right” and “</a:t>
            </a:r>
            <a:r>
              <a:rPr lang="en-US" dirty="0" smtClean="0"/>
              <a:t>wrong.”</a:t>
            </a:r>
          </a:p>
          <a:p>
            <a:r>
              <a:rPr lang="en-US" dirty="0" smtClean="0"/>
              <a:t>Conventional level of morality: The </a:t>
            </a:r>
            <a:r>
              <a:rPr lang="en-US" dirty="0"/>
              <a:t>normal adult </a:t>
            </a:r>
            <a:r>
              <a:rPr lang="en-US" dirty="0" smtClean="0"/>
              <a:t>approaches. </a:t>
            </a:r>
          </a:p>
          <a:p>
            <a:r>
              <a:rPr lang="en-US" dirty="0" err="1"/>
              <a:t>Postconventional</a:t>
            </a:r>
            <a:r>
              <a:rPr lang="en-US" dirty="0"/>
              <a:t> level of morality: “Meta-ethical” issues.</a:t>
            </a:r>
          </a:p>
          <a:p>
            <a:pPr marL="0" indent="0">
              <a:buNone/>
            </a:pPr>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9649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0"/>
            <a:ext cx="7924800" cy="1143000"/>
          </a:xfrm>
        </p:spPr>
        <p:txBody>
          <a:bodyPr>
            <a:normAutofit fontScale="90000"/>
          </a:bodyPr>
          <a:lstStyle/>
          <a:p>
            <a:r>
              <a:rPr lang="en-US" dirty="0" smtClean="0"/>
              <a:t>Early Psychological Theorizing Regarding Criminal Behavior </a:t>
            </a:r>
            <a:r>
              <a:rPr lang="en-US" sz="2700" dirty="0" smtClean="0"/>
              <a:t>(5 of 6)</a:t>
            </a:r>
            <a:endParaRPr lang="en-US" sz="2700" dirty="0"/>
          </a:p>
        </p:txBody>
      </p:sp>
      <p:sp>
        <p:nvSpPr>
          <p:cNvPr id="4" name="Content Placeholder 3"/>
          <p:cNvSpPr>
            <a:spLocks noGrp="1"/>
          </p:cNvSpPr>
          <p:nvPr>
            <p:ph idx="1"/>
          </p:nvPr>
        </p:nvSpPr>
        <p:spPr>
          <a:xfrm>
            <a:off x="990600" y="1143000"/>
            <a:ext cx="7696200" cy="4449763"/>
          </a:xfrm>
        </p:spPr>
        <p:txBody>
          <a:bodyPr>
            <a:normAutofit/>
          </a:bodyPr>
          <a:lstStyle/>
          <a:p>
            <a:pPr marL="0" indent="0">
              <a:buNone/>
            </a:pPr>
            <a:r>
              <a:rPr lang="en-US" sz="2800" dirty="0" smtClean="0"/>
              <a:t>Lawrence Kohlberg: Moral Development: Heinz’s Dilemma.</a:t>
            </a:r>
          </a:p>
          <a:p>
            <a:pPr marL="0" indent="0">
              <a:buNone/>
            </a:pPr>
            <a:r>
              <a:rPr lang="en-US" sz="2800" dirty="0" smtClean="0"/>
              <a:t>Heinz’s Dilemma by Kohlberg’s Stages of Morality. </a:t>
            </a:r>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174306028"/>
              </p:ext>
            </p:extLst>
          </p:nvPr>
        </p:nvGraphicFramePr>
        <p:xfrm>
          <a:off x="746760" y="3341465"/>
          <a:ext cx="7940040" cy="2633091"/>
        </p:xfrm>
        <a:graphic>
          <a:graphicData uri="http://schemas.openxmlformats.org/drawingml/2006/table">
            <a:tbl>
              <a:tblPr firstRow="1" firstCol="1" bandRow="1">
                <a:tableStyleId>{BDBED569-4797-4DF1-A0F4-6AAB3CD982D8}</a:tableStyleId>
              </a:tblPr>
              <a:tblGrid>
                <a:gridCol w="2217420">
                  <a:extLst>
                    <a:ext uri="{9D8B030D-6E8A-4147-A177-3AD203B41FA5}">
                      <a16:colId xmlns:a16="http://schemas.microsoft.com/office/drawing/2014/main" val="3530573477"/>
                    </a:ext>
                  </a:extLst>
                </a:gridCol>
                <a:gridCol w="5722620">
                  <a:extLst>
                    <a:ext uri="{9D8B030D-6E8A-4147-A177-3AD203B41FA5}">
                      <a16:colId xmlns:a16="http://schemas.microsoft.com/office/drawing/2014/main" val="3233910175"/>
                    </a:ext>
                  </a:extLst>
                </a:gridCol>
              </a:tblGrid>
              <a:tr h="276225">
                <a:tc>
                  <a:txBody>
                    <a:bodyPr/>
                    <a:lstStyle/>
                    <a:p>
                      <a:pPr>
                        <a:lnSpc>
                          <a:spcPct val="115000"/>
                        </a:lnSpc>
                        <a:spcAft>
                          <a:spcPts val="0"/>
                        </a:spcAft>
                      </a:pPr>
                      <a:r>
                        <a:rPr lang="en-IN" sz="1200">
                          <a:effectLst/>
                        </a:rPr>
                        <a:t>Level of Moral Development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IN" sz="1200">
                          <a:effectLst/>
                        </a:rPr>
                        <a:t>Stage of Reasoning:</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8757976"/>
                  </a:ext>
                </a:extLst>
              </a:tr>
              <a:tr h="337185">
                <a:tc rowSpan="2">
                  <a:txBody>
                    <a:bodyPr/>
                    <a:lstStyle/>
                    <a:p>
                      <a:pPr>
                        <a:lnSpc>
                          <a:spcPct val="115000"/>
                        </a:lnSpc>
                        <a:spcAft>
                          <a:spcPts val="0"/>
                        </a:spcAft>
                      </a:pPr>
                      <a:r>
                        <a:rPr lang="en-IN" sz="1200" b="0" dirty="0" err="1">
                          <a:effectLst/>
                        </a:rPr>
                        <a:t>Preconventional</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nSpc>
                          <a:spcPct val="115000"/>
                        </a:lnSpc>
                        <a:spcAft>
                          <a:spcPts val="0"/>
                        </a:spcAft>
                        <a:tabLst>
                          <a:tab pos="160020" algn="l"/>
                        </a:tabLst>
                      </a:pPr>
                      <a:r>
                        <a:rPr lang="en-IN" sz="1200" dirty="0">
                          <a:effectLst/>
                        </a:rPr>
                        <a:t>Stage 1: obedience to power and avoidance of punishment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922294785"/>
                  </a:ext>
                </a:extLst>
              </a:tr>
              <a:tr h="337185">
                <a:tc vMerge="1">
                  <a:txBody>
                    <a:bodyPr/>
                    <a:lstStyle/>
                    <a:p>
                      <a:endParaRPr lang="en-IN"/>
                    </a:p>
                  </a:txBody>
                  <a:tcPr/>
                </a:tc>
                <a:tc>
                  <a:txBody>
                    <a:bodyPr/>
                    <a:lstStyle/>
                    <a:p>
                      <a:pPr>
                        <a:lnSpc>
                          <a:spcPct val="115000"/>
                        </a:lnSpc>
                        <a:spcAft>
                          <a:spcPts val="0"/>
                        </a:spcAft>
                        <a:tabLst>
                          <a:tab pos="160020" algn="l"/>
                        </a:tabLst>
                      </a:pPr>
                      <a:r>
                        <a:rPr lang="en-IN" sz="1200" dirty="0">
                          <a:effectLst/>
                        </a:rPr>
                        <a:t>Stage 2: taking responsibility and leaving others to be responsible for themselves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779966679"/>
                  </a:ext>
                </a:extLst>
              </a:tr>
              <a:tr h="337185">
                <a:tc rowSpan="2">
                  <a:txBody>
                    <a:bodyPr/>
                    <a:lstStyle/>
                    <a:p>
                      <a:pPr>
                        <a:lnSpc>
                          <a:spcPct val="115000"/>
                        </a:lnSpc>
                        <a:spcAft>
                          <a:spcPts val="0"/>
                        </a:spcAft>
                      </a:pPr>
                      <a:r>
                        <a:rPr lang="en-IN" sz="1200" b="0" dirty="0">
                          <a:effectLst/>
                        </a:rPr>
                        <a:t>Conventional</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IN" sz="1200" dirty="0">
                          <a:effectLst/>
                        </a:rPr>
                        <a:t>Stage 3: being considerate: “Uphold the values of other adolescents and adults’ rules of society at large.”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128817911"/>
                  </a:ext>
                </a:extLst>
              </a:tr>
              <a:tr h="337185">
                <a:tc vMerge="1">
                  <a:txBody>
                    <a:bodyPr/>
                    <a:lstStyle/>
                    <a:p>
                      <a:endParaRPr lang="en-IN"/>
                    </a:p>
                  </a:txBody>
                  <a:tcPr/>
                </a:tc>
                <a:tc>
                  <a:txBody>
                    <a:bodyPr/>
                    <a:lstStyle/>
                    <a:p>
                      <a:pPr>
                        <a:lnSpc>
                          <a:spcPct val="115000"/>
                        </a:lnSpc>
                        <a:spcAft>
                          <a:spcPts val="0"/>
                        </a:spcAft>
                      </a:pPr>
                      <a:r>
                        <a:rPr lang="en-IN" sz="1200" dirty="0">
                          <a:effectLst/>
                        </a:rPr>
                        <a:t>Stage 4: being good as defined by the values and norms of family and society at large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424230358"/>
                  </a:ext>
                </a:extLst>
              </a:tr>
              <a:tr h="337185">
                <a:tc rowSpan="2">
                  <a:txBody>
                    <a:bodyPr/>
                    <a:lstStyle/>
                    <a:p>
                      <a:pPr>
                        <a:lnSpc>
                          <a:spcPct val="115000"/>
                        </a:lnSpc>
                        <a:spcAft>
                          <a:spcPts val="0"/>
                        </a:spcAft>
                      </a:pPr>
                      <a:r>
                        <a:rPr lang="en-IN" sz="1200" b="0" dirty="0" err="1">
                          <a:effectLst/>
                        </a:rPr>
                        <a:t>Postconventional</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nSpc>
                          <a:spcPct val="115000"/>
                        </a:lnSpc>
                        <a:spcAft>
                          <a:spcPts val="0"/>
                        </a:spcAft>
                      </a:pPr>
                      <a:r>
                        <a:rPr lang="en-IN" sz="1200" dirty="0">
                          <a:effectLst/>
                        </a:rPr>
                        <a:t>Stage 5: finding an inner “universal rights” balance between self-rights and societal rules—a social contract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40108006"/>
                  </a:ext>
                </a:extLst>
              </a:tr>
              <a:tr h="337185">
                <a:tc vMerge="1">
                  <a:txBody>
                    <a:bodyPr/>
                    <a:lstStyle/>
                    <a:p>
                      <a:endParaRPr lang="en-IN"/>
                    </a:p>
                  </a:txBody>
                  <a:tcPr/>
                </a:tc>
                <a:tc>
                  <a:txBody>
                    <a:bodyPr/>
                    <a:lstStyle/>
                    <a:p>
                      <a:pPr>
                        <a:lnSpc>
                          <a:spcPct val="115000"/>
                        </a:lnSpc>
                        <a:spcAft>
                          <a:spcPts val="0"/>
                        </a:spcAft>
                      </a:pPr>
                      <a:r>
                        <a:rPr lang="en-IN" sz="1200" dirty="0">
                          <a:effectLst/>
                        </a:rPr>
                        <a:t>Stage 6: a higher order of applying principles to all humankind; being </a:t>
                      </a:r>
                      <a:r>
                        <a:rPr lang="en-IN" sz="1200" dirty="0" err="1">
                          <a:effectLst/>
                        </a:rPr>
                        <a:t>nonjudgmental</a:t>
                      </a:r>
                      <a:r>
                        <a:rPr lang="en-IN" sz="1200" dirty="0">
                          <a:effectLst/>
                        </a:rPr>
                        <a:t> and respecting all human life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720101272"/>
                  </a:ext>
                </a:extLst>
              </a:tr>
            </a:tbl>
          </a:graphicData>
        </a:graphic>
      </p:graphicFrame>
      <p:sp>
        <p:nvSpPr>
          <p:cNvPr id="11" name="Rectangle 10"/>
          <p:cNvSpPr/>
          <p:nvPr/>
        </p:nvSpPr>
        <p:spPr>
          <a:xfrm>
            <a:off x="609600" y="3049077"/>
            <a:ext cx="6248400" cy="338554"/>
          </a:xfrm>
          <a:prstGeom prst="rect">
            <a:avLst/>
          </a:prstGeom>
        </p:spPr>
        <p:txBody>
          <a:bodyPr wrap="square">
            <a:spAutoFit/>
          </a:bodyPr>
          <a:lstStyle/>
          <a:p>
            <a:r>
              <a:rPr lang="en-IN" sz="1600" dirty="0" smtClean="0">
                <a:latin typeface="+mj-lt"/>
              </a:rPr>
              <a:t>TABLE 7.2 </a:t>
            </a:r>
            <a:r>
              <a:rPr lang="en-IN" sz="1600" b="1" dirty="0" smtClean="0">
                <a:latin typeface="+mj-lt"/>
              </a:rPr>
              <a:t>Kohlberg’s </a:t>
            </a:r>
            <a:r>
              <a:rPr lang="en-IN" sz="1600" b="1" dirty="0">
                <a:latin typeface="+mj-lt"/>
              </a:rPr>
              <a:t>Levels of Moral Development</a:t>
            </a:r>
            <a:endParaRPr lang="en-IN" sz="1600" dirty="0">
              <a:latin typeface="+mj-lt"/>
            </a:endParaRPr>
          </a:p>
        </p:txBody>
      </p:sp>
      <p:sp>
        <p:nvSpPr>
          <p:cNvPr id="12" name="Rectangle 11"/>
          <p:cNvSpPr/>
          <p:nvPr/>
        </p:nvSpPr>
        <p:spPr>
          <a:xfrm>
            <a:off x="616974" y="5956240"/>
            <a:ext cx="7993626" cy="246221"/>
          </a:xfrm>
          <a:prstGeom prst="rect">
            <a:avLst/>
          </a:prstGeom>
        </p:spPr>
        <p:txBody>
          <a:bodyPr wrap="square">
            <a:spAutoFit/>
          </a:bodyPr>
          <a:lstStyle/>
          <a:p>
            <a:r>
              <a:rPr lang="en-IN" sz="1000" i="1" dirty="0">
                <a:latin typeface="+mj-lt"/>
              </a:rPr>
              <a:t>Source: </a:t>
            </a:r>
            <a:r>
              <a:rPr lang="en-IN" sz="1000" dirty="0">
                <a:latin typeface="+mj-lt"/>
              </a:rPr>
              <a:t>Adapted from Kohlberg, L. (1986). The just community approach to corrections. </a:t>
            </a:r>
            <a:r>
              <a:rPr lang="en-IN" sz="1000" i="1" dirty="0">
                <a:latin typeface="+mj-lt"/>
              </a:rPr>
              <a:t>Journal of Correctional Education, 37, </a:t>
            </a:r>
            <a:r>
              <a:rPr lang="en-IN" sz="1000" dirty="0">
                <a:latin typeface="+mj-lt"/>
              </a:rPr>
              <a:t>57–58.</a:t>
            </a:r>
          </a:p>
        </p:txBody>
      </p:sp>
    </p:spTree>
    <p:extLst>
      <p:ext uri="{BB962C8B-B14F-4D97-AF65-F5344CB8AC3E}">
        <p14:creationId xmlns:p14="http://schemas.microsoft.com/office/powerpoint/2010/main" val="3572986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Early Psychological Theorizing Regarding Criminal Behavior </a:t>
            </a:r>
            <a:r>
              <a:rPr lang="en-US" sz="2700" dirty="0" smtClean="0"/>
              <a:t>(6 </a:t>
            </a:r>
            <a:r>
              <a:rPr lang="en-US" sz="2700" dirty="0"/>
              <a:t>of </a:t>
            </a:r>
            <a:r>
              <a:rPr lang="en-US" sz="2700" dirty="0" smtClean="0"/>
              <a:t>6)</a:t>
            </a:r>
            <a:endParaRPr lang="en-US" sz="2700" dirty="0"/>
          </a:p>
        </p:txBody>
      </p:sp>
      <p:sp>
        <p:nvSpPr>
          <p:cNvPr id="4" name="Content Placeholder 3"/>
          <p:cNvSpPr>
            <a:spLocks noGrp="1"/>
          </p:cNvSpPr>
          <p:nvPr>
            <p:ph idx="1"/>
          </p:nvPr>
        </p:nvSpPr>
        <p:spPr>
          <a:xfrm>
            <a:off x="228600" y="2133600"/>
            <a:ext cx="8686800" cy="3992563"/>
          </a:xfrm>
        </p:spPr>
        <p:txBody>
          <a:bodyPr>
            <a:normAutofit lnSpcReduction="10000"/>
          </a:bodyPr>
          <a:lstStyle/>
          <a:p>
            <a:pPr marL="0" indent="0">
              <a:buNone/>
            </a:pPr>
            <a:r>
              <a:rPr lang="en-US" dirty="0" smtClean="0"/>
              <a:t>John Bowlby: Attachment Theory</a:t>
            </a:r>
          </a:p>
          <a:p>
            <a:r>
              <a:rPr lang="en-US" dirty="0" smtClean="0"/>
              <a:t>Attachment theory: Combined </a:t>
            </a:r>
            <a:r>
              <a:rPr lang="en-US" dirty="0"/>
              <a:t>work of John Bowlby and Mary Ainsworth.</a:t>
            </a:r>
          </a:p>
          <a:p>
            <a:r>
              <a:rPr lang="en-US" dirty="0" smtClean="0"/>
              <a:t>Theoretical </a:t>
            </a:r>
            <a:r>
              <a:rPr lang="en-US" dirty="0"/>
              <a:t>perspective has seven essential </a:t>
            </a:r>
            <a:r>
              <a:rPr lang="en-US" dirty="0" smtClean="0"/>
              <a:t>features.</a:t>
            </a:r>
            <a:endParaRPr lang="en-US" dirty="0"/>
          </a:p>
          <a:p>
            <a:pPr lvl="1"/>
            <a:r>
              <a:rPr lang="en-US" dirty="0" smtClean="0"/>
              <a:t>Specificity, duration, engagement of emotion, course of development, learning, organization, and biological function.</a:t>
            </a:r>
          </a:p>
          <a:p>
            <a:pPr marL="400050" lvl="1" indent="0"/>
            <a:endParaRPr lang="en-US" dirty="0" smtClean="0"/>
          </a:p>
          <a:p>
            <a:pPr marL="0" indent="0"/>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96496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Modern Versions of Psychological Perspectives of Criminality </a:t>
            </a:r>
            <a:r>
              <a:rPr lang="en-US" sz="2700" dirty="0" smtClean="0"/>
              <a:t>(1 </a:t>
            </a:r>
            <a:r>
              <a:rPr lang="en-US" sz="2700" dirty="0"/>
              <a:t>of 3)</a:t>
            </a:r>
          </a:p>
        </p:txBody>
      </p:sp>
      <p:sp>
        <p:nvSpPr>
          <p:cNvPr id="4" name="Content Placeholder 3"/>
          <p:cNvSpPr>
            <a:spLocks noGrp="1"/>
          </p:cNvSpPr>
          <p:nvPr>
            <p:ph idx="1"/>
          </p:nvPr>
        </p:nvSpPr>
        <p:spPr/>
        <p:txBody>
          <a:bodyPr/>
          <a:lstStyle/>
          <a:p>
            <a:pPr marL="0" indent="0">
              <a:buNone/>
            </a:pPr>
            <a:r>
              <a:rPr lang="en-US" dirty="0" smtClean="0"/>
              <a:t>IQ and Criminal Behavior</a:t>
            </a:r>
            <a:endParaRPr lang="en-US" dirty="0"/>
          </a:p>
          <a:p>
            <a:r>
              <a:rPr lang="fr-FR" dirty="0" smtClean="0"/>
              <a:t>Intelligence quotient (IQ), a quantified intelligence measure.</a:t>
            </a:r>
          </a:p>
          <a:p>
            <a:pPr marL="0" indent="0">
              <a:buNone/>
            </a:pPr>
            <a:endParaRPr lang="en-US" dirty="0"/>
          </a:p>
        </p:txBody>
      </p:sp>
      <p:sp>
        <p:nvSpPr>
          <p:cNvPr id="2" name="Footer Placeholder 1"/>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96496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2272</TotalTime>
  <Words>2928</Words>
  <Application>Microsoft Office PowerPoint</Application>
  <PresentationFormat>On-screen Show (4:3)</PresentationFormat>
  <Paragraphs>254</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Chapter 7: Psychological/Trait Theories of Crime</vt:lpstr>
      <vt:lpstr>Introduction</vt:lpstr>
      <vt:lpstr>Early Psychological Theorizing Regarding Criminal Behavior (1 of 6)</vt:lpstr>
      <vt:lpstr>Early Psychological Theorizing Regarding Criminal Behavior (2 of 6)</vt:lpstr>
      <vt:lpstr>Early Psychological Theorizing Regarding Criminal Behavior (3 of 6)</vt:lpstr>
      <vt:lpstr>Early Psychological Theorizing Regarding Criminal Behavior (4 of 6)</vt:lpstr>
      <vt:lpstr>Early Psychological Theorizing Regarding Criminal Behavior (5 of 6)</vt:lpstr>
      <vt:lpstr>Early Psychological Theorizing Regarding Criminal Behavior (6 of 6)</vt:lpstr>
      <vt:lpstr>Modern Versions of Psychological Perspectives of Criminality (1 of 3)</vt:lpstr>
      <vt:lpstr>Modern Versions of Psychological Perspectives of Criminality (2 of 3)</vt:lpstr>
      <vt:lpstr>Modern Versions of Psychological Perspectives of Criminality (3 of 3)</vt:lpstr>
      <vt:lpstr>Mental Health and the Criminal Justice System (1 of 5)</vt:lpstr>
      <vt:lpstr>Mental Health and the Criminal Justice System (2 of 5)</vt:lpstr>
      <vt:lpstr>Mental Health and the Criminal Justice System (3 of 5)</vt:lpstr>
      <vt:lpstr>Mental Health and the Criminal Justice System (4 of 5)</vt:lpstr>
      <vt:lpstr>Mental Health and the Criminal Justice System (5 of 5)</vt:lpstr>
      <vt:lpstr>Policy Implications of Psychological/Trait Theories (1 of 2)</vt:lpstr>
      <vt:lpstr>Policy Implications of Psychological/Trait Theories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267</cp:revision>
  <dcterms:created xsi:type="dcterms:W3CDTF">2006-08-16T00:00:00Z</dcterms:created>
  <dcterms:modified xsi:type="dcterms:W3CDTF">2020-01-04T15:29:13Z</dcterms:modified>
</cp:coreProperties>
</file>