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79" r:id="rId5"/>
    <p:sldId id="280" r:id="rId6"/>
    <p:sldId id="278" r:id="rId7"/>
    <p:sldId id="261" r:id="rId8"/>
    <p:sldId id="262" r:id="rId9"/>
    <p:sldId id="285" r:id="rId10"/>
    <p:sldId id="277" r:id="rId11"/>
    <p:sldId id="264" r:id="rId12"/>
    <p:sldId id="281" r:id="rId13"/>
    <p:sldId id="266" r:id="rId14"/>
    <p:sldId id="282" r:id="rId15"/>
    <p:sldId id="275" r:id="rId16"/>
    <p:sldId id="283" r:id="rId17"/>
    <p:sldId id="284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88724" autoAdjust="0"/>
  </p:normalViewPr>
  <p:slideViewPr>
    <p:cSldViewPr>
      <p:cViewPr varScale="1">
        <p:scale>
          <a:sx n="96" d="100"/>
          <a:sy n="96" d="100"/>
        </p:scale>
        <p:origin x="414" y="7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27414"/>
    </p:cViewPr>
  </p:outlin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22B10-FE80-4935-B9C9-55F2DE02CE53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74C31-EB4A-4B21-8134-CB5741A1DC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4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Satisfies Learning Objective 4.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Explain why modern deterrence research underwent a rebirth, and identify the four waves of modern deterrence research.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Formal/official deterrence: meaning the deterrent effects of law enforcement, courts, and corrections.</a:t>
            </a:r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Informal deterrence factors, include any factors beyond the formal sanctions of police, courts, and corrections—such as employment, family, friends, and community.</a:t>
            </a:r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113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Satisfies Learning Objective 4.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Name the components of rational choice theory that were not included or emphasized by traditional Classical/deterrence theory in explaining criminal behavior.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Emphasized official/formal forms of deterrence: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terms of criminological research, the rational choice model emphasized official/formal forms of deterrence as well as the informal factors that influence individual decisions to engage in criminal behavior.</a:t>
            </a:r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studies on rational choice showed that while official/formal sanctions tend to have some effect on individuals’ decisions to commit crime, they almost always are relatively unimportant compared with extralegal/informal factors.</a:t>
            </a:r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Individual perceptions of how much shame or loss of self-esteem one would experience, even if no one else found out about the crime, was one of the most important variables in determining whether or not one would commit a crime.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Satisfies Learning Objective 4.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Name the components of rational choice theory that were not included or emphasized by traditional Classical/deterrence theory in explaining criminal behavior.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Females were more influenced by shame and moral beliefs when deciding to commit offenses than were males.</a:t>
            </a:r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Levels of certain personality traits: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specially low self-control and empathy, are likely the reason why males and females differ so much when it comes to engaging in criminal activity.</a:t>
            </a:r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influence of peers and impact on individual perceptions: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influence of peers has a profound impact on individual perceptions of the pros and cons of offending.</a:t>
            </a:r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most important finding of rational choice research was that the expected benefits: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articularly the pleasure gained from offending, were one of the most significant influences in decisions to offend.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767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Satisfies Learning Objective 4.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List the three key elements of routine activities theory.</a:t>
            </a:r>
            <a:endParaRPr lang="en-US" dirty="0" smtClean="0"/>
          </a:p>
          <a:p>
            <a:endParaRPr lang="en-US" dirty="0" smtClean="0"/>
          </a:p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Routine activities theory 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another contemporary form of the Classical School framework: In the sense that it assumes a rational, decision-making offender.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Satisfies Learning Objective 4.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List the three key elements of routine activities theory.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Other forms of guardianship, such as a household dog: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are many other forms of guardianship, such as a household dog, which studies demonstrate can be quite effective in home protection.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430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Satisfies Learning Objective 4.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List the three key elements of routine activities theory.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Analyzing 911 calls for service in Minneapolis, Minnesota: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Minneapolis study showed that a lot of other types of establishments made suitable targets included bus depots, convenience stores, rundown motels and hotels, downtown malls and strip malls, fast-food restaurants, and towing companies.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Satisfies Learning Objective 4.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List the three key elements of routine activities theory.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Applies global positioning systems (GPS) software: To identify and plot the exact location of every crime in a given jurisdiction.</a:t>
            </a:r>
            <a:r>
              <a:rPr lang="en-IN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Such GPS software has also been used to predict where certain chronic offenders or crews/gangs will strike next.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181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Satisfies Learning Objective 4.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List the three key elements of routine activities theory.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Individuals increase their probability of becoming victims according to the type of lifestyle they choose: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lifestyles theory claims that individuals increase their probability of becoming victims (as well as offenders) according to the type of lifestyle they choose.</a:t>
            </a:r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Deviant lifestyles bear more risk of victimization than do conforming ones.</a:t>
            </a:r>
            <a:endParaRPr lang="en-U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433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Satisfies Learning Objective 4.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Provide examples of modern-day applications and policies that most apply Beccaria’s principles and the Classical/Neoclassical school.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“broken windows” perspective emphasizes the need for police to crack down on minor offenses to reduce major crimes: 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hares many assumptions with routine activities and rational choice theories—emphasizes the need for police to crack down on minor offenses to reduce major crimes.</a:t>
            </a:r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Controversial three-strikes law: It was passed by voter initiative in California, and other states have adopted similar laws.</a:t>
            </a:r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A number of judges have started using shaming penalties to deter offenders from recidivating: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another strategy strongly based on the rational choice model, a number of judges have started using shaming penalties to deter offenders from recidivating.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Discusses modern Classical School-based theories: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this chapter, we will see some of the more modern Classical School-based theories emphasize only the potential negative consequences of criminal actions, whereas other theories focus on the possible benefits.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the modern theoretical perspectives discussed in this chapter emphasize a common theme: Individuals commit crime because they identify certain situations and/or acts as beneficial due to the perceived low risk of punishment and perceived likelihood of profits, such as money or peer status.</a:t>
            </a:r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theories we examine in this chapter are the modern versions of the important assumptions, concepts, and propositions: Currently in use in virtually every system of justice in the Western world.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67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Satisfies Learning Objective 4.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Explain why modern deterrence research underwent a rebirth, and identify the four waves of modern deterrence research.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rebirth was largely due to scientific reviews: Showing that the rehabilitation programs popular during the 1960s had virtually no impact in reducing recidivism among offenders, especially chronic offenders.</a:t>
            </a:r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Virtually none of the rehab programs significantly reduced offending: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Although this conclusion was a bit overstated, it was true that virtually none of the rehab programs significantly reduced offending among participants.</a:t>
            </a:r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11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Satisfies Learning Objective 4.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Explain why modern deterrence research underwent a rebirth, and identify the four waves of modern deterrence research.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dirty="0" smtClean="0"/>
              <a:t>Studies revealed a new interest in the deterrent aspects of criminal behavior: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Aggregate studies revealed a new interest in the deterrent aspects of criminal behavior and further supported the importance of certainty and severity of punishment in deterring individuals from committing crime, particularly homicide.</a:t>
            </a:r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Evidence showed that increased risk or certainty of punishment was associated with less crime: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Specifically, evidence showed that increased risk or certainty of punishment was associated with less crime for most serious offenses.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67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Satisfies Learning Objective 4.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Explain why modern deterrence research underwent a rebirth, and identify the four waves of modern deterrence research.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dirty="0" smtClean="0"/>
              <a:t>Most offenders who are arrested once never get arrested again: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Plus, most offenders who are arrested once never get arrested again, which lends some basic support for deterrence.</a:t>
            </a:r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measures of certainty of punishment: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ften were determined by creating a ratio of the crimes reported to police compared with the number of arrests in a given jurisdiction.</a:t>
            </a:r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Prevalence and influence of capital punishment and crime: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Additional aggregate studies examined the prevalence and influence of capital punishment and crime in given states.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897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Satisfies Learning Objective 4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.1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Explain why modern deterrence research underwent a rebirth, and identify the four waves of modern deterrence research.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dirty="0" smtClean="0"/>
              <a:t>Focused on individual perceptions of certainty and severity of sanctions: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Cross-sectional studies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focused on individual perceptions of certainty and severity of sanctions, primarily drawn at one point in time.</a:t>
            </a:r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Perceptions of the risk or certainty of punishment were strongly associated with intentions to commit future crimes: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Perceptions of the risk or certainty of punishment were strongly associated with intentions to commit future crimes, but individual perceptions of severity of crimes were mixed.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67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Satisfies Learning Objective 4.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Explain why modern deterrence research underwent a rebirth, and identify the four waves of modern deterrence research.</a:t>
            </a:r>
          </a:p>
          <a:p>
            <a:endParaRPr lang="en-US" dirty="0" smtClean="0"/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Studies that take certain measures over two or more time periods: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of the primary concepts revealed by longitudinal research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that behavior was influencing perceptions of the risk and severity of punishment more than perceptions were influencing behavior.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was referred to as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experiential effect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appropriately named because an individual’s previous experience highly influences expectations regarding the chances of being caught and the resulting penalties.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Satisfies Learning Objective 4.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Explain why modern deterrence research underwent a rebirth, and identify the four waves of modern deterrence research.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Satisfies Learning Objective 4.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Explain why modern deterrence research underwent a rebirth, and identify the four waves of modern deterrence research.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High correlation between what one reports doing in a given scenario and what one would do in real life: </a:t>
            </a:r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Scenario research,</a:t>
            </a:r>
            <a:r>
              <a:rPr lang="en-GB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studies that involve providing participants with specific hypothetical scenarios and then asking them what they would do in each situation.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scenario method appears to be the most accurate method we have to estimate the effects of individual perceptions on the likelihood of individuals engaging in a given criminal activity at a given time.</a:t>
            </a: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64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Schram, Introduction to Criminology,Third Edition. © SAGE Publications, 2021.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3008313" cy="7283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287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76400"/>
            <a:ext cx="3008313" cy="4449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Schram, Introduction to Criminology,Third Edition. © SAGE Publications, 2021.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Schram, Introduction to Criminology,Third Edition. © SAGE Publications, 2021.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1999"/>
            <a:ext cx="5486400" cy="3965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Schram, Introduction to Criminology,Third Edition. © SAGE Publications, 2021.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696200" cy="4449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0600" y="6356350"/>
            <a:ext cx="7010400" cy="365125"/>
          </a:xfrm>
        </p:spPr>
        <p:txBody>
          <a:bodyPr/>
          <a:lstStyle/>
          <a:p>
            <a:r>
              <a:rPr lang="en-IN" smtClean="0"/>
              <a:t>Schram, Introduction to Criminology,Third Edition. © SAGE Publications, 2021.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6096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90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Schram, Introduction to Criminology,Third Edition. © SAGE Publications, 2021.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Schram, Introduction to Criminology,Third Edition. © SAGE Publications, 2021.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Schram, Introduction to Criminology,Third Edition. © SAGE Publications, 2021.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27238"/>
            <a:ext cx="4040188" cy="5635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799"/>
            <a:ext cx="4040188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27238"/>
            <a:ext cx="4041775" cy="5635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0799"/>
            <a:ext cx="4041775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Schram, Introduction to Criminology,Third Edition. © SAGE Publications, 2021.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Schram, Introduction to Criminology,Third Edition. © SAGE Publications, 2021.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536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IN" smtClean="0"/>
              <a:t>Schram, Introduction to Criminology,Third Edition. © SAGE Publications, 2021.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6" r:id="rId10"/>
    <p:sldLayoutId id="214748365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  <a:ea typeface="+mn-ea"/>
                <a:cs typeface="+mn-cs"/>
              </a:rPr>
              <a:t>Chapter 4: Contemporary Classical and Deterrence </a:t>
            </a:r>
            <a:r>
              <a:rPr lang="en-US" sz="3200" dirty="0" smtClean="0">
                <a:solidFill>
                  <a:prstClr val="black"/>
                </a:solidFill>
                <a:ea typeface="+mn-ea"/>
                <a:cs typeface="+mn-cs"/>
              </a:rPr>
              <a:t>Research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6500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Rebirth of Deterrence Theory and Contemporary Research </a:t>
            </a:r>
            <a:r>
              <a:rPr lang="en-US" sz="2700" dirty="0" smtClean="0"/>
              <a:t>(8 </a:t>
            </a:r>
            <a:r>
              <a:rPr lang="en-US" sz="2700" dirty="0"/>
              <a:t>of </a:t>
            </a:r>
            <a:r>
              <a:rPr lang="en-US" sz="2700" dirty="0" smtClean="0"/>
              <a:t>8)</a:t>
            </a:r>
            <a:endParaRPr lang="en-US" sz="27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2133600"/>
            <a:ext cx="8610600" cy="3992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Formal and Informal Deterrence.</a:t>
            </a:r>
          </a:p>
          <a:p>
            <a:r>
              <a:rPr lang="en-US" dirty="0" smtClean="0"/>
              <a:t>Formal or </a:t>
            </a:r>
            <a:r>
              <a:rPr lang="en-US" dirty="0"/>
              <a:t>official deterrence: </a:t>
            </a:r>
            <a:r>
              <a:rPr lang="en-US" dirty="0" smtClean="0"/>
              <a:t>Deterrent </a:t>
            </a:r>
            <a:r>
              <a:rPr lang="en-US" dirty="0"/>
              <a:t>effects of law enforcement, courts, and corrections</a:t>
            </a:r>
            <a:r>
              <a:rPr lang="en-US" dirty="0" smtClean="0"/>
              <a:t>.</a:t>
            </a:r>
          </a:p>
          <a:p>
            <a:r>
              <a:rPr lang="en-US" dirty="0"/>
              <a:t>Informal deterrence </a:t>
            </a:r>
            <a:r>
              <a:rPr lang="en-US" dirty="0" smtClean="0"/>
              <a:t>factors: </a:t>
            </a:r>
            <a:r>
              <a:rPr lang="en-US" dirty="0"/>
              <a:t>F</a:t>
            </a:r>
            <a:r>
              <a:rPr lang="en-US" dirty="0" smtClean="0"/>
              <a:t>actors </a:t>
            </a:r>
            <a:r>
              <a:rPr lang="en-US" dirty="0"/>
              <a:t>beyond the formal sanctions of police, courts, and </a:t>
            </a:r>
            <a:r>
              <a:rPr lang="en-US" dirty="0" smtClean="0"/>
              <a:t>corrections.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Schram, </a:t>
            </a:r>
            <a:r>
              <a:rPr lang="en-IN" i="1" dirty="0"/>
              <a:t>Introduction to Criminology</a:t>
            </a:r>
            <a:r>
              <a:rPr lang="en-IN" dirty="0"/>
              <a:t>, Third Edition. © SAGE Publications, 2021.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98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Rational Choice Theory </a:t>
            </a:r>
            <a:r>
              <a:rPr lang="en-US" sz="2700" dirty="0" smtClean="0"/>
              <a:t>(1 </a:t>
            </a:r>
            <a:r>
              <a:rPr lang="en-US" sz="2700" dirty="0"/>
              <a:t>of </a:t>
            </a:r>
            <a:r>
              <a:rPr lang="en-US" sz="2700" dirty="0" smtClean="0"/>
              <a:t>2)</a:t>
            </a:r>
            <a:endParaRPr lang="en-US" sz="27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76400"/>
            <a:ext cx="8458200" cy="4679950"/>
          </a:xfrm>
        </p:spPr>
        <p:txBody>
          <a:bodyPr/>
          <a:lstStyle/>
          <a:p>
            <a:r>
              <a:rPr lang="en-US" dirty="0" smtClean="0"/>
              <a:t>Emphasized </a:t>
            </a:r>
            <a:r>
              <a:rPr lang="en-US" dirty="0"/>
              <a:t>official/formal forms of </a:t>
            </a:r>
            <a:r>
              <a:rPr lang="en-US" dirty="0" smtClean="0"/>
              <a:t>deterrence.</a:t>
            </a:r>
          </a:p>
          <a:p>
            <a:r>
              <a:rPr lang="en-US" dirty="0" smtClean="0"/>
              <a:t>Formal </a:t>
            </a:r>
            <a:r>
              <a:rPr lang="en-US" dirty="0"/>
              <a:t>sanctions tend to have some effect on individuals’ decisions to commit </a:t>
            </a:r>
            <a:r>
              <a:rPr lang="en-US" dirty="0" smtClean="0"/>
              <a:t>crime.</a:t>
            </a:r>
          </a:p>
          <a:p>
            <a:r>
              <a:rPr lang="en-US" dirty="0"/>
              <a:t>Individual perceptions of how much shame or loss of self-esteem one would </a:t>
            </a:r>
            <a:r>
              <a:rPr lang="en-US" dirty="0" smtClean="0"/>
              <a:t>experience.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Schram, </a:t>
            </a:r>
            <a:r>
              <a:rPr lang="en-IN" i="1" dirty="0"/>
              <a:t>Introduction to Criminology</a:t>
            </a:r>
            <a:r>
              <a:rPr lang="en-IN" dirty="0"/>
              <a:t>, Third Edition. © SAGE Publications, 2021.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96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Rational Choice Theory </a:t>
            </a:r>
            <a:r>
              <a:rPr lang="en-US" sz="2700" dirty="0" smtClean="0"/>
              <a:t>(2 </a:t>
            </a:r>
            <a:r>
              <a:rPr lang="en-US" sz="2700" dirty="0"/>
              <a:t>of </a:t>
            </a:r>
            <a:r>
              <a:rPr lang="en-US" sz="2700" dirty="0" smtClean="0"/>
              <a:t>2)</a:t>
            </a:r>
            <a:endParaRPr lang="en-US" sz="27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676400"/>
            <a:ext cx="8686800" cy="4572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Females were more influenced by shame and moral </a:t>
            </a:r>
            <a:r>
              <a:rPr lang="en-US" dirty="0" smtClean="0"/>
              <a:t>beliefs.</a:t>
            </a:r>
          </a:p>
          <a:p>
            <a:r>
              <a:rPr lang="en-US" dirty="0"/>
              <a:t>Levels of </a:t>
            </a:r>
            <a:r>
              <a:rPr lang="en-US" dirty="0" smtClean="0"/>
              <a:t>personality traits: Males </a:t>
            </a:r>
            <a:r>
              <a:rPr lang="en-US" dirty="0"/>
              <a:t>and females differ </a:t>
            </a:r>
            <a:r>
              <a:rPr lang="en-US" dirty="0" smtClean="0"/>
              <a:t>when engaging </a:t>
            </a:r>
            <a:r>
              <a:rPr lang="en-US" dirty="0"/>
              <a:t>in criminal activity.</a:t>
            </a:r>
            <a:endParaRPr lang="en-IN" dirty="0"/>
          </a:p>
          <a:p>
            <a:r>
              <a:rPr lang="en-US" dirty="0" smtClean="0"/>
              <a:t>The </a:t>
            </a:r>
            <a:r>
              <a:rPr lang="en-US" dirty="0"/>
              <a:t>influence of peers </a:t>
            </a:r>
            <a:r>
              <a:rPr lang="en-US" dirty="0" smtClean="0"/>
              <a:t>and impact </a:t>
            </a:r>
            <a:r>
              <a:rPr lang="en-US" dirty="0"/>
              <a:t>on individual </a:t>
            </a:r>
            <a:r>
              <a:rPr lang="en-US" dirty="0" smtClean="0"/>
              <a:t>perceptions.</a:t>
            </a:r>
          </a:p>
          <a:p>
            <a:r>
              <a:rPr lang="en-US" dirty="0"/>
              <a:t>The most important finding of rational choice research was that the expected </a:t>
            </a:r>
            <a:r>
              <a:rPr lang="en-US" dirty="0" smtClean="0"/>
              <a:t>benefits.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Schram, </a:t>
            </a:r>
            <a:r>
              <a:rPr lang="en-IN" i="1" dirty="0"/>
              <a:t>Introduction to Criminology</a:t>
            </a:r>
            <a:r>
              <a:rPr lang="en-IN" dirty="0"/>
              <a:t>, Third Edition. © SAGE Publications, 2021</a:t>
            </a:r>
            <a:r>
              <a:rPr lang="en-IN" dirty="0" smtClean="0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342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Routine Activities Theory </a:t>
            </a:r>
            <a:r>
              <a:rPr lang="en-US" sz="2700" dirty="0" smtClean="0"/>
              <a:t>(1 </a:t>
            </a:r>
            <a:r>
              <a:rPr lang="en-US" sz="2700" dirty="0"/>
              <a:t>of 5</a:t>
            </a:r>
            <a:r>
              <a:rPr lang="en-US" sz="2700" dirty="0" smtClean="0"/>
              <a:t>)</a:t>
            </a:r>
            <a:endParaRPr lang="en-US" sz="27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561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dirty="0" smtClean="0"/>
              <a:t>The Three Elements of Routine Activities Theory.</a:t>
            </a:r>
          </a:p>
          <a:p>
            <a:r>
              <a:rPr lang="en-US" sz="3500" dirty="0" smtClean="0"/>
              <a:t>Routine activities theory is a contemporary form of the Classical School framework. </a:t>
            </a:r>
          </a:p>
          <a:p>
            <a:r>
              <a:rPr lang="en-US" sz="3500" dirty="0" smtClean="0"/>
              <a:t>Motivated </a:t>
            </a:r>
            <a:r>
              <a:rPr lang="en-US" sz="3500" dirty="0"/>
              <a:t>Offender(s</a:t>
            </a:r>
            <a:r>
              <a:rPr lang="en-US" sz="3500" dirty="0" smtClean="0"/>
              <a:t>):</a:t>
            </a:r>
          </a:p>
          <a:p>
            <a:pPr lvl="1"/>
            <a:r>
              <a:rPr lang="en-US" sz="3000" dirty="0"/>
              <a:t>People who tend to be motivated and leave it at </a:t>
            </a:r>
            <a:r>
              <a:rPr lang="en-US" sz="3000" dirty="0" smtClean="0"/>
              <a:t>that.</a:t>
            </a:r>
          </a:p>
          <a:p>
            <a:r>
              <a:rPr lang="en-US" sz="3500" dirty="0"/>
              <a:t>Suitable </a:t>
            </a:r>
            <a:r>
              <a:rPr lang="en-US" sz="3500" dirty="0" smtClean="0"/>
              <a:t>Targets:</a:t>
            </a:r>
          </a:p>
          <a:p>
            <a:pPr lvl="1"/>
            <a:r>
              <a:rPr lang="en-US" sz="3000" dirty="0" smtClean="0"/>
              <a:t>Easily </a:t>
            </a:r>
            <a:r>
              <a:rPr lang="en-US" sz="3000" dirty="0"/>
              <a:t>available to motivated offenders in everyday </a:t>
            </a:r>
            <a:r>
              <a:rPr lang="en-US" sz="3000" dirty="0" smtClean="0"/>
              <a:t>life.</a:t>
            </a:r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Schram, </a:t>
            </a:r>
            <a:r>
              <a:rPr lang="en-IN" i="1" dirty="0"/>
              <a:t>Introduction to Criminology</a:t>
            </a:r>
            <a:r>
              <a:rPr lang="en-IN" dirty="0"/>
              <a:t>, Third Edition. © SAGE Publications, 2021.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96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Routine Activities Theory </a:t>
            </a:r>
            <a:r>
              <a:rPr lang="en-US" sz="2700" dirty="0" smtClean="0"/>
              <a:t>(2 </a:t>
            </a:r>
            <a:r>
              <a:rPr lang="en-US" sz="2700" dirty="0"/>
              <a:t>of 5</a:t>
            </a:r>
            <a:r>
              <a:rPr lang="en-US" sz="2700" dirty="0" smtClean="0"/>
              <a:t>)</a:t>
            </a:r>
            <a:endParaRPr lang="en-US" sz="27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752600"/>
            <a:ext cx="8610600" cy="460375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Three Elements of Routine Activities Theory.</a:t>
            </a:r>
            <a:endParaRPr lang="en-US" dirty="0"/>
          </a:p>
          <a:p>
            <a:r>
              <a:rPr lang="en-US" dirty="0"/>
              <a:t>Lack of </a:t>
            </a:r>
            <a:r>
              <a:rPr lang="en-US" dirty="0" smtClean="0"/>
              <a:t>Guardianship:</a:t>
            </a:r>
          </a:p>
          <a:p>
            <a:pPr lvl="1"/>
            <a:r>
              <a:rPr lang="en-US" dirty="0"/>
              <a:t>Guardianship is often thought of as an on-duty police officer or security </a:t>
            </a:r>
            <a:r>
              <a:rPr lang="en-US" dirty="0" smtClean="0"/>
              <a:t>guard.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ther </a:t>
            </a:r>
            <a:r>
              <a:rPr lang="en-US" dirty="0"/>
              <a:t>forms of guardianship, such as a household </a:t>
            </a:r>
            <a:r>
              <a:rPr lang="en-US" dirty="0" smtClean="0"/>
              <a:t>dog.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Schram, </a:t>
            </a:r>
            <a:r>
              <a:rPr lang="en-IN" i="1" dirty="0"/>
              <a:t>Introduction to Criminology</a:t>
            </a:r>
            <a:r>
              <a:rPr lang="en-IN" dirty="0"/>
              <a:t>, Third Edition. © SAGE Publications, 2021.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84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12813"/>
          </a:xfrm>
        </p:spPr>
        <p:txBody>
          <a:bodyPr>
            <a:normAutofit/>
          </a:bodyPr>
          <a:lstStyle/>
          <a:p>
            <a:r>
              <a:rPr lang="en-US" dirty="0" smtClean="0"/>
              <a:t>Routine Activities Theory </a:t>
            </a:r>
            <a:r>
              <a:rPr lang="en-US" sz="2700" dirty="0" smtClean="0"/>
              <a:t>(3 </a:t>
            </a:r>
            <a:r>
              <a:rPr lang="en-US" sz="2700" dirty="0"/>
              <a:t>of 5</a:t>
            </a:r>
            <a:r>
              <a:rPr lang="en-US" sz="2700" dirty="0" smtClean="0"/>
              <a:t>)</a:t>
            </a:r>
            <a:endParaRPr lang="en-US" sz="27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Applications of Routine Activities Theory: </a:t>
            </a:r>
            <a:r>
              <a:rPr lang="en-US" dirty="0"/>
              <a:t>The Minneapolis Hot Spots Study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Analyzing 911 calls for service in Minneapolis, Minnesota</a:t>
            </a:r>
            <a:r>
              <a:rPr lang="en-IN" dirty="0" smtClean="0"/>
              <a:t>.</a:t>
            </a:r>
            <a:endParaRPr lang="en-US" dirty="0"/>
          </a:p>
          <a:p>
            <a:r>
              <a:rPr lang="en-US" dirty="0"/>
              <a:t>L</a:t>
            </a:r>
            <a:r>
              <a:rPr lang="en-US" dirty="0" smtClean="0"/>
              <a:t>ot </a:t>
            </a:r>
            <a:r>
              <a:rPr lang="en-US" dirty="0"/>
              <a:t>of other types of establishments made suitable </a:t>
            </a:r>
            <a:r>
              <a:rPr lang="en-US" dirty="0" smtClean="0"/>
              <a:t>targets.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Schram, </a:t>
            </a:r>
            <a:r>
              <a:rPr lang="en-IN" i="1" dirty="0"/>
              <a:t>Introduction to Criminology</a:t>
            </a:r>
            <a:r>
              <a:rPr lang="en-IN" dirty="0"/>
              <a:t>, Third Edition. © SAGE Publications, 2021.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96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12813"/>
          </a:xfrm>
        </p:spPr>
        <p:txBody>
          <a:bodyPr>
            <a:normAutofit/>
          </a:bodyPr>
          <a:lstStyle/>
          <a:p>
            <a:r>
              <a:rPr lang="en-US" dirty="0" smtClean="0"/>
              <a:t>Routine Activities Theory </a:t>
            </a:r>
            <a:r>
              <a:rPr lang="en-US" sz="2700" dirty="0" smtClean="0"/>
              <a:t>(4 </a:t>
            </a:r>
            <a:r>
              <a:rPr lang="en-US" sz="2700" dirty="0"/>
              <a:t>of 5</a:t>
            </a:r>
            <a:r>
              <a:rPr lang="en-US" sz="2700" dirty="0" smtClean="0"/>
              <a:t>)</a:t>
            </a:r>
            <a:endParaRPr lang="en-US" sz="27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Applications of Routine Activities Theory: Crime Mapping and Geographic Profiling.</a:t>
            </a:r>
            <a:endParaRPr lang="en-US" dirty="0"/>
          </a:p>
          <a:p>
            <a:r>
              <a:rPr lang="en-US" dirty="0"/>
              <a:t>Applies global positioning systems (GPS) software to identify and </a:t>
            </a:r>
            <a:r>
              <a:rPr lang="en-US" dirty="0" smtClean="0"/>
              <a:t>plot.</a:t>
            </a:r>
          </a:p>
          <a:p>
            <a:r>
              <a:rPr lang="en-US" dirty="0"/>
              <a:t>Such GPS software has also been used to </a:t>
            </a:r>
            <a:r>
              <a:rPr lang="en-US" dirty="0" smtClean="0"/>
              <a:t>predict the location of next strike.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Schram, </a:t>
            </a:r>
            <a:r>
              <a:rPr lang="en-IN" i="1" dirty="0"/>
              <a:t>Introduction to Criminology</a:t>
            </a:r>
            <a:r>
              <a:rPr lang="en-IN" dirty="0"/>
              <a:t>, Third Edition. © SAGE Publications, 2021.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735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6613"/>
          </a:xfrm>
        </p:spPr>
        <p:txBody>
          <a:bodyPr>
            <a:normAutofit/>
          </a:bodyPr>
          <a:lstStyle/>
          <a:p>
            <a:r>
              <a:rPr lang="en-US" dirty="0" smtClean="0"/>
              <a:t>Routine Activities Theory </a:t>
            </a:r>
            <a:r>
              <a:rPr lang="en-US" sz="2700" dirty="0" smtClean="0"/>
              <a:t>(5 </a:t>
            </a:r>
            <a:r>
              <a:rPr lang="en-US" sz="2700" dirty="0"/>
              <a:t>of 5</a:t>
            </a:r>
            <a:r>
              <a:rPr lang="en-US" sz="2700" dirty="0" smtClean="0"/>
              <a:t>)</a:t>
            </a:r>
            <a:endParaRPr lang="en-US" sz="27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Applications of Routine Activities Theory: </a:t>
            </a:r>
            <a:r>
              <a:rPr lang="en-US" dirty="0"/>
              <a:t>The Lifestyles Perspective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I</a:t>
            </a:r>
            <a:r>
              <a:rPr lang="en-US" dirty="0" smtClean="0"/>
              <a:t>ndividuals </a:t>
            </a:r>
            <a:r>
              <a:rPr lang="en-US" dirty="0"/>
              <a:t>increase their probability of becoming </a:t>
            </a:r>
            <a:r>
              <a:rPr lang="en-US" dirty="0" smtClean="0"/>
              <a:t>victims </a:t>
            </a:r>
            <a:r>
              <a:rPr lang="en-US" dirty="0"/>
              <a:t>according to the type of lifestyle they choose</a:t>
            </a:r>
            <a:r>
              <a:rPr lang="en-US" dirty="0" smtClean="0"/>
              <a:t>.</a:t>
            </a:r>
          </a:p>
          <a:p>
            <a:r>
              <a:rPr lang="en-US" dirty="0"/>
              <a:t>Deviant lifestyles bear more risk of </a:t>
            </a:r>
            <a:r>
              <a:rPr lang="en-US" dirty="0" smtClean="0"/>
              <a:t>victimization.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Schram, </a:t>
            </a:r>
            <a:r>
              <a:rPr lang="en-IN" i="1" dirty="0"/>
              <a:t>Introduction to Criminology</a:t>
            </a:r>
            <a:r>
              <a:rPr lang="en-IN" dirty="0"/>
              <a:t>, Third Edition. © SAGE Publications, 2021.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1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Policy Implications </a:t>
            </a:r>
            <a:endParaRPr lang="en-US" sz="27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679950"/>
          </a:xfrm>
        </p:spPr>
        <p:txBody>
          <a:bodyPr>
            <a:normAutofit/>
          </a:bodyPr>
          <a:lstStyle/>
          <a:p>
            <a:r>
              <a:rPr lang="en-US" dirty="0"/>
              <a:t>The “broken windows” </a:t>
            </a:r>
            <a:r>
              <a:rPr lang="en-US" dirty="0" smtClean="0"/>
              <a:t>perspective </a:t>
            </a:r>
            <a:r>
              <a:rPr lang="en-US" dirty="0"/>
              <a:t>emphasizes the need for police to crack down on minor offenses to reduce major </a:t>
            </a:r>
            <a:r>
              <a:rPr lang="en-US" dirty="0" smtClean="0"/>
              <a:t>crimes.</a:t>
            </a:r>
          </a:p>
          <a:p>
            <a:r>
              <a:rPr lang="en-US" dirty="0"/>
              <a:t>C</a:t>
            </a:r>
            <a:r>
              <a:rPr lang="en-US" dirty="0" smtClean="0"/>
              <a:t>ontroversial </a:t>
            </a:r>
            <a:r>
              <a:rPr lang="en-US" dirty="0"/>
              <a:t>three-strikes </a:t>
            </a:r>
            <a:r>
              <a:rPr lang="en-US" dirty="0" smtClean="0"/>
              <a:t>law.</a:t>
            </a:r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number of judges have started using shaming penalties to deter offenders from </a:t>
            </a:r>
            <a:r>
              <a:rPr lang="en-US" dirty="0" smtClean="0"/>
              <a:t>recidivating.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Schram, </a:t>
            </a:r>
            <a:r>
              <a:rPr lang="en-IN" i="1" dirty="0"/>
              <a:t>Introduction to Criminology</a:t>
            </a:r>
            <a:r>
              <a:rPr lang="en-IN" dirty="0"/>
              <a:t>, Third Edition. © SAGE Publications, 2021.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9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sz="27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679950"/>
          </a:xfrm>
        </p:spPr>
        <p:txBody>
          <a:bodyPr>
            <a:normAutofit/>
          </a:bodyPr>
          <a:lstStyle/>
          <a:p>
            <a:r>
              <a:rPr lang="en-US" dirty="0" smtClean="0"/>
              <a:t>Discusses </a:t>
            </a:r>
            <a:r>
              <a:rPr lang="en-US" dirty="0"/>
              <a:t>modern Classical </a:t>
            </a:r>
            <a:r>
              <a:rPr lang="en-US" dirty="0" smtClean="0"/>
              <a:t>School-based theories.</a:t>
            </a:r>
          </a:p>
          <a:p>
            <a:r>
              <a:rPr lang="en-US" dirty="0"/>
              <a:t>All the modern theoretical perspectives discussed </a:t>
            </a:r>
            <a:r>
              <a:rPr lang="en-US" dirty="0" smtClean="0"/>
              <a:t>emphasize </a:t>
            </a:r>
            <a:r>
              <a:rPr lang="en-US" dirty="0"/>
              <a:t>a common </a:t>
            </a:r>
            <a:r>
              <a:rPr lang="en-US" dirty="0" smtClean="0"/>
              <a:t>theme.</a:t>
            </a:r>
          </a:p>
          <a:p>
            <a:pPr lvl="1"/>
            <a:r>
              <a:rPr lang="en-US" dirty="0"/>
              <a:t>The theories </a:t>
            </a:r>
            <a:r>
              <a:rPr lang="en-US" dirty="0" smtClean="0"/>
              <a:t>are </a:t>
            </a:r>
            <a:r>
              <a:rPr lang="en-US" dirty="0"/>
              <a:t>the modern versions of the important assumptions, concepts, and </a:t>
            </a:r>
            <a:r>
              <a:rPr lang="en-US" dirty="0" smtClean="0"/>
              <a:t>propositions.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Schram, </a:t>
            </a:r>
            <a:r>
              <a:rPr lang="en-IN" i="1" dirty="0"/>
              <a:t>Introduction to Criminology</a:t>
            </a:r>
            <a:r>
              <a:rPr lang="en-IN" dirty="0"/>
              <a:t>, Third Edition. © SAGE Publications, 2021.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2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Rebirth of Deterrence Theory and Contemporary Research </a:t>
            </a:r>
            <a:r>
              <a:rPr lang="en-US" sz="2700" dirty="0" smtClean="0"/>
              <a:t>(1 </a:t>
            </a:r>
            <a:r>
              <a:rPr lang="en-US" sz="2700" dirty="0"/>
              <a:t>of </a:t>
            </a:r>
            <a:r>
              <a:rPr lang="en-US" sz="2700" dirty="0" smtClean="0"/>
              <a:t>8)</a:t>
            </a:r>
            <a:endParaRPr lang="en-US" sz="27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2286000"/>
            <a:ext cx="8839200" cy="3840163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rebirth was largely due to scientific </a:t>
            </a:r>
            <a:r>
              <a:rPr lang="en-US" dirty="0" smtClean="0"/>
              <a:t>reviews.</a:t>
            </a:r>
          </a:p>
          <a:p>
            <a:r>
              <a:rPr lang="en-US" dirty="0"/>
              <a:t>V</a:t>
            </a:r>
            <a:r>
              <a:rPr lang="en-US" dirty="0" smtClean="0"/>
              <a:t>irtually </a:t>
            </a:r>
            <a:r>
              <a:rPr lang="en-US" dirty="0"/>
              <a:t>none of the rehab programs significantly reduced </a:t>
            </a:r>
            <a:r>
              <a:rPr lang="en-US" dirty="0" smtClean="0"/>
              <a:t>offending.</a:t>
            </a:r>
          </a:p>
          <a:p>
            <a:r>
              <a:rPr lang="en-US" dirty="0"/>
              <a:t>C</a:t>
            </a:r>
            <a:r>
              <a:rPr lang="en-US" dirty="0" smtClean="0"/>
              <a:t>riminologists </a:t>
            </a:r>
            <a:r>
              <a:rPr lang="en-US" dirty="0"/>
              <a:t>returned to their “roots” in focusing more on </a:t>
            </a:r>
            <a:r>
              <a:rPr lang="en-US" dirty="0" smtClean="0"/>
              <a:t>Classical or deterrence principles.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Schram, </a:t>
            </a:r>
            <a:r>
              <a:rPr lang="en-IN" i="1" dirty="0" smtClean="0"/>
              <a:t>Introduction to Criminology</a:t>
            </a:r>
            <a:r>
              <a:rPr lang="en-IN" dirty="0" smtClean="0"/>
              <a:t>, Third Edition. © SAGE Publications, 2021.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98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Rebirth of Deterrence Theory and Contemporary Research </a:t>
            </a:r>
            <a:r>
              <a:rPr lang="en-US" sz="2700" dirty="0" smtClean="0"/>
              <a:t>(2 of 8)</a:t>
            </a:r>
            <a:endParaRPr lang="en-US" sz="27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2133600"/>
            <a:ext cx="8686800" cy="3992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Four Waves of Modern Deterrence Research: Aggregate Studies.</a:t>
            </a:r>
          </a:p>
          <a:p>
            <a:r>
              <a:rPr lang="en-US" dirty="0" smtClean="0"/>
              <a:t>Studies </a:t>
            </a:r>
            <a:r>
              <a:rPr lang="en-US" dirty="0"/>
              <a:t>revealed a new interest in the deterrent aspects of criminal </a:t>
            </a:r>
            <a:r>
              <a:rPr lang="en-US" dirty="0" smtClean="0"/>
              <a:t>behavior.</a:t>
            </a:r>
          </a:p>
          <a:p>
            <a:r>
              <a:rPr lang="en-US" dirty="0"/>
              <a:t>E</a:t>
            </a:r>
            <a:r>
              <a:rPr lang="en-US" dirty="0" smtClean="0"/>
              <a:t>vidence </a:t>
            </a:r>
            <a:r>
              <a:rPr lang="en-US" dirty="0"/>
              <a:t>showed that increased risk or certainty of punishment was associated with less </a:t>
            </a:r>
            <a:r>
              <a:rPr lang="en-US" dirty="0" smtClean="0"/>
              <a:t>crime.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Schram, </a:t>
            </a:r>
            <a:r>
              <a:rPr lang="en-IN" i="1" dirty="0"/>
              <a:t>Introduction to Criminology</a:t>
            </a:r>
            <a:r>
              <a:rPr lang="en-IN" dirty="0"/>
              <a:t>, Third Edition. © SAGE Publications, 2021.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2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Rebirth of Deterrence Theory and Contemporary Research </a:t>
            </a:r>
            <a:r>
              <a:rPr lang="en-US" sz="2700" dirty="0" smtClean="0"/>
              <a:t>(3 of 8)</a:t>
            </a:r>
            <a:endParaRPr lang="en-US" sz="27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Four Waves of Modern Deterrence Research: Aggregate Studies.</a:t>
            </a:r>
          </a:p>
          <a:p>
            <a:r>
              <a:rPr lang="en-US" dirty="0"/>
              <a:t>M</a:t>
            </a:r>
            <a:r>
              <a:rPr lang="en-US" dirty="0" smtClean="0"/>
              <a:t>ost </a:t>
            </a:r>
            <a:r>
              <a:rPr lang="en-US" dirty="0"/>
              <a:t>offenders who are arrested once never get arrested </a:t>
            </a:r>
            <a:r>
              <a:rPr lang="en-US" dirty="0" smtClean="0"/>
              <a:t>again.</a:t>
            </a:r>
          </a:p>
          <a:p>
            <a:r>
              <a:rPr lang="en-US" dirty="0"/>
              <a:t>The measures of certainty of </a:t>
            </a:r>
            <a:r>
              <a:rPr lang="en-US" dirty="0" smtClean="0"/>
              <a:t>punishment.</a:t>
            </a:r>
          </a:p>
          <a:p>
            <a:r>
              <a:rPr lang="en-US" dirty="0"/>
              <a:t>P</a:t>
            </a:r>
            <a:r>
              <a:rPr lang="en-US" dirty="0" smtClean="0"/>
              <a:t>revalence </a:t>
            </a:r>
            <a:r>
              <a:rPr lang="en-US" dirty="0"/>
              <a:t>and influence of capital punishment and </a:t>
            </a:r>
            <a:r>
              <a:rPr lang="en-US" dirty="0" smtClean="0"/>
              <a:t>crime.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Schram, </a:t>
            </a:r>
            <a:r>
              <a:rPr lang="en-IN" i="1" dirty="0"/>
              <a:t>Introduction to Criminology</a:t>
            </a:r>
            <a:r>
              <a:rPr lang="en-IN" dirty="0"/>
              <a:t>, Third Edition. © SAGE Publications, 2021.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6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Rebirth of Deterrence Theory and Contemporary Research </a:t>
            </a:r>
            <a:r>
              <a:rPr lang="en-US" sz="2700" dirty="0" smtClean="0"/>
              <a:t>(4 of 8)</a:t>
            </a:r>
            <a:endParaRPr lang="en-US" sz="27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2133600"/>
            <a:ext cx="8686800" cy="3992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Four Waves of Modern Deterrence Research: Cross-sectional</a:t>
            </a:r>
            <a:r>
              <a:rPr lang="en-US" b="1" dirty="0" smtClean="0"/>
              <a:t> </a:t>
            </a:r>
            <a:r>
              <a:rPr lang="en-US" dirty="0" smtClean="0"/>
              <a:t>studies.</a:t>
            </a:r>
          </a:p>
          <a:p>
            <a:r>
              <a:rPr lang="en-US" dirty="0"/>
              <a:t>F</a:t>
            </a:r>
            <a:r>
              <a:rPr lang="en-US" dirty="0" smtClean="0"/>
              <a:t>ocused </a:t>
            </a:r>
            <a:r>
              <a:rPr lang="en-US" dirty="0"/>
              <a:t>on individual perceptions of certainty and severity of </a:t>
            </a:r>
            <a:r>
              <a:rPr lang="en-US" dirty="0" smtClean="0"/>
              <a:t>sanctions.</a:t>
            </a:r>
          </a:p>
          <a:p>
            <a:r>
              <a:rPr lang="en-US" dirty="0"/>
              <a:t>Perceptions of the risk or certainty of punishment were strongly associated with intentions to commit future </a:t>
            </a:r>
            <a:r>
              <a:rPr lang="en-US" dirty="0" smtClean="0"/>
              <a:t>crimes.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Schram, </a:t>
            </a:r>
            <a:r>
              <a:rPr lang="en-IN" i="1" dirty="0"/>
              <a:t>Introduction to Criminology</a:t>
            </a:r>
            <a:r>
              <a:rPr lang="en-IN" dirty="0"/>
              <a:t>, Third Edition. © SAGE Publications, 2021.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2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Rebirth of Deterrence Theory and Contemporary Research </a:t>
            </a:r>
            <a:r>
              <a:rPr lang="en-US" sz="2700" dirty="0" smtClean="0"/>
              <a:t>(5 </a:t>
            </a:r>
            <a:r>
              <a:rPr lang="en-US" sz="2700" dirty="0"/>
              <a:t>of </a:t>
            </a:r>
            <a:r>
              <a:rPr lang="en-US" sz="2700" dirty="0" smtClean="0"/>
              <a:t>8)</a:t>
            </a:r>
            <a:endParaRPr lang="en-US" sz="27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981200"/>
            <a:ext cx="8763000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Four Waves of Modern Deterrence Research: Longitudinal Studies.</a:t>
            </a:r>
            <a:endParaRPr lang="en-US" dirty="0"/>
          </a:p>
          <a:p>
            <a:r>
              <a:rPr lang="en-US" dirty="0"/>
              <a:t>Studies that take certain measures over two or </a:t>
            </a:r>
            <a:r>
              <a:rPr lang="en-US" dirty="0" smtClean="0"/>
              <a:t>more </a:t>
            </a:r>
            <a:r>
              <a:rPr lang="en-US" dirty="0"/>
              <a:t>time </a:t>
            </a:r>
            <a:r>
              <a:rPr lang="en-US" dirty="0" smtClean="0"/>
              <a:t>periods. </a:t>
            </a:r>
          </a:p>
          <a:p>
            <a:pPr lvl="1"/>
            <a:r>
              <a:rPr lang="en-US" dirty="0" smtClean="0"/>
              <a:t>Referred </a:t>
            </a:r>
            <a:r>
              <a:rPr lang="en-US" dirty="0"/>
              <a:t>to as the experiential </a:t>
            </a:r>
            <a:r>
              <a:rPr lang="en-US" dirty="0" smtClean="0"/>
              <a:t>effect</a:t>
            </a:r>
            <a:r>
              <a:rPr lang="en-US" b="1" dirty="0" smtClean="0"/>
              <a:t>. </a:t>
            </a:r>
          </a:p>
          <a:p>
            <a:r>
              <a:rPr lang="en-US" dirty="0"/>
              <a:t>Official deterrence is highly ineffective against criminal acts.</a:t>
            </a:r>
          </a:p>
          <a:p>
            <a:r>
              <a:rPr lang="en-US" dirty="0"/>
              <a:t>Perceptions of the likelihood and severity of sanctions vary.</a:t>
            </a:r>
          </a:p>
          <a:p>
            <a:pPr lvl="1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Schram, </a:t>
            </a:r>
            <a:r>
              <a:rPr lang="en-IN" i="1" dirty="0"/>
              <a:t>Introduction to Criminology</a:t>
            </a:r>
            <a:r>
              <a:rPr lang="en-IN" dirty="0"/>
              <a:t>, Third Edition. © SAGE Publications, 2021.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96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Rebirth of Deterrence Theory and Contemporary Research </a:t>
            </a:r>
            <a:r>
              <a:rPr lang="en-US" sz="2700" dirty="0" smtClean="0"/>
              <a:t>(6 </a:t>
            </a:r>
            <a:r>
              <a:rPr lang="en-US" sz="2700" dirty="0"/>
              <a:t>of </a:t>
            </a:r>
            <a:r>
              <a:rPr lang="en-US" sz="2700" dirty="0" smtClean="0"/>
              <a:t>8)</a:t>
            </a:r>
            <a:endParaRPr lang="en-US" sz="27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2133600"/>
            <a:ext cx="8686800" cy="4222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Four Waves of Modern Deterrence Research: Scenario/Vignette Studies.</a:t>
            </a:r>
          </a:p>
          <a:p>
            <a:pPr lvl="0"/>
            <a:r>
              <a:rPr lang="en-US" dirty="0"/>
              <a:t>Scenario research: Studies that involve providing participants with specific hypothetical scenarios and then asking them what they would do in each situation.</a:t>
            </a:r>
          </a:p>
          <a:p>
            <a:pPr lvl="0"/>
            <a:r>
              <a:rPr lang="en-US" dirty="0"/>
              <a:t>Vignettes: Short, descriptive sketches.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Schram, </a:t>
            </a:r>
            <a:r>
              <a:rPr lang="en-IN" i="1" dirty="0"/>
              <a:t>Introduction to Criminology</a:t>
            </a:r>
            <a:r>
              <a:rPr lang="en-IN" dirty="0"/>
              <a:t>, Third Edition. © SAGE Publications, 2021.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96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Rebirth of Deterrence Theory and Contemporary Research </a:t>
            </a:r>
            <a:r>
              <a:rPr lang="en-US" sz="2700" dirty="0" smtClean="0"/>
              <a:t>(7 </a:t>
            </a:r>
            <a:r>
              <a:rPr lang="en-US" sz="2700" dirty="0"/>
              <a:t>of </a:t>
            </a:r>
            <a:r>
              <a:rPr lang="en-US" sz="2700" dirty="0" smtClean="0"/>
              <a:t>8)</a:t>
            </a:r>
            <a:endParaRPr lang="en-US" sz="27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2133600"/>
            <a:ext cx="8686800" cy="4222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Four Waves of Modern Deterrence Research: Scenario/Vignette Studies.</a:t>
            </a:r>
            <a:endParaRPr lang="en-US" dirty="0"/>
          </a:p>
          <a:p>
            <a:r>
              <a:rPr lang="en-US" dirty="0"/>
              <a:t>P</a:t>
            </a:r>
            <a:r>
              <a:rPr lang="en-US" dirty="0" smtClean="0"/>
              <a:t>romoted </a:t>
            </a:r>
            <a:r>
              <a:rPr lang="en-US" dirty="0"/>
              <a:t>a contemporaneous </a:t>
            </a:r>
            <a:r>
              <a:rPr lang="en-US" dirty="0" smtClean="0"/>
              <a:t>response regarding perceptions of the risk and severity.</a:t>
            </a:r>
          </a:p>
          <a:p>
            <a:r>
              <a:rPr lang="en-US" dirty="0"/>
              <a:t>H</a:t>
            </a:r>
            <a:r>
              <a:rPr lang="en-US" dirty="0" smtClean="0"/>
              <a:t>igh </a:t>
            </a:r>
            <a:r>
              <a:rPr lang="en-US" dirty="0"/>
              <a:t>correlation between what one reports doing in a given scenario and what one would do in real life.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Schram, </a:t>
            </a:r>
            <a:r>
              <a:rPr lang="en-IN" i="1" dirty="0"/>
              <a:t>Introduction to Criminology</a:t>
            </a:r>
            <a:r>
              <a:rPr lang="en-IN" dirty="0"/>
              <a:t>, Third Edition. © SAGE Publications, 2021.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37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2629</Words>
  <Application>Microsoft Office PowerPoint</Application>
  <PresentationFormat>On-screen Show (4:3)</PresentationFormat>
  <Paragraphs>210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Chapter 4: Contemporary Classical and Deterrence Research</vt:lpstr>
      <vt:lpstr>Introduction</vt:lpstr>
      <vt:lpstr>Rebirth of Deterrence Theory and Contemporary Research (1 of 8)</vt:lpstr>
      <vt:lpstr>Rebirth of Deterrence Theory and Contemporary Research (2 of 8)</vt:lpstr>
      <vt:lpstr>Rebirth of Deterrence Theory and Contemporary Research (3 of 8)</vt:lpstr>
      <vt:lpstr>Rebirth of Deterrence Theory and Contemporary Research (4 of 8)</vt:lpstr>
      <vt:lpstr>Rebirth of Deterrence Theory and Contemporary Research (5 of 8)</vt:lpstr>
      <vt:lpstr>Rebirth of Deterrence Theory and Contemporary Research (6 of 8)</vt:lpstr>
      <vt:lpstr>Rebirth of Deterrence Theory and Contemporary Research (7 of 8)</vt:lpstr>
      <vt:lpstr>Rebirth of Deterrence Theory and Contemporary Research (8 of 8)</vt:lpstr>
      <vt:lpstr>Rational Choice Theory (1 of 2)</vt:lpstr>
      <vt:lpstr>Rational Choice Theory (2 of 2)</vt:lpstr>
      <vt:lpstr>Routine Activities Theory (1 of 5)</vt:lpstr>
      <vt:lpstr>Routine Activities Theory (2 of 5)</vt:lpstr>
      <vt:lpstr>Routine Activities Theory (3 of 5)</vt:lpstr>
      <vt:lpstr>Routine Activities Theory (4 of 5)</vt:lpstr>
      <vt:lpstr>Routine Activities Theory (5 of 5)</vt:lpstr>
      <vt:lpstr>Policy Implications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Ancheta, Katie</dc:creator>
  <cp:lastModifiedBy>Integra</cp:lastModifiedBy>
  <cp:revision>222</cp:revision>
  <dcterms:created xsi:type="dcterms:W3CDTF">2006-08-16T00:00:00Z</dcterms:created>
  <dcterms:modified xsi:type="dcterms:W3CDTF">2020-01-04T15:25:58Z</dcterms:modified>
</cp:coreProperties>
</file>