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8" r:id="rId3"/>
    <p:sldId id="259" r:id="rId4"/>
    <p:sldId id="330" r:id="rId5"/>
    <p:sldId id="331" r:id="rId6"/>
    <p:sldId id="332" r:id="rId7"/>
    <p:sldId id="333" r:id="rId8"/>
    <p:sldId id="335" r:id="rId9"/>
    <p:sldId id="336" r:id="rId10"/>
    <p:sldId id="347" r:id="rId11"/>
    <p:sldId id="337" r:id="rId12"/>
    <p:sldId id="338" r:id="rId13"/>
    <p:sldId id="340" r:id="rId14"/>
    <p:sldId id="341" r:id="rId15"/>
    <p:sldId id="342" r:id="rId16"/>
    <p:sldId id="343" r:id="rId17"/>
    <p:sldId id="344" r:id="rId18"/>
    <p:sldId id="34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2" autoAdjust="0"/>
    <p:restoredTop sz="96159" autoAdjust="0"/>
  </p:normalViewPr>
  <p:slideViewPr>
    <p:cSldViewPr>
      <p:cViewPr varScale="1">
        <p:scale>
          <a:sx n="111" d="100"/>
          <a:sy n="111" d="100"/>
        </p:scale>
        <p:origin x="1578" y="96"/>
      </p:cViewPr>
      <p:guideLst>
        <p:guide orient="horz" pos="2160"/>
        <p:guide pos="2880"/>
      </p:guideLst>
    </p:cSldViewPr>
  </p:slideViewPr>
  <p:outlineViewPr>
    <p:cViewPr>
      <p:scale>
        <a:sx n="33" d="100"/>
        <a:sy n="33" d="100"/>
      </p:scale>
      <p:origin x="0" y="135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dirty="0"/>
          </a:p>
        </p:txBody>
      </p:sp>
    </p:spTree>
    <p:extLst>
      <p:ext uri="{BB962C8B-B14F-4D97-AF65-F5344CB8AC3E}">
        <p14:creationId xmlns:p14="http://schemas.microsoft.com/office/powerpoint/2010/main" val="358189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dirty="0"/>
          </a:p>
        </p:txBody>
      </p:sp>
    </p:spTree>
    <p:extLst>
      <p:ext uri="{BB962C8B-B14F-4D97-AF65-F5344CB8AC3E}">
        <p14:creationId xmlns:p14="http://schemas.microsoft.com/office/powerpoint/2010/main" val="1681180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9.2 </a:t>
            </a:r>
            <a:r>
              <a:rPr lang="en-US" sz="1200" kern="1200" dirty="0" smtClean="0">
                <a:solidFill>
                  <a:schemeClr val="tx1"/>
                </a:solidFill>
                <a:latin typeface="+mn-lt"/>
                <a:ea typeface="+mn-ea"/>
                <a:cs typeface="+mn-cs"/>
              </a:rPr>
              <a:t>Discuss Shaw and McKay’s theory of social disorganization.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b="0" dirty="0" smtClean="0"/>
              <a:t>Framework: </a:t>
            </a:r>
            <a:r>
              <a:rPr lang="en-US" sz="1200" kern="1200" dirty="0" smtClean="0">
                <a:solidFill>
                  <a:schemeClr val="tx1"/>
                </a:solidFill>
                <a:latin typeface="+mn-lt"/>
                <a:ea typeface="+mn-ea"/>
                <a:cs typeface="+mn-cs"/>
              </a:rPr>
              <a:t>Shaw and McKay proposed a framework that began with the assumption that certain neighborhoods in all cities have more crime than other parts of the city—most of them located in Burgess’s Zone II, which is the zone in the transition from residential to industrial, due to the invasion of factories.</a:t>
            </a:r>
          </a:p>
          <a:p>
            <a:endParaRPr lang="en-US" sz="1200" b="1" kern="1200" dirty="0" smtClean="0">
              <a:solidFill>
                <a:schemeClr val="tx1"/>
              </a:solidFill>
              <a:latin typeface="+mn-lt"/>
              <a:ea typeface="+mn-ea"/>
              <a:cs typeface="+mn-cs"/>
            </a:endParaRPr>
          </a:p>
          <a:p>
            <a:r>
              <a:rPr lang="en-US" b="0" dirty="0" smtClean="0"/>
              <a:t>Theory of social disorganization:</a:t>
            </a:r>
            <a:r>
              <a:rPr lang="en-US" b="1" baseline="0" dirty="0" smtClean="0"/>
              <a:t> </a:t>
            </a:r>
            <a:r>
              <a:rPr lang="en-US" dirty="0" smtClean="0"/>
              <a:t>Antecedent social ills tend to breakdown social organization </a:t>
            </a:r>
            <a:r>
              <a:rPr lang="en-US" sz="1200" kern="1200" dirty="0" smtClean="0">
                <a:solidFill>
                  <a:schemeClr val="tx1"/>
                </a:solidFill>
                <a:latin typeface="+mn-lt"/>
                <a:ea typeface="+mn-ea"/>
                <a:cs typeface="+mn-cs"/>
              </a:rPr>
              <a:t>which is why this model is referred to as the theory of social disorganization</a:t>
            </a:r>
            <a:r>
              <a:rPr lang="en-US" dirty="0" smtClean="0"/>
              <a:t>.</a:t>
            </a:r>
          </a:p>
          <a:p>
            <a:endParaRPr lang="en-US" b="1"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Shaw and McKay supplied data to support these theoretical propositions: They demonstrated through data from the U.S. Census and city records that neighborhoods with high rates of poverty, physical dilapidation, and a high cultural mix also had the highest rates of delinquency and crime. </a:t>
            </a:r>
          </a:p>
          <a:p>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9.2 </a:t>
            </a:r>
            <a:r>
              <a:rPr lang="en-US" sz="1200" kern="1200" dirty="0" smtClean="0">
                <a:solidFill>
                  <a:schemeClr val="tx1"/>
                </a:solidFill>
                <a:latin typeface="+mn-lt"/>
                <a:ea typeface="+mn-ea"/>
                <a:cs typeface="+mn-cs"/>
              </a:rPr>
              <a:t>Discuss Shaw and McKay’s theory of social disorganization.</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dirty="0" smtClean="0"/>
              <a:t>Longitudinal data: </a:t>
            </a:r>
            <a:r>
              <a:rPr lang="en-US" sz="1200" kern="1200" dirty="0" smtClean="0">
                <a:solidFill>
                  <a:schemeClr val="tx1"/>
                </a:solidFill>
                <a:effectLst/>
                <a:latin typeface="+mn-lt"/>
                <a:ea typeface="+mn-ea"/>
                <a:cs typeface="+mn-cs"/>
              </a:rPr>
              <a:t>Shaw and McKay’s longitudinal data showed that it did not matter which ethnic groups lived in Zone II (zone in transition), because all groups (with the exception of Asians) who lived in that zone had high delinquency rates while they lived there. </a:t>
            </a:r>
          </a:p>
          <a:p>
            <a:endParaRPr lang="en-US" sz="1200" kern="1200" dirty="0" smtClean="0">
              <a:solidFill>
                <a:schemeClr val="tx1"/>
              </a:solidFill>
              <a:effectLst/>
              <a:latin typeface="+mn-lt"/>
              <a:ea typeface="+mn-ea"/>
              <a:cs typeface="+mn-cs"/>
            </a:endParaRPr>
          </a:p>
          <a:p>
            <a:r>
              <a:rPr lang="en-US" dirty="0" smtClean="0"/>
              <a:t>After moving out of zone II, delinquency rates increased: </a:t>
            </a:r>
            <a:r>
              <a:rPr lang="en-US" sz="1200" kern="1200" dirty="0" smtClean="0">
                <a:solidFill>
                  <a:schemeClr val="tx1"/>
                </a:solidFill>
                <a:effectLst/>
                <a:latin typeface="+mn-lt"/>
                <a:ea typeface="+mn-ea"/>
                <a:cs typeface="+mn-cs"/>
              </a:rPr>
              <a:t>On the other hand, once most of each ethnic group moved out of Zone II, their delinquency rates decreased significantly.</a:t>
            </a:r>
          </a:p>
          <a:p>
            <a:endParaRPr lang="en-US" sz="1200" kern="1200" dirty="0" smtClean="0">
              <a:solidFill>
                <a:schemeClr val="tx1"/>
              </a:solidFill>
              <a:effectLst/>
              <a:latin typeface="+mn-lt"/>
              <a:ea typeface="+mn-ea"/>
              <a:cs typeface="+mn-cs"/>
            </a:endParaRPr>
          </a:p>
          <a:p>
            <a:r>
              <a:rPr lang="en-US" dirty="0" smtClean="0"/>
              <a:t>Rejects the notion of social Darwinism: </a:t>
            </a:r>
            <a:r>
              <a:rPr lang="en-US" sz="1200" kern="1200" dirty="0" smtClean="0">
                <a:solidFill>
                  <a:schemeClr val="tx1"/>
                </a:solidFill>
                <a:effectLst/>
                <a:latin typeface="+mn-lt"/>
                <a:ea typeface="+mn-ea"/>
                <a:cs typeface="+mn-cs"/>
              </a:rPr>
              <a:t>This finding rejects the notion of social Darwinism, because it is obvious that the culture is not what influences crime and delinquency but, rather, the criminogenic nature of the environment. After all, if ethnicity or race made a difference, the delinquency rates in Zone II would fluctuate based on who lived in that area, but these rates did not differ. Rather, the zone determined the rates of delinquency regardless of what ethnic or racial groups were living there at the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9.2 </a:t>
            </a:r>
            <a:r>
              <a:rPr lang="en-US" sz="1200" kern="1200" dirty="0" smtClean="0">
                <a:solidFill>
                  <a:schemeClr val="tx1"/>
                </a:solidFill>
                <a:latin typeface="+mn-lt"/>
                <a:ea typeface="+mn-ea"/>
                <a:cs typeface="+mn-cs"/>
              </a:rPr>
              <a:t>Discuss Shaw and McKay’s theory of social disorganization.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Formulation of social disorganization: </a:t>
            </a:r>
            <a:r>
              <a:rPr lang="en-US" sz="1200" kern="1200" dirty="0" smtClean="0">
                <a:solidFill>
                  <a:schemeClr val="tx1"/>
                </a:solidFill>
                <a:effectLst/>
                <a:latin typeface="+mn-lt"/>
                <a:ea typeface="+mn-ea"/>
                <a:cs typeface="+mn-cs"/>
              </a:rPr>
              <a:t>Additional criticisms of Shaw and McKay’s formulation of social disorganization also focus on the emphasis the theory places on the macro, or aggregate, level of analysis. </a:t>
            </a: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Doesn’t explain why youth in zone V choose to commit crime: T</a:t>
            </a:r>
            <a:r>
              <a:rPr lang="en-US" sz="1200" kern="1200" dirty="0" smtClean="0">
                <a:solidFill>
                  <a:schemeClr val="tx1"/>
                </a:solidFill>
                <a:effectLst/>
                <a:latin typeface="+mn-lt"/>
                <a:ea typeface="+mn-ea"/>
                <a:cs typeface="+mn-cs"/>
              </a:rPr>
              <a:t>heir model does not attempt to explain why some, albeit a very small amount of, youths in the best neighborhoods (in zone V) choose to commit crime.</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Chicago Area Project: Despite the criticisms and weaknesses of the Chicago School perspective on criminology, this theory resulted in one of the largest programs to date attempting to reduce delinquency rates. Clifford Shaw was put in charge of establishing the Chicago Area Project, which established centers in the most crime-ridden neighborhoods of Chicago.</a:t>
            </a: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9.3 </a:t>
            </a:r>
            <a:r>
              <a:rPr lang="en-US" sz="1200" kern="1200" dirty="0" smtClean="0">
                <a:solidFill>
                  <a:schemeClr val="tx1"/>
                </a:solidFill>
                <a:latin typeface="+mn-lt"/>
                <a:ea typeface="+mn-ea"/>
                <a:cs typeface="+mn-cs"/>
              </a:rPr>
              <a:t>Identify some current, modern-day examples of specific cultures or subcultures in the United States and how they relate to crime</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9.3 </a:t>
            </a:r>
            <a:r>
              <a:rPr lang="en-US" sz="1200" kern="1200" dirty="0" smtClean="0">
                <a:solidFill>
                  <a:schemeClr val="tx1"/>
                </a:solidFill>
                <a:latin typeface="+mn-lt"/>
                <a:ea typeface="+mn-ea"/>
                <a:cs typeface="+mn-cs"/>
              </a:rPr>
              <a:t>Identify some current, modern-day examples of specific cultures or subcultures in the United States and how they relate to crime</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Ferracuti and Wolfgang’s primary conclusion: </a:t>
            </a:r>
            <a:r>
              <a:rPr lang="en-US" sz="1200" b="0" kern="1200" dirty="0" smtClean="0">
                <a:solidFill>
                  <a:schemeClr val="tx1"/>
                </a:solidFill>
                <a:latin typeface="+mn-lt"/>
                <a:ea typeface="+mn-ea"/>
                <a:cs typeface="+mn-cs"/>
              </a:rPr>
              <a:t>V</a:t>
            </a:r>
            <a:r>
              <a:rPr lang="en-US" sz="1200" kern="1200" dirty="0" smtClean="0">
                <a:solidFill>
                  <a:schemeClr val="tx1"/>
                </a:solidFill>
                <a:latin typeface="+mn-lt"/>
                <a:ea typeface="+mn-ea"/>
                <a:cs typeface="+mn-cs"/>
              </a:rPr>
              <a:t>iolence is a culturally learned adaptation to deal with negative life circumstances and that learning such norms occurs in an environment that emphasizes violence over other 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Cultural/subcultural theory: A</a:t>
            </a:r>
            <a:r>
              <a:rPr lang="en-US" b="0" baseline="0" dirty="0" smtClean="0"/>
              <a:t> </a:t>
            </a:r>
            <a:r>
              <a:rPr lang="en-US" sz="1200" kern="1200" dirty="0" smtClean="0">
                <a:solidFill>
                  <a:schemeClr val="tx1"/>
                </a:solidFill>
                <a:latin typeface="+mn-lt"/>
                <a:ea typeface="+mn-ea"/>
                <a:cs typeface="+mn-cs"/>
              </a:rPr>
              <a:t>perspective on criminal offending that assumes that many offenders believe in a normative system distinctly different from and often at odds with the norms accepted by conventional society.</a:t>
            </a:r>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9.3 </a:t>
            </a:r>
            <a:r>
              <a:rPr lang="en-US" sz="1200" kern="1200" dirty="0" smtClean="0">
                <a:solidFill>
                  <a:schemeClr val="tx1"/>
                </a:solidFill>
                <a:latin typeface="+mn-lt"/>
                <a:ea typeface="+mn-ea"/>
                <a:cs typeface="+mn-cs"/>
              </a:rPr>
              <a:t>Identify some current, modern-day examples of specific cultures or subcultures in the United States and how they relate to crime</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Miller’s theoretical model: </a:t>
            </a:r>
            <a:r>
              <a:rPr lang="en-US" sz="1200" b="0" kern="1200" dirty="0" smtClean="0">
                <a:solidFill>
                  <a:schemeClr val="tx1"/>
                </a:solidFill>
                <a:latin typeface="+mn-lt"/>
                <a:ea typeface="+mn-ea"/>
                <a:cs typeface="+mn-cs"/>
              </a:rPr>
              <a:t>Miller presented a theoretical model that proposed that the entire lower class had its own cultural value system.</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Six focal concerns:</a:t>
            </a:r>
            <a:r>
              <a:rPr lang="en-US" sz="1200" b="0" kern="1200" dirty="0" smtClean="0">
                <a:solidFill>
                  <a:schemeClr val="tx1"/>
                </a:solidFill>
                <a:latin typeface="+mn-lt"/>
                <a:ea typeface="+mn-ea"/>
                <a:cs typeface="+mn-cs"/>
              </a:rPr>
              <a:t> In this model, virtually everyone in the lower class believed in and socialized the values of six focal concerns: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Fate: The concern of luck, or whatever life dealt you; it disregarded responsibility and accountability for one’s actions.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Autonomy: The value of independence from authority.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Trouble: The concern of staying out of legal problems, as well as getting into and out of personal difficulties.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Toughness: Maintaining your reputation on the street in many ways.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Excitement: The engagement in activities (some illegal) that helped liven up an otherwise mundane existence of being lower class.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Smartness: The emphasis on “street smarts” or the ability to con others.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smtClean="0"/>
              <a:t>Model proposed by Elijah Anderson: </a:t>
            </a:r>
            <a:r>
              <a:rPr lang="en-US" sz="1200" b="0" kern="1200" dirty="0" smtClean="0">
                <a:solidFill>
                  <a:schemeClr val="tx1"/>
                </a:solidFill>
                <a:latin typeface="+mn-lt"/>
                <a:ea typeface="+mn-ea"/>
                <a:cs typeface="+mn-cs"/>
              </a:rPr>
              <a:t>This theory focuses on African-Americans and claims that due to deprived conditions in the inner cities, black Americans feel a sense of hopelessness, isolation, and despair.</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smtClean="0">
                <a:solidFill>
                  <a:schemeClr val="tx1"/>
                </a:solidFill>
                <a:latin typeface="+mn-lt"/>
                <a:ea typeface="+mn-ea"/>
                <a:cs typeface="+mn-cs"/>
              </a:rPr>
              <a:t>Code of the street: </a:t>
            </a:r>
            <a:r>
              <a:rPr lang="en-US" sz="1200" kern="1200" dirty="0" smtClean="0">
                <a:solidFill>
                  <a:schemeClr val="tx1"/>
                </a:solidFill>
                <a:effectLst/>
                <a:latin typeface="+mn-lt"/>
                <a:ea typeface="+mn-ea"/>
                <a:cs typeface="+mn-cs"/>
              </a:rPr>
              <a:t>According to Anderson, “the code of the streets”—also the title of his book—is to maintain one’s reputation and demand respect. For example, to be disrespected (“dissed”) is considered grounds for a physical attack.</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9.3 </a:t>
            </a:r>
            <a:r>
              <a:rPr lang="en-US" sz="1200" kern="1200" dirty="0" smtClean="0">
                <a:solidFill>
                  <a:schemeClr val="tx1"/>
                </a:solidFill>
                <a:latin typeface="+mn-lt"/>
                <a:ea typeface="+mn-ea"/>
                <a:cs typeface="+mn-cs"/>
              </a:rPr>
              <a:t>Identify some current, modern-day examples of specific cultures or subcultures in the United States and how they relate to crime</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Race and crime relationship has been consistent over time: </a:t>
            </a:r>
            <a:r>
              <a:rPr lang="en-US" sz="1200" b="0" kern="1200" dirty="0" smtClean="0">
                <a:solidFill>
                  <a:schemeClr val="tx1"/>
                </a:solidFill>
                <a:latin typeface="+mn-lt"/>
                <a:ea typeface="+mn-ea"/>
                <a:cs typeface="+mn-cs"/>
              </a:rPr>
              <a:t>Virtually all studies finding that blacks have the highest crime rates,</a:t>
            </a:r>
            <a:r>
              <a:rPr lang="en-US" sz="1200" b="0"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followed by whites, and then Asians.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Supports existence of strong subculture of black youth: </a:t>
            </a:r>
            <a:r>
              <a:rPr lang="en-US" sz="1200" b="0" kern="1200" dirty="0" smtClean="0">
                <a:solidFill>
                  <a:schemeClr val="tx1"/>
                </a:solidFill>
                <a:latin typeface="+mn-lt"/>
                <a:ea typeface="+mn-ea"/>
                <a:cs typeface="+mn-cs"/>
              </a:rPr>
              <a:t>Supports Anderson’s concept of subcultures that lead to a higher propensity for committing crime and being incarcerated.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Result of increased racial residential segregation: T</a:t>
            </a:r>
            <a:r>
              <a:rPr lang="en-US" sz="1200" b="0" kern="1200" dirty="0" smtClean="0">
                <a:solidFill>
                  <a:schemeClr val="tx1"/>
                </a:solidFill>
                <a:latin typeface="+mn-lt"/>
                <a:ea typeface="+mn-ea"/>
                <a:cs typeface="+mn-cs"/>
              </a:rPr>
              <a:t>he relative frequency of black intraracial assault to black interracial assault increased.</a:t>
            </a: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9.4 </a:t>
            </a:r>
            <a:r>
              <a:rPr lang="en-US" sz="1200" kern="1200" dirty="0" smtClean="0">
                <a:solidFill>
                  <a:schemeClr val="tx1"/>
                </a:solidFill>
                <a:latin typeface="+mn-lt"/>
                <a:ea typeface="+mn-ea"/>
                <a:cs typeface="+mn-cs"/>
              </a:rPr>
              <a:t>Evaluate the criticisms of cultural theories of crime.</a:t>
            </a: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Emphasizes risk factors and social dynamics: </a:t>
            </a:r>
            <a:r>
              <a:rPr lang="en-US" sz="1200" kern="1200" dirty="0" smtClean="0">
                <a:solidFill>
                  <a:schemeClr val="tx1"/>
                </a:solidFill>
                <a:effectLst/>
                <a:latin typeface="+mn-lt"/>
                <a:ea typeface="+mn-ea"/>
                <a:cs typeface="+mn-cs"/>
              </a:rPr>
              <a:t>This chapter will focus on different type of social framework structure that emphasizes the risk factors and social dynamics in certain neighborhoods.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dirty="0"/>
          </a:p>
        </p:txBody>
      </p:sp>
    </p:spTree>
    <p:extLst>
      <p:ext uri="{BB962C8B-B14F-4D97-AF65-F5344CB8AC3E}">
        <p14:creationId xmlns:p14="http://schemas.microsoft.com/office/powerpoint/2010/main" val="3585711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The school represents: It </a:t>
            </a:r>
            <a:r>
              <a:rPr lang="en-US" sz="1200" b="0" kern="1200" dirty="0" smtClean="0">
                <a:solidFill>
                  <a:schemeClr val="tx1"/>
                </a:solidFill>
                <a:latin typeface="+mn-lt"/>
                <a:ea typeface="+mn-ea"/>
                <a:cs typeface="+mn-cs"/>
              </a:rPr>
              <a:t>represents one of the earliest examples of balancing theorizing with scientific analysis, along with guiding important programs and policy implementations that still exist and thrive in contemporary times.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Important development of the school: </a:t>
            </a:r>
            <a:r>
              <a:rPr lang="en-US" sz="1200" b="0" kern="1200" dirty="0" smtClean="0">
                <a:solidFill>
                  <a:schemeClr val="tx1"/>
                </a:solidFill>
                <a:latin typeface="+mn-lt"/>
                <a:ea typeface="+mn-ea"/>
                <a:cs typeface="+mn-cs"/>
              </a:rPr>
              <a:t>The epitome of using theoretical development and scientific testing to help improve conditions in society when it was most needed, which can be appreciated only by understanding the degree of chaos and crime that existed in Chicago in the late 1800s and early 1900s.</a:t>
            </a:r>
            <a:endParaRPr lang="en-US" b="0"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Opening of Erie Canal and operation of Baltimore and Ohio Railroad: </a:t>
            </a:r>
            <a:r>
              <a:rPr lang="en-US" sz="1200" b="0" kern="1200" dirty="0" smtClean="0">
                <a:solidFill>
                  <a:schemeClr val="tx1"/>
                </a:solidFill>
                <a:latin typeface="+mn-lt"/>
                <a:ea typeface="+mn-ea"/>
                <a:cs typeface="+mn-cs"/>
              </a:rPr>
              <a:t>T</a:t>
            </a:r>
            <a:r>
              <a:rPr lang="en-US" sz="1200" kern="1200" dirty="0" smtClean="0">
                <a:solidFill>
                  <a:schemeClr val="tx1"/>
                </a:solidFill>
                <a:latin typeface="+mn-lt"/>
                <a:ea typeface="+mn-ea"/>
                <a:cs typeface="+mn-cs"/>
              </a:rPr>
              <a:t>here was no water route to the city from the Atlantic Ocean until the Erie Canal opened in 1825, which opened the Great Lakes region to shipping. Three years later, the Baltimore and Ohio Railroad—the first U.S. passenger train with a route from a mid-Atlantic city to central areas—started operating.</a:t>
            </a: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Resulted in normlessness: It was almost impossible for these citizens to organize themselves to solve community problems, because in most cases they could not even understand one another. This resulted in the type of chaos and normlessness that Durkheim predicted would occur when urbanization and industrialization occurred too rapidly.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Manifestations of this breakdown in social control: There were many manifestations of this breakdown in social control, but one of the most notable was that children were running wild on the streets in gangs, with little intervention from the adults in the neighborhoods.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Chicago needed theoretical guidance to develop solutions to their problems: The leaders and people of Chicago needed theoretical guidance to develop solutions to their problems, particularly regarding the high rates of delinquency.</a:t>
            </a:r>
            <a:r>
              <a:rPr lang="en-US" baseline="0" dirty="0" smtClean="0"/>
              <a:t> </a:t>
            </a:r>
            <a:r>
              <a:rPr lang="en-US" dirty="0" smtClean="0"/>
              <a:t>Thus, Chicago became a type of laboratory for the sociological researchers, and they developed a number of theoretical models of crime and other social ills that are still empirically valid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Growth of cities follow natural pattern of evolution: </a:t>
            </a:r>
            <a:r>
              <a:rPr lang="en-US" sz="1200" kern="1200" dirty="0" smtClean="0">
                <a:solidFill>
                  <a:schemeClr val="tx1"/>
                </a:solidFill>
                <a:effectLst/>
                <a:latin typeface="+mn-lt"/>
                <a:ea typeface="+mn-ea"/>
                <a:cs typeface="+mn-cs"/>
              </a:rPr>
              <a:t>Park claimed that cities represent a type of complex organism that has a sense of unity formed from the interrelations among citizens and groups in the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 cities contain identifiable clusters called natural areas: </a:t>
            </a:r>
            <a:r>
              <a:rPr lang="en-US" sz="1200" kern="1200" dirty="0" smtClean="0">
                <a:solidFill>
                  <a:schemeClr val="tx1"/>
                </a:solidFill>
                <a:effectLst/>
                <a:latin typeface="+mn-lt"/>
                <a:ea typeface="+mn-ea"/>
                <a:cs typeface="+mn-cs"/>
              </a:rPr>
              <a:t>Park claimed that all cities contain identifiable clusters, which he called </a:t>
            </a:r>
            <a:r>
              <a:rPr lang="en-US" sz="1200" b="1" kern="1200" dirty="0" smtClean="0">
                <a:solidFill>
                  <a:schemeClr val="tx1"/>
                </a:solidFill>
                <a:effectLst/>
                <a:latin typeface="+mn-lt"/>
                <a:ea typeface="+mn-ea"/>
                <a:cs typeface="+mn-cs"/>
              </a:rPr>
              <a:t>natural areas</a:t>
            </a:r>
            <a:r>
              <a:rPr lang="en-US" sz="1200" kern="1200" dirty="0" smtClean="0">
                <a:solidFill>
                  <a:schemeClr val="tx1"/>
                </a:solidFill>
                <a:effectLst/>
                <a:latin typeface="+mn-lt"/>
                <a:ea typeface="+mn-ea"/>
                <a:cs typeface="+mn-cs"/>
              </a:rPr>
              <a:t>, where the group has taken on a life or organic unity by itself.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Areas may invade and dominate adjacent areas causing the recession:</a:t>
            </a:r>
            <a:r>
              <a:rPr lang="en-US" baseline="0" dirty="0" smtClean="0"/>
              <a:t> </a:t>
            </a:r>
            <a:r>
              <a:rPr lang="en-US" sz="1200" kern="1200" dirty="0" smtClean="0">
                <a:solidFill>
                  <a:schemeClr val="tx1"/>
                </a:solidFill>
                <a:effectLst/>
                <a:latin typeface="+mn-lt"/>
                <a:ea typeface="+mn-ea"/>
                <a:cs typeface="+mn-cs"/>
              </a:rPr>
              <a:t>Applying several other ecological principles, Park also noted that some areas (or species) may invade and dominate adjacent areas (species), causing the recession of previously dominant areas (species). </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Urban sprawl: Geographers and urban planners have long acknowledged the detriment caused to traditionally stable residential areas when businesses move in.</a:t>
            </a:r>
          </a:p>
          <a:p>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dirty="0" smtClean="0"/>
              <a:t>Ecological principle of succession: </a:t>
            </a:r>
            <a:r>
              <a:rPr lang="en-US" sz="1200" kern="1200" dirty="0" smtClean="0">
                <a:solidFill>
                  <a:schemeClr val="tx1"/>
                </a:solidFill>
                <a:effectLst/>
                <a:latin typeface="+mn-lt"/>
                <a:ea typeface="+mn-ea"/>
                <a:cs typeface="+mn-cs"/>
              </a:rPr>
              <a:t>The growth of the inner city puts pressure on the adjacent zones of the city, which in turn begin to grow into the next adjacent zones (following the ecological principle of “succession” identified by Park).</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Five pseudo-distinctive natural areas:</a:t>
            </a:r>
            <a:r>
              <a:rPr lang="en-US" b="1" baseline="0"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0" baseline="0" dirty="0" smtClean="0"/>
              <a:t>Zone I: </a:t>
            </a:r>
            <a:r>
              <a:rPr lang="en-US" sz="1200" b="0" kern="1200" baseline="0" dirty="0" smtClean="0">
                <a:solidFill>
                  <a:schemeClr val="tx1"/>
                </a:solidFill>
                <a:latin typeface="+mn-lt"/>
                <a:ea typeface="+mn-ea"/>
                <a:cs typeface="+mn-cs"/>
              </a:rPr>
              <a:t>T</a:t>
            </a:r>
            <a:r>
              <a:rPr lang="en-US" sz="1200" kern="1200" dirty="0" smtClean="0">
                <a:solidFill>
                  <a:schemeClr val="tx1"/>
                </a:solidFill>
                <a:latin typeface="+mn-lt"/>
                <a:ea typeface="+mn-ea"/>
                <a:cs typeface="+mn-cs"/>
              </a:rPr>
              <a:t>he central business district. This area of a city contains the large business buildings which include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banking establishments, chambers of commerce, the courthouse, and other essential business and political centers such as police headquarters and the post office. </a:t>
            </a:r>
            <a:r>
              <a:rPr lang="en-US" sz="1200" b="0" kern="1200" dirty="0" smtClean="0">
                <a:solidFill>
                  <a:schemeClr val="tx1"/>
                </a:solidFill>
                <a:latin typeface="+mn-lt"/>
                <a:ea typeface="+mn-ea"/>
                <a:cs typeface="+mn-cs"/>
              </a:rPr>
              <a:t>Factory</a:t>
            </a:r>
            <a:r>
              <a:rPr lang="en-US" sz="1200" b="0" kern="1200" baseline="0" dirty="0" smtClean="0">
                <a:solidFill>
                  <a:schemeClr val="tx1"/>
                </a:solidFill>
                <a:latin typeface="+mn-lt"/>
                <a:ea typeface="+mn-ea"/>
                <a:cs typeface="+mn-cs"/>
              </a:rPr>
              <a:t> zone</a:t>
            </a:r>
            <a:r>
              <a:rPr lang="en-GB" sz="1200" kern="1200" dirty="0" smtClean="0">
                <a:solidFill>
                  <a:schemeClr val="tx1"/>
                </a:solidFill>
                <a:effectLst/>
                <a:latin typeface="+mn-lt"/>
                <a:ea typeface="+mn-ea"/>
                <a:cs typeface="+mn-cs"/>
              </a:rPr>
              <a:t>—</a:t>
            </a:r>
            <a:r>
              <a:rPr lang="en-US" sz="1200" b="0" kern="1200" baseline="0" dirty="0" smtClean="0">
                <a:solidFill>
                  <a:schemeClr val="tx1"/>
                </a:solidFill>
                <a:latin typeface="+mn-lt"/>
                <a:ea typeface="+mn-ea"/>
                <a:cs typeface="+mn-cs"/>
              </a:rPr>
              <a:t>Most significant in terms of </a:t>
            </a:r>
            <a:r>
              <a:rPr lang="en-US" sz="1200" kern="1200" dirty="0" smtClean="0">
                <a:solidFill>
                  <a:schemeClr val="tx1"/>
                </a:solidFill>
                <a:latin typeface="+mn-lt"/>
                <a:ea typeface="+mn-ea"/>
                <a:cs typeface="+mn-cs"/>
              </a:rPr>
              <a:t>causing crime, because it invaded the previously stable residential zones in Zone II—identified as the transition zone or </a:t>
            </a:r>
            <a:r>
              <a:rPr lang="en-US" sz="1200" b="0" kern="1200" dirty="0" smtClean="0">
                <a:solidFill>
                  <a:schemeClr val="tx1"/>
                </a:solidFill>
                <a:latin typeface="+mn-lt"/>
                <a:ea typeface="+mn-ea"/>
                <a:cs typeface="+mn-cs"/>
              </a:rPr>
              <a:t>zone in transition.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Zone II: A zone that is in the </a:t>
            </a:r>
            <a:r>
              <a:rPr lang="en-US" sz="1200" kern="1200" dirty="0" smtClean="0">
                <a:solidFill>
                  <a:schemeClr val="tx1"/>
                </a:solidFill>
                <a:latin typeface="+mn-lt"/>
                <a:ea typeface="+mn-ea"/>
                <a:cs typeface="+mn-cs"/>
              </a:rPr>
              <a:t>state of transition from residential to industrial, primarily because this was the area of the city where businesses and factories were invading residential areas. Zone II was the area most significantly subjected to the ecological principles suggested by Park—namely, invasion, domination, recession, and succession.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Zone III: The </a:t>
            </a:r>
            <a:r>
              <a:rPr lang="en-US" sz="1200" kern="1200" dirty="0" smtClean="0">
                <a:solidFill>
                  <a:schemeClr val="tx1"/>
                </a:solidFill>
                <a:latin typeface="+mn-lt"/>
                <a:ea typeface="+mn-ea"/>
                <a:cs typeface="+mn-cs"/>
              </a:rPr>
              <a:t>“workingmen’s homes,” largely made up of relatively modest homes and apartments.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Zone IV: It </a:t>
            </a:r>
            <a:r>
              <a:rPr lang="en-US" sz="1200" kern="1200" dirty="0" smtClean="0">
                <a:solidFill>
                  <a:schemeClr val="tx1"/>
                </a:solidFill>
                <a:latin typeface="+mn-lt"/>
                <a:ea typeface="+mn-ea"/>
                <a:cs typeface="+mn-cs"/>
              </a:rPr>
              <a:t>consisted of higher-priced family dwellings and more expensive apartments.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kern="1200" dirty="0" smtClean="0">
                <a:solidFill>
                  <a:schemeClr val="tx1"/>
                </a:solidFill>
                <a:latin typeface="+mn-lt"/>
                <a:ea typeface="+mn-ea"/>
                <a:cs typeface="+mn-cs"/>
              </a:rPr>
              <a:t>Zone V: </a:t>
            </a:r>
            <a:r>
              <a:rPr lang="en-US" sz="1200" kern="1200" dirty="0" smtClean="0">
                <a:solidFill>
                  <a:schemeClr val="tx1"/>
                </a:solidFill>
                <a:latin typeface="+mn-lt"/>
                <a:ea typeface="+mn-ea"/>
                <a:cs typeface="+mn-cs"/>
              </a:rPr>
              <a:t>Zone V was considered the suburban or commuter zone.</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dirty="0"/>
          </a:p>
        </p:txBody>
      </p:sp>
    </p:spTree>
    <p:extLst>
      <p:ext uri="{BB962C8B-B14F-4D97-AF65-F5344CB8AC3E}">
        <p14:creationId xmlns:p14="http://schemas.microsoft.com/office/powerpoint/2010/main" val="3001244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Satisfies Learning Objective 9.1 </a:t>
            </a:r>
            <a:r>
              <a:rPr lang="en-US" sz="1200" kern="1200" dirty="0" smtClean="0">
                <a:solidFill>
                  <a:schemeClr val="tx1"/>
                </a:solidFill>
                <a:latin typeface="+mn-lt"/>
                <a:ea typeface="+mn-ea"/>
                <a:cs typeface="+mn-cs"/>
              </a:rPr>
              <a:t>Describe how the model presented by Chicago theorists explains the development of cities and the causes of crime in varying regions of a 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dirty="0"/>
          </a:p>
        </p:txBody>
      </p:sp>
    </p:spTree>
    <p:extLst>
      <p:ext uri="{BB962C8B-B14F-4D97-AF65-F5344CB8AC3E}">
        <p14:creationId xmlns:p14="http://schemas.microsoft.com/office/powerpoint/2010/main" val="300124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a:xfrm>
            <a:off x="533400" y="2597150"/>
            <a:ext cx="8229600" cy="1143000"/>
          </a:xfrm>
        </p:spPr>
        <p:txBody>
          <a:bodyPr>
            <a:normAutofit/>
          </a:bodyPr>
          <a:lstStyle>
            <a:lvl1pPr>
              <a:defRPr sz="3200">
                <a:solidFill>
                  <a:schemeClr val="tx1"/>
                </a:solidFill>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Schram, Introduction to Criminology, Third edition.© SAGE Publishing,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dirty="0" smtClean="0"/>
              <a:t>Schram, Introduction to Criminology, Third edition.© SAGE Publishing,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438400"/>
            <a:ext cx="8229600" cy="1447800"/>
          </a:xfrm>
        </p:spPr>
        <p:txBody>
          <a:bodyPr>
            <a:noAutofit/>
          </a:bodyPr>
          <a:lstStyle/>
          <a:p>
            <a:r>
              <a:rPr lang="en-IN" dirty="0" smtClean="0"/>
              <a:t>Chapter 9: </a:t>
            </a:r>
            <a:r>
              <a:rPr lang="en-US" dirty="0"/>
              <a:t>Social Structure Theories of Crime II</a:t>
            </a:r>
            <a:r>
              <a:rPr lang="en-US" dirty="0" smtClean="0"/>
              <a:t>: Social Disorganization and Subcultures</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0"/>
            <a:ext cx="8686800" cy="1295400"/>
          </a:xfrm>
        </p:spPr>
        <p:txBody>
          <a:bodyPr>
            <a:normAutofit fontScale="90000"/>
          </a:bodyPr>
          <a:lstStyle/>
          <a:p>
            <a:r>
              <a:rPr lang="en-US" dirty="0" smtClean="0"/>
              <a:t>The Ecological School and the Chicago School of Criminology </a:t>
            </a:r>
            <a:r>
              <a:rPr lang="en-US" sz="2700" dirty="0" smtClean="0"/>
              <a:t>(8 </a:t>
            </a:r>
            <a:r>
              <a:rPr lang="en-US" sz="2700" dirty="0"/>
              <a:t>of </a:t>
            </a:r>
            <a:r>
              <a:rPr lang="en-US" sz="2700" dirty="0" smtClean="0"/>
              <a:t>8)</a:t>
            </a:r>
            <a:endParaRPr lang="en-US" sz="2700" dirty="0"/>
          </a:p>
        </p:txBody>
      </p:sp>
      <p:sp>
        <p:nvSpPr>
          <p:cNvPr id="4" name="Content Placeholder 3"/>
          <p:cNvSpPr>
            <a:spLocks noGrp="1"/>
          </p:cNvSpPr>
          <p:nvPr>
            <p:ph idx="1"/>
          </p:nvPr>
        </p:nvSpPr>
        <p:spPr>
          <a:xfrm>
            <a:off x="228600" y="2057400"/>
            <a:ext cx="8686800" cy="4298950"/>
          </a:xfrm>
        </p:spPr>
        <p:txBody>
          <a:bodyPr>
            <a:normAutofit/>
          </a:bodyPr>
          <a:lstStyle/>
          <a:p>
            <a:pPr marL="0" indent="0">
              <a:buNone/>
            </a:pPr>
            <a:r>
              <a:rPr lang="en-US" dirty="0" smtClean="0"/>
              <a:t>Ecological Principles in City Growth and Concentric Circles</a:t>
            </a:r>
          </a:p>
          <a:p>
            <a:r>
              <a:rPr lang="en-US" dirty="0" smtClean="0"/>
              <a:t>Concentric </a:t>
            </a:r>
            <a:r>
              <a:rPr lang="en-US" dirty="0"/>
              <a:t>circles: </a:t>
            </a:r>
            <a:r>
              <a:rPr lang="en-US" dirty="0" smtClean="0"/>
              <a:t>Assumes </a:t>
            </a:r>
            <a:r>
              <a:rPr lang="en-US" dirty="0"/>
              <a:t>that all cities grow in a natural way with the same five </a:t>
            </a:r>
            <a:r>
              <a:rPr lang="en-US" dirty="0" smtClean="0"/>
              <a:t>zones.</a:t>
            </a:r>
          </a:p>
          <a:p>
            <a:pPr lvl="1"/>
            <a:r>
              <a:rPr lang="en-US" dirty="0" smtClean="0"/>
              <a:t>Cities </a:t>
            </a:r>
            <a:r>
              <a:rPr lang="en-US" dirty="0"/>
              <a:t>grow in a natural way across time and place and abide by the natural principles of ecology.</a:t>
            </a:r>
          </a:p>
          <a:p>
            <a:pPr>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1742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normAutofit fontScale="90000"/>
          </a:bodyPr>
          <a:lstStyle/>
          <a:p>
            <a:r>
              <a:rPr lang="en-US" dirty="0" smtClean="0"/>
              <a:t>Shaw and McKay’s Theory of Social Disorganization </a:t>
            </a:r>
            <a:r>
              <a:rPr lang="en-US" sz="2700" dirty="0" smtClean="0"/>
              <a:t>(1 </a:t>
            </a:r>
            <a:r>
              <a:rPr lang="en-US" sz="2700" dirty="0"/>
              <a:t>of 3</a:t>
            </a:r>
            <a:r>
              <a:rPr lang="en-US" sz="2700" dirty="0" smtClean="0"/>
              <a:t>)</a:t>
            </a:r>
            <a:endParaRPr lang="en-US" sz="2700" dirty="0"/>
          </a:p>
        </p:txBody>
      </p:sp>
      <p:sp>
        <p:nvSpPr>
          <p:cNvPr id="4" name="Content Placeholder 3"/>
          <p:cNvSpPr>
            <a:spLocks noGrp="1"/>
          </p:cNvSpPr>
          <p:nvPr>
            <p:ph idx="1"/>
          </p:nvPr>
        </p:nvSpPr>
        <p:spPr>
          <a:xfrm>
            <a:off x="457200" y="2133600"/>
            <a:ext cx="8229600" cy="4222750"/>
          </a:xfrm>
        </p:spPr>
        <p:txBody>
          <a:bodyPr>
            <a:normAutofit/>
          </a:bodyPr>
          <a:lstStyle/>
          <a:p>
            <a:r>
              <a:rPr lang="en-US" dirty="0" smtClean="0"/>
              <a:t>Framework: Certain </a:t>
            </a:r>
            <a:r>
              <a:rPr lang="en-US" dirty="0"/>
              <a:t>n</a:t>
            </a:r>
            <a:r>
              <a:rPr lang="en-US" dirty="0" smtClean="0"/>
              <a:t>eighborhoods </a:t>
            </a:r>
            <a:r>
              <a:rPr lang="en-US" dirty="0"/>
              <a:t>in all cities have more crime than other </a:t>
            </a:r>
            <a:r>
              <a:rPr lang="en-US" dirty="0" smtClean="0"/>
              <a:t>parts. </a:t>
            </a:r>
          </a:p>
          <a:p>
            <a:r>
              <a:rPr lang="en-US" dirty="0" smtClean="0"/>
              <a:t>Problems of areas with highest crime rate: </a:t>
            </a:r>
            <a:r>
              <a:rPr lang="en-US" dirty="0"/>
              <a:t>Physical dilapidation, poverty, and heterogeneity</a:t>
            </a:r>
            <a:r>
              <a:rPr lang="en-US" dirty="0" smtClean="0"/>
              <a:t>.</a:t>
            </a:r>
          </a:p>
          <a:p>
            <a:r>
              <a:rPr lang="en-US" dirty="0"/>
              <a:t>Theory of social </a:t>
            </a:r>
            <a:r>
              <a:rPr lang="en-US" dirty="0" smtClean="0"/>
              <a:t>disorganization. </a:t>
            </a:r>
          </a:p>
          <a:p>
            <a:pPr lvl="1"/>
            <a:r>
              <a:rPr lang="en-US" dirty="0" smtClean="0"/>
              <a:t>Shaw and McKay supplied </a:t>
            </a:r>
            <a:r>
              <a:rPr lang="en-US" dirty="0"/>
              <a:t>data to support these theoretical propositions</a:t>
            </a:r>
            <a:r>
              <a:rPr lang="en-US" dirty="0" smtClean="0"/>
              <a:t>.</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normAutofit fontScale="90000"/>
          </a:bodyPr>
          <a:lstStyle/>
          <a:p>
            <a:r>
              <a:rPr lang="en-US" dirty="0" smtClean="0"/>
              <a:t>Shaw and McKay’s Theory of Social Disorganization </a:t>
            </a:r>
            <a:r>
              <a:rPr lang="en-US" sz="2700" dirty="0" smtClean="0"/>
              <a:t>(2 </a:t>
            </a:r>
            <a:r>
              <a:rPr lang="en-US" sz="2700" dirty="0"/>
              <a:t>of </a:t>
            </a:r>
            <a:r>
              <a:rPr lang="en-US" sz="2700" dirty="0" smtClean="0"/>
              <a:t>3)</a:t>
            </a:r>
            <a:endParaRPr lang="en-US" sz="2700" dirty="0"/>
          </a:p>
        </p:txBody>
      </p:sp>
      <p:sp>
        <p:nvSpPr>
          <p:cNvPr id="4" name="Content Placeholder 3"/>
          <p:cNvSpPr>
            <a:spLocks noGrp="1"/>
          </p:cNvSpPr>
          <p:nvPr>
            <p:ph idx="1"/>
          </p:nvPr>
        </p:nvSpPr>
        <p:spPr>
          <a:xfrm>
            <a:off x="457200" y="2133600"/>
            <a:ext cx="8229600" cy="4222750"/>
          </a:xfrm>
        </p:spPr>
        <p:txBody>
          <a:bodyPr>
            <a:normAutofit lnSpcReduction="10000"/>
          </a:bodyPr>
          <a:lstStyle/>
          <a:p>
            <a:r>
              <a:rPr lang="en-US" dirty="0" smtClean="0"/>
              <a:t>Burgess’s framework of concentric circles: Highest rate of crime in transition zone.</a:t>
            </a:r>
          </a:p>
          <a:p>
            <a:r>
              <a:rPr lang="en-US" dirty="0" smtClean="0"/>
              <a:t>Longitudinal </a:t>
            </a:r>
            <a:r>
              <a:rPr lang="en-US" dirty="0"/>
              <a:t>data: </a:t>
            </a:r>
            <a:r>
              <a:rPr lang="en-US" dirty="0" smtClean="0"/>
              <a:t>Delinquency existed, irrespective </a:t>
            </a:r>
            <a:r>
              <a:rPr lang="en-US" dirty="0"/>
              <a:t>of the ethnic groups </a:t>
            </a:r>
            <a:r>
              <a:rPr lang="en-US" dirty="0" smtClean="0"/>
              <a:t>living. </a:t>
            </a:r>
          </a:p>
          <a:p>
            <a:pPr lvl="1"/>
            <a:r>
              <a:rPr lang="en-US" dirty="0" smtClean="0"/>
              <a:t>After </a:t>
            </a:r>
            <a:r>
              <a:rPr lang="en-US" dirty="0"/>
              <a:t>moving out of zone II, delinquency rates </a:t>
            </a:r>
            <a:r>
              <a:rPr lang="en-US" dirty="0" smtClean="0"/>
              <a:t>increased.</a:t>
            </a:r>
          </a:p>
          <a:p>
            <a:pPr lvl="1"/>
            <a:r>
              <a:rPr lang="en-US" dirty="0" smtClean="0"/>
              <a:t>Rejects </a:t>
            </a:r>
            <a:r>
              <a:rPr lang="en-US" dirty="0"/>
              <a:t>the notion of social </a:t>
            </a:r>
            <a:r>
              <a:rPr lang="en-US" dirty="0" smtClean="0"/>
              <a:t>Darwinism: Zone </a:t>
            </a:r>
            <a:r>
              <a:rPr lang="en-US" dirty="0"/>
              <a:t>determined the rate of delinquency rather than the people living.</a:t>
            </a:r>
          </a:p>
          <a:p>
            <a:endParaRPr lang="en-US" dirty="0" smtClean="0"/>
          </a:p>
          <a:p>
            <a:pPr>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 y="685800"/>
            <a:ext cx="8915400" cy="1219200"/>
          </a:xfrm>
        </p:spPr>
        <p:txBody>
          <a:bodyPr>
            <a:normAutofit fontScale="90000"/>
          </a:bodyPr>
          <a:lstStyle/>
          <a:p>
            <a:r>
              <a:rPr lang="en-US" dirty="0" smtClean="0"/>
              <a:t>Shaw and McKay’s Theory of Social Disorganization </a:t>
            </a:r>
            <a:r>
              <a:rPr lang="en-US" sz="2700" dirty="0" smtClean="0"/>
              <a:t>(3 </a:t>
            </a:r>
            <a:r>
              <a:rPr lang="en-US" sz="2700" dirty="0"/>
              <a:t>of 3</a:t>
            </a:r>
            <a:r>
              <a:rPr lang="en-US" sz="2700" dirty="0" smtClean="0"/>
              <a:t>)</a:t>
            </a:r>
            <a:endParaRPr lang="en-US" sz="2700" dirty="0"/>
          </a:p>
        </p:txBody>
      </p:sp>
      <p:sp>
        <p:nvSpPr>
          <p:cNvPr id="4" name="Content Placeholder 3"/>
          <p:cNvSpPr>
            <a:spLocks noGrp="1"/>
          </p:cNvSpPr>
          <p:nvPr>
            <p:ph idx="1"/>
          </p:nvPr>
        </p:nvSpPr>
        <p:spPr>
          <a:xfrm>
            <a:off x="114300" y="1905000"/>
            <a:ext cx="8915400" cy="4451350"/>
          </a:xfrm>
        </p:spPr>
        <p:txBody>
          <a:bodyPr>
            <a:normAutofit/>
          </a:bodyPr>
          <a:lstStyle/>
          <a:p>
            <a:pPr marL="0" indent="0">
              <a:buNone/>
            </a:pPr>
            <a:r>
              <a:rPr lang="en-US" dirty="0" smtClean="0"/>
              <a:t>Reaction and Research for Social Disorganization Theory</a:t>
            </a:r>
          </a:p>
          <a:p>
            <a:r>
              <a:rPr lang="en-US" dirty="0"/>
              <a:t>Shaw and McKay’s original research did not </a:t>
            </a:r>
            <a:r>
              <a:rPr lang="en-US" dirty="0" smtClean="0"/>
              <a:t>measure social </a:t>
            </a:r>
            <a:r>
              <a:rPr lang="en-US" dirty="0"/>
              <a:t>disorganization</a:t>
            </a:r>
            <a:r>
              <a:rPr lang="en-US" dirty="0" smtClean="0"/>
              <a:t>.</a:t>
            </a:r>
            <a:endParaRPr lang="en-US" dirty="0"/>
          </a:p>
          <a:p>
            <a:pPr lvl="1"/>
            <a:r>
              <a:rPr lang="en-US" dirty="0" smtClean="0"/>
              <a:t>Formulation </a:t>
            </a:r>
            <a:r>
              <a:rPr lang="en-US" dirty="0"/>
              <a:t>of social </a:t>
            </a:r>
            <a:r>
              <a:rPr lang="en-US" dirty="0" smtClean="0"/>
              <a:t>disorganization. </a:t>
            </a:r>
          </a:p>
          <a:p>
            <a:pPr lvl="1"/>
            <a:r>
              <a:rPr lang="en-US" dirty="0" smtClean="0"/>
              <a:t>Doesn’t explain why youth in zone V choose to commit crime.  </a:t>
            </a:r>
          </a:p>
          <a:p>
            <a:r>
              <a:rPr lang="en-US" dirty="0"/>
              <a:t>Chicago Area </a:t>
            </a:r>
            <a:r>
              <a:rPr lang="en-US" dirty="0" smtClean="0"/>
              <a:t>Project.</a:t>
            </a:r>
          </a:p>
          <a:p>
            <a:pPr marL="457200" lvl="1" indent="0">
              <a:buNone/>
            </a:pPr>
            <a:endParaRPr lang="en-US"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normAutofit fontScale="90000"/>
          </a:bodyPr>
          <a:lstStyle/>
          <a:p>
            <a:r>
              <a:rPr lang="en-US" dirty="0" smtClean="0"/>
              <a:t>Cultural and Subcultural Theories of Crime </a:t>
            </a:r>
            <a:r>
              <a:rPr lang="en-US" sz="2700" dirty="0" smtClean="0"/>
              <a:t>(1 </a:t>
            </a:r>
            <a:r>
              <a:rPr lang="en-US" sz="2700" dirty="0"/>
              <a:t>of </a:t>
            </a:r>
            <a:r>
              <a:rPr lang="en-US" sz="2700" dirty="0" smtClean="0"/>
              <a:t>4)</a:t>
            </a:r>
            <a:endParaRPr lang="en-US" sz="2700" dirty="0"/>
          </a:p>
        </p:txBody>
      </p:sp>
      <p:sp>
        <p:nvSpPr>
          <p:cNvPr id="4" name="Content Placeholder 3"/>
          <p:cNvSpPr>
            <a:spLocks noGrp="1"/>
          </p:cNvSpPr>
          <p:nvPr>
            <p:ph idx="1"/>
          </p:nvPr>
        </p:nvSpPr>
        <p:spPr>
          <a:xfrm>
            <a:off x="152400" y="2133600"/>
            <a:ext cx="8915400" cy="4114800"/>
          </a:xfrm>
        </p:spPr>
        <p:txBody>
          <a:bodyPr>
            <a:normAutofit/>
          </a:bodyPr>
          <a:lstStyle/>
          <a:p>
            <a:r>
              <a:rPr lang="en-US" dirty="0" smtClean="0"/>
              <a:t>Unique groups in society: Socialize their children to believe that certain activities that violate conventional law are good and positive ways to behave.</a:t>
            </a:r>
            <a:endParaRPr lang="en-US" b="1" dirty="0" smtClean="0"/>
          </a:p>
          <a:p>
            <a:pPr>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normAutofit fontScale="90000"/>
          </a:bodyPr>
          <a:lstStyle/>
          <a:p>
            <a:r>
              <a:rPr lang="en-US" dirty="0" smtClean="0"/>
              <a:t>Cultural and Subcultural Theories of Crime </a:t>
            </a:r>
            <a:r>
              <a:rPr lang="en-US" sz="2700" dirty="0" smtClean="0"/>
              <a:t>(2 </a:t>
            </a:r>
            <a:r>
              <a:rPr lang="en-US" sz="2700" dirty="0"/>
              <a:t>of </a:t>
            </a:r>
            <a:r>
              <a:rPr lang="en-US" sz="2700" dirty="0" smtClean="0"/>
              <a:t>4)</a:t>
            </a:r>
            <a:endParaRPr lang="en-US" sz="2700" dirty="0"/>
          </a:p>
        </p:txBody>
      </p:sp>
      <p:sp>
        <p:nvSpPr>
          <p:cNvPr id="4" name="Content Placeholder 3"/>
          <p:cNvSpPr>
            <a:spLocks noGrp="1"/>
          </p:cNvSpPr>
          <p:nvPr>
            <p:ph idx="1"/>
          </p:nvPr>
        </p:nvSpPr>
        <p:spPr>
          <a:xfrm>
            <a:off x="228600" y="2133600"/>
            <a:ext cx="8763000" cy="4222750"/>
          </a:xfrm>
        </p:spPr>
        <p:txBody>
          <a:bodyPr>
            <a:normAutofit/>
          </a:bodyPr>
          <a:lstStyle/>
          <a:p>
            <a:pPr marL="49213" indent="-49213">
              <a:buNone/>
            </a:pPr>
            <a:r>
              <a:rPr lang="en-US" dirty="0" smtClean="0"/>
              <a:t>Early Theoretical Developments and Research in Cultural/Subcultural Theory</a:t>
            </a:r>
          </a:p>
          <a:p>
            <a:r>
              <a:rPr lang="en-US" dirty="0" smtClean="0"/>
              <a:t>Ferracuti and Wolfgang’s primary conclusion: </a:t>
            </a:r>
            <a:r>
              <a:rPr lang="en-US" dirty="0"/>
              <a:t>violence is a culturally learned adaptation to deal with negative life </a:t>
            </a:r>
            <a:r>
              <a:rPr lang="en-US" dirty="0" smtClean="0"/>
              <a:t>circumstances.</a:t>
            </a:r>
          </a:p>
          <a:p>
            <a:pPr lvl="1"/>
            <a:r>
              <a:rPr lang="en-US" dirty="0" smtClean="0"/>
              <a:t>No </a:t>
            </a:r>
            <a:r>
              <a:rPr lang="en-US" dirty="0"/>
              <a:t>subculture can be totally different from or totally in conflict with the society </a:t>
            </a:r>
            <a:endParaRPr lang="en-US" dirty="0" smtClean="0"/>
          </a:p>
          <a:p>
            <a:pPr lvl="1"/>
            <a:r>
              <a:rPr lang="en-US" dirty="0" smtClean="0"/>
              <a:t>Cultural/subcultural theory.</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143000"/>
          </a:xfrm>
        </p:spPr>
        <p:txBody>
          <a:bodyPr>
            <a:normAutofit fontScale="90000"/>
          </a:bodyPr>
          <a:lstStyle/>
          <a:p>
            <a:r>
              <a:rPr lang="en-US" dirty="0" smtClean="0"/>
              <a:t>Cultural and Subcultural Theories of Crime </a:t>
            </a:r>
            <a:r>
              <a:rPr lang="en-US" sz="2700" dirty="0" smtClean="0"/>
              <a:t>(3 </a:t>
            </a:r>
            <a:r>
              <a:rPr lang="en-US" sz="2700" dirty="0"/>
              <a:t>of </a:t>
            </a:r>
            <a:r>
              <a:rPr lang="en-US" sz="2700" dirty="0" smtClean="0"/>
              <a:t>4)</a:t>
            </a:r>
            <a:endParaRPr lang="en-US" sz="2700" dirty="0"/>
          </a:p>
        </p:txBody>
      </p:sp>
      <p:sp>
        <p:nvSpPr>
          <p:cNvPr id="4" name="Content Placeholder 3"/>
          <p:cNvSpPr>
            <a:spLocks noGrp="1"/>
          </p:cNvSpPr>
          <p:nvPr>
            <p:ph idx="1"/>
          </p:nvPr>
        </p:nvSpPr>
        <p:spPr>
          <a:xfrm>
            <a:off x="228600" y="2133600"/>
            <a:ext cx="8686800" cy="4222750"/>
          </a:xfrm>
        </p:spPr>
        <p:txBody>
          <a:bodyPr>
            <a:normAutofit fontScale="92500" lnSpcReduction="10000"/>
          </a:bodyPr>
          <a:lstStyle/>
          <a:p>
            <a:pPr marL="49213" indent="-49213">
              <a:buNone/>
            </a:pPr>
            <a:r>
              <a:rPr lang="en-US" dirty="0" smtClean="0"/>
              <a:t>Early Theoretical Developments and Research in Cultural/Subcultural Theory</a:t>
            </a:r>
          </a:p>
          <a:p>
            <a:pPr lvl="0"/>
            <a:r>
              <a:rPr lang="en-US" dirty="0" smtClean="0"/>
              <a:t>Miller’s theoretical model: Entire </a:t>
            </a:r>
            <a:r>
              <a:rPr lang="en-US" dirty="0"/>
              <a:t>lower class had its own cultural value system.</a:t>
            </a:r>
            <a:r>
              <a:rPr lang="en-US" b="1" dirty="0"/>
              <a:t> </a:t>
            </a:r>
            <a:endParaRPr lang="en-US" dirty="0" smtClean="0"/>
          </a:p>
          <a:p>
            <a:pPr lvl="1"/>
            <a:r>
              <a:rPr lang="en-US" dirty="0" smtClean="0"/>
              <a:t>Six focal concerns: </a:t>
            </a:r>
            <a:r>
              <a:rPr lang="en-US" dirty="0"/>
              <a:t>Fate, autonomy, trouble, toughness, excitement, and smartness.</a:t>
            </a:r>
          </a:p>
          <a:p>
            <a:r>
              <a:rPr lang="en-US" dirty="0" smtClean="0"/>
              <a:t>Model proposed by Elijah Anderson.</a:t>
            </a:r>
          </a:p>
          <a:p>
            <a:pPr lvl="1"/>
            <a:r>
              <a:rPr lang="en-US" dirty="0" smtClean="0"/>
              <a:t>Code of the street: </a:t>
            </a:r>
            <a:r>
              <a:rPr lang="en-US" dirty="0"/>
              <a:t>Maintain one’s reputation and demand respect</a:t>
            </a:r>
            <a:r>
              <a:rPr lang="en-US" dirty="0" smtClean="0"/>
              <a:t>.</a:t>
            </a:r>
            <a:endParaRPr lang="en-US" dirty="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0"/>
            <a:ext cx="8763000" cy="1082675"/>
          </a:xfrm>
        </p:spPr>
        <p:txBody>
          <a:bodyPr>
            <a:normAutofit fontScale="90000"/>
          </a:bodyPr>
          <a:lstStyle/>
          <a:p>
            <a:r>
              <a:rPr lang="en-US" dirty="0" smtClean="0"/>
              <a:t>Cultural and Subcultural Theories of Crime </a:t>
            </a:r>
            <a:r>
              <a:rPr lang="en-US" sz="2700" dirty="0" smtClean="0"/>
              <a:t>(4 </a:t>
            </a:r>
            <a:r>
              <a:rPr lang="en-US" sz="2700" dirty="0"/>
              <a:t>of </a:t>
            </a:r>
            <a:r>
              <a:rPr lang="en-US" sz="2700" dirty="0" smtClean="0"/>
              <a:t>4)</a:t>
            </a:r>
            <a:endParaRPr lang="en-US" sz="2700" dirty="0"/>
          </a:p>
        </p:txBody>
      </p:sp>
      <p:sp>
        <p:nvSpPr>
          <p:cNvPr id="4" name="Content Placeholder 3"/>
          <p:cNvSpPr>
            <a:spLocks noGrp="1"/>
          </p:cNvSpPr>
          <p:nvPr>
            <p:ph idx="1"/>
          </p:nvPr>
        </p:nvSpPr>
        <p:spPr>
          <a:xfrm>
            <a:off x="228600" y="1905000"/>
            <a:ext cx="8763000" cy="4451350"/>
          </a:xfrm>
        </p:spPr>
        <p:txBody>
          <a:bodyPr>
            <a:normAutofit fontScale="92500" lnSpcReduction="10000"/>
          </a:bodyPr>
          <a:lstStyle/>
          <a:p>
            <a:pPr marL="49213" lvl="0" indent="-49213">
              <a:buNone/>
            </a:pPr>
            <a:r>
              <a:rPr lang="en-US" dirty="0"/>
              <a:t>Early Theoretical Developments and Research in Cultural/Subcultural </a:t>
            </a:r>
            <a:r>
              <a:rPr lang="en-US" dirty="0" smtClean="0"/>
              <a:t>Theory: Disparities of Race in Regard to Subculture Theories of Crime</a:t>
            </a:r>
          </a:p>
          <a:p>
            <a:r>
              <a:rPr lang="en-US" dirty="0" smtClean="0"/>
              <a:t>Race and crime relationship has been consistent over time.</a:t>
            </a:r>
          </a:p>
          <a:p>
            <a:r>
              <a:rPr lang="en-US" dirty="0" smtClean="0"/>
              <a:t>Supports existence of strong subculture of black youth.</a:t>
            </a:r>
          </a:p>
          <a:p>
            <a:r>
              <a:rPr lang="en-US" dirty="0" smtClean="0"/>
              <a:t>Result of increased racial residential segregation.</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0"/>
            <a:ext cx="8610600" cy="1082675"/>
          </a:xfrm>
        </p:spPr>
        <p:txBody>
          <a:bodyPr>
            <a:normAutofit fontScale="90000"/>
          </a:bodyPr>
          <a:lstStyle/>
          <a:p>
            <a:r>
              <a:rPr lang="en-US" dirty="0" smtClean="0"/>
              <a:t>Criticism of Cultural Theories of Crime</a:t>
            </a:r>
            <a:endParaRPr lang="en-US" sz="2700" dirty="0"/>
          </a:p>
        </p:txBody>
      </p:sp>
      <p:sp>
        <p:nvSpPr>
          <p:cNvPr id="4" name="Content Placeholder 3"/>
          <p:cNvSpPr>
            <a:spLocks noGrp="1"/>
          </p:cNvSpPr>
          <p:nvPr>
            <p:ph idx="1"/>
          </p:nvPr>
        </p:nvSpPr>
        <p:spPr>
          <a:xfrm>
            <a:off x="304800" y="1828800"/>
            <a:ext cx="8534400" cy="4527550"/>
          </a:xfrm>
        </p:spPr>
        <p:txBody>
          <a:bodyPr>
            <a:normAutofit/>
          </a:bodyPr>
          <a:lstStyle/>
          <a:p>
            <a:r>
              <a:rPr lang="en-US" dirty="0" smtClean="0"/>
              <a:t>Lower-class adults socialized their children to believe in conventional values than Miller’s focal concerns.</a:t>
            </a:r>
          </a:p>
          <a:p>
            <a:r>
              <a:rPr lang="en-US" dirty="0" smtClean="0"/>
              <a:t>Subcultural </a:t>
            </a:r>
            <a:r>
              <a:rPr lang="en-US" dirty="0"/>
              <a:t>groups in our </a:t>
            </a:r>
            <a:r>
              <a:rPr lang="en-US" dirty="0" smtClean="0"/>
              <a:t>society somewhat </a:t>
            </a:r>
            <a:r>
              <a:rPr lang="en-US" dirty="0"/>
              <a:t>negates the cultural/subcultural perspective of criminality.</a:t>
            </a:r>
            <a:br>
              <a:rPr lang="en-US" dirty="0"/>
            </a:br>
            <a:endParaRPr lang="en-US" dirty="0" smtClean="0"/>
          </a:p>
          <a:p>
            <a:pPr>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2910" y="685800"/>
            <a:ext cx="8229600" cy="762000"/>
          </a:xfrm>
        </p:spPr>
        <p:txBody>
          <a:bodyPr>
            <a:normAutofit/>
          </a:bodyPr>
          <a:lstStyle/>
          <a:p>
            <a:r>
              <a:rPr lang="en-US" sz="4000" dirty="0" smtClean="0"/>
              <a:t>Introduction</a:t>
            </a:r>
            <a:endParaRPr lang="en-US" sz="2700" dirty="0"/>
          </a:p>
        </p:txBody>
      </p:sp>
      <p:sp>
        <p:nvSpPr>
          <p:cNvPr id="4" name="Content Placeholder 3"/>
          <p:cNvSpPr>
            <a:spLocks noGrp="1"/>
          </p:cNvSpPr>
          <p:nvPr>
            <p:ph idx="1"/>
          </p:nvPr>
        </p:nvSpPr>
        <p:spPr>
          <a:xfrm>
            <a:off x="152400" y="1676400"/>
            <a:ext cx="8763000" cy="4449763"/>
          </a:xfrm>
        </p:spPr>
        <p:txBody>
          <a:bodyPr>
            <a:normAutofit/>
          </a:bodyPr>
          <a:lstStyle/>
          <a:p>
            <a:r>
              <a:rPr lang="en-US" dirty="0" smtClean="0"/>
              <a:t>Emphasizes risk factors and social dynamics.</a:t>
            </a:r>
            <a:endParaRPr lang="en-US" dirty="0"/>
          </a:p>
          <a:p>
            <a:r>
              <a:rPr lang="en-US" dirty="0" smtClean="0"/>
              <a:t>Examines the Chicago School of criminology.</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2949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685800"/>
            <a:ext cx="8839200" cy="1143000"/>
          </a:xfrm>
        </p:spPr>
        <p:txBody>
          <a:bodyPr>
            <a:normAutofit fontScale="90000"/>
          </a:bodyPr>
          <a:lstStyle/>
          <a:p>
            <a:r>
              <a:rPr lang="en-US" dirty="0" smtClean="0"/>
              <a:t>The Ecological School and the Chicago School of Criminology </a:t>
            </a:r>
            <a:r>
              <a:rPr lang="en-US" sz="2700" dirty="0" smtClean="0"/>
              <a:t>(1 </a:t>
            </a:r>
            <a:r>
              <a:rPr lang="en-US" sz="2700" dirty="0"/>
              <a:t>of </a:t>
            </a:r>
            <a:r>
              <a:rPr lang="en-US" sz="2700" dirty="0" smtClean="0"/>
              <a:t>8)</a:t>
            </a:r>
            <a:endParaRPr lang="en-US" sz="2700" dirty="0"/>
          </a:p>
        </p:txBody>
      </p:sp>
      <p:sp>
        <p:nvSpPr>
          <p:cNvPr id="4" name="Content Placeholder 3"/>
          <p:cNvSpPr>
            <a:spLocks noGrp="1"/>
          </p:cNvSpPr>
          <p:nvPr>
            <p:ph idx="1"/>
          </p:nvPr>
        </p:nvSpPr>
        <p:spPr>
          <a:xfrm>
            <a:off x="152400" y="1981200"/>
            <a:ext cx="8839200" cy="4267200"/>
          </a:xfrm>
        </p:spPr>
        <p:txBody>
          <a:bodyPr>
            <a:normAutofit/>
          </a:bodyPr>
          <a:lstStyle/>
          <a:p>
            <a:r>
              <a:rPr lang="en-US" dirty="0" smtClean="0"/>
              <a:t>Referred to as Ecological School or the theory of social disorganization.</a:t>
            </a:r>
          </a:p>
          <a:p>
            <a:r>
              <a:rPr lang="en-US" dirty="0" smtClean="0"/>
              <a:t>Important development of the school: Using theoretical development and scientific testing.</a:t>
            </a:r>
          </a:p>
          <a:p>
            <a:r>
              <a:rPr lang="en-US" dirty="0" smtClean="0"/>
              <a:t>Credited with the first attempt:</a:t>
            </a:r>
          </a:p>
          <a:p>
            <a:pPr lvl="1"/>
            <a:r>
              <a:rPr lang="en-US" dirty="0" smtClean="0"/>
              <a:t>Understanding cultural or subcultural differences in groups that do not fit with the mainstream of society.</a:t>
            </a:r>
            <a:endParaRPr lang="en-US" dirty="0"/>
          </a:p>
          <a:p>
            <a:pPr marL="0" indent="0">
              <a:buNone/>
            </a:pPr>
            <a:endParaRPr lang="en-IN" dirty="0"/>
          </a:p>
        </p:txBody>
      </p:sp>
      <p:sp>
        <p:nvSpPr>
          <p:cNvPr id="2" name="Footer Placeholder 1"/>
          <p:cNvSpPr>
            <a:spLocks noGrp="1"/>
          </p:cNvSpPr>
          <p:nvPr>
            <p:ph type="ftr" sz="quarter" idx="11"/>
          </p:nvPr>
        </p:nvSpPr>
        <p:spPr/>
        <p:txBody>
          <a:bodyPr/>
          <a:lstStyle/>
          <a:p>
            <a:r>
              <a:rPr lang="en-US" dirty="0" smtClean="0"/>
              <a:t>Schram, </a:t>
            </a:r>
            <a:r>
              <a:rPr lang="en-US" i="1" dirty="0" smtClean="0"/>
              <a:t>Introduction to Criminology</a:t>
            </a:r>
            <a:r>
              <a:rPr lang="en-US" dirty="0" smtClean="0"/>
              <a:t>, Third edition.© SAGE Publishing,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110" y="609600"/>
            <a:ext cx="8839200" cy="1295400"/>
          </a:xfrm>
        </p:spPr>
        <p:txBody>
          <a:bodyPr>
            <a:normAutofit fontScale="90000"/>
          </a:bodyPr>
          <a:lstStyle/>
          <a:p>
            <a:r>
              <a:rPr lang="en-US" dirty="0" smtClean="0"/>
              <a:t>The Ecological School and the Chicago School of Criminology </a:t>
            </a:r>
            <a:r>
              <a:rPr lang="en-US" sz="2700" dirty="0" smtClean="0"/>
              <a:t>(2 </a:t>
            </a:r>
            <a:r>
              <a:rPr lang="en-US" sz="2700" dirty="0"/>
              <a:t>of </a:t>
            </a:r>
            <a:r>
              <a:rPr lang="en-US" sz="2700" dirty="0" smtClean="0"/>
              <a:t>8)</a:t>
            </a:r>
            <a:endParaRPr lang="en-US" sz="2700" dirty="0"/>
          </a:p>
        </p:txBody>
      </p:sp>
      <p:sp>
        <p:nvSpPr>
          <p:cNvPr id="4" name="Content Placeholder 3"/>
          <p:cNvSpPr>
            <a:spLocks noGrp="1"/>
          </p:cNvSpPr>
          <p:nvPr>
            <p:ph idx="1"/>
          </p:nvPr>
        </p:nvSpPr>
        <p:spPr>
          <a:xfrm>
            <a:off x="304800" y="1905000"/>
            <a:ext cx="8686800" cy="4451350"/>
          </a:xfrm>
        </p:spPr>
        <p:txBody>
          <a:bodyPr>
            <a:normAutofit/>
          </a:bodyPr>
          <a:lstStyle/>
          <a:p>
            <a:pPr marL="0" indent="0">
              <a:buNone/>
            </a:pPr>
            <a:r>
              <a:rPr lang="en-US" dirty="0" smtClean="0"/>
              <a:t>Cultural Context: Chicago in the 1800s and Early 1900s.</a:t>
            </a:r>
          </a:p>
          <a:p>
            <a:r>
              <a:rPr lang="en-US" dirty="0" smtClean="0"/>
              <a:t>Chicago: Fastest growing city in the United States.</a:t>
            </a:r>
          </a:p>
          <a:p>
            <a:r>
              <a:rPr lang="en-US" dirty="0" smtClean="0"/>
              <a:t>Opening of Erie Canal and operation of Baltimore and Ohio Railroad: Created a continuous stream of (im)migration.</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09600"/>
            <a:ext cx="8839200" cy="1371600"/>
          </a:xfrm>
        </p:spPr>
        <p:txBody>
          <a:bodyPr>
            <a:normAutofit fontScale="90000"/>
          </a:bodyPr>
          <a:lstStyle/>
          <a:p>
            <a:r>
              <a:rPr lang="en-US" dirty="0" smtClean="0"/>
              <a:t>The Ecological School and the Chicago School of Criminology </a:t>
            </a:r>
            <a:r>
              <a:rPr lang="en-US" sz="2700" dirty="0" smtClean="0"/>
              <a:t>(3 </a:t>
            </a:r>
            <a:r>
              <a:rPr lang="en-US" sz="2700" dirty="0"/>
              <a:t>of </a:t>
            </a:r>
            <a:r>
              <a:rPr lang="en-US" sz="2700" dirty="0" smtClean="0"/>
              <a:t>8)</a:t>
            </a:r>
            <a:endParaRPr lang="en-US" sz="2700" dirty="0"/>
          </a:p>
        </p:txBody>
      </p:sp>
      <p:sp>
        <p:nvSpPr>
          <p:cNvPr id="4" name="Content Placeholder 3"/>
          <p:cNvSpPr>
            <a:spLocks noGrp="1"/>
          </p:cNvSpPr>
          <p:nvPr>
            <p:ph idx="1"/>
          </p:nvPr>
        </p:nvSpPr>
        <p:spPr>
          <a:xfrm>
            <a:off x="152400" y="1981200"/>
            <a:ext cx="8915400" cy="4375150"/>
          </a:xfrm>
        </p:spPr>
        <p:txBody>
          <a:bodyPr>
            <a:normAutofit fontScale="92500"/>
          </a:bodyPr>
          <a:lstStyle/>
          <a:p>
            <a:pPr marL="0" indent="0">
              <a:buNone/>
            </a:pPr>
            <a:r>
              <a:rPr lang="en-US" dirty="0" smtClean="0"/>
              <a:t>Cultural Context: Chicago in the 1800s and Early 1900s.</a:t>
            </a:r>
          </a:p>
          <a:p>
            <a:pPr marL="342900" lvl="2" indent="-342900"/>
            <a:r>
              <a:rPr lang="en-US" sz="3200" dirty="0"/>
              <a:t>In the early to mid-1800s, many large U.S. cities had no formal social agencies to handle problems of urbanization. </a:t>
            </a:r>
          </a:p>
          <a:p>
            <a:pPr lvl="1"/>
            <a:r>
              <a:rPr lang="en-US" dirty="0" smtClean="0"/>
              <a:t>Resulted in normlessness.</a:t>
            </a:r>
          </a:p>
          <a:p>
            <a:pPr lvl="1"/>
            <a:r>
              <a:rPr lang="en-US" dirty="0" smtClean="0"/>
              <a:t>Manifestations </a:t>
            </a:r>
            <a:r>
              <a:rPr lang="en-US" dirty="0"/>
              <a:t>of </a:t>
            </a:r>
            <a:r>
              <a:rPr lang="en-US" dirty="0" smtClean="0"/>
              <a:t>breakdown </a:t>
            </a:r>
            <a:r>
              <a:rPr lang="en-US" dirty="0"/>
              <a:t>in social </a:t>
            </a:r>
            <a:r>
              <a:rPr lang="en-US" dirty="0" smtClean="0"/>
              <a:t>control: Gangs. </a:t>
            </a:r>
          </a:p>
          <a:p>
            <a:pPr lvl="1"/>
            <a:r>
              <a:rPr lang="en-US" dirty="0" smtClean="0"/>
              <a:t>Chicago </a:t>
            </a:r>
            <a:r>
              <a:rPr lang="en-US" dirty="0"/>
              <a:t>needed theoretical guidance to develop solutions to their </a:t>
            </a:r>
            <a:r>
              <a:rPr lang="en-US" dirty="0" smtClean="0"/>
              <a:t>problems. </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685800"/>
            <a:ext cx="8839200" cy="1219200"/>
          </a:xfrm>
        </p:spPr>
        <p:txBody>
          <a:bodyPr>
            <a:normAutofit fontScale="90000"/>
          </a:bodyPr>
          <a:lstStyle/>
          <a:p>
            <a:r>
              <a:rPr lang="en-US" dirty="0" smtClean="0"/>
              <a:t>The Ecological School and the Chicago School of Criminology  </a:t>
            </a:r>
            <a:r>
              <a:rPr lang="en-US" sz="2700" dirty="0" smtClean="0"/>
              <a:t>(4 </a:t>
            </a:r>
            <a:r>
              <a:rPr lang="en-US" sz="2700" dirty="0"/>
              <a:t>of </a:t>
            </a:r>
            <a:r>
              <a:rPr lang="en-US" sz="2700" dirty="0" smtClean="0"/>
              <a:t>8)</a:t>
            </a:r>
            <a:endParaRPr lang="en-US" sz="2700" dirty="0"/>
          </a:p>
        </p:txBody>
      </p:sp>
      <p:sp>
        <p:nvSpPr>
          <p:cNvPr id="4" name="Content Placeholder 3"/>
          <p:cNvSpPr>
            <a:spLocks noGrp="1"/>
          </p:cNvSpPr>
          <p:nvPr>
            <p:ph idx="1"/>
          </p:nvPr>
        </p:nvSpPr>
        <p:spPr>
          <a:xfrm>
            <a:off x="152400" y="2133600"/>
            <a:ext cx="8839200" cy="4222750"/>
          </a:xfrm>
        </p:spPr>
        <p:txBody>
          <a:bodyPr>
            <a:normAutofit lnSpcReduction="10000"/>
          </a:bodyPr>
          <a:lstStyle/>
          <a:p>
            <a:pPr marL="0" indent="0">
              <a:buNone/>
            </a:pPr>
            <a:r>
              <a:rPr lang="en-US" dirty="0" smtClean="0"/>
              <a:t>Ecological Principles in City Growth and Concentric Circles</a:t>
            </a:r>
          </a:p>
          <a:p>
            <a:r>
              <a:rPr lang="en-US" dirty="0" smtClean="0"/>
              <a:t>Ecology: Study of dynamics and processes through which plants and animals interact with the environment.</a:t>
            </a:r>
          </a:p>
          <a:p>
            <a:r>
              <a:rPr lang="en-US" dirty="0" smtClean="0"/>
              <a:t>Growth of cities follow natural pattern of evolution.</a:t>
            </a:r>
          </a:p>
          <a:p>
            <a:pPr lvl="1"/>
            <a:r>
              <a:rPr lang="en-US" dirty="0" smtClean="0"/>
              <a:t>All </a:t>
            </a:r>
            <a:r>
              <a:rPr lang="en-US" dirty="0"/>
              <a:t>cities contain identifiable </a:t>
            </a:r>
            <a:r>
              <a:rPr lang="en-US" dirty="0" smtClean="0"/>
              <a:t>clusters called natural areas. </a:t>
            </a:r>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685800"/>
            <a:ext cx="8686800" cy="1082675"/>
          </a:xfrm>
        </p:spPr>
        <p:txBody>
          <a:bodyPr>
            <a:normAutofit fontScale="90000"/>
          </a:bodyPr>
          <a:lstStyle/>
          <a:p>
            <a:r>
              <a:rPr lang="en-US" dirty="0" smtClean="0"/>
              <a:t>The Ecological School and the Chicago School of Criminology </a:t>
            </a:r>
            <a:r>
              <a:rPr lang="en-US" sz="2700" dirty="0" smtClean="0"/>
              <a:t>(5 </a:t>
            </a:r>
            <a:r>
              <a:rPr lang="en-US" sz="2700" dirty="0"/>
              <a:t>of </a:t>
            </a:r>
            <a:r>
              <a:rPr lang="en-US" sz="2700" dirty="0" smtClean="0"/>
              <a:t>8)</a:t>
            </a:r>
            <a:endParaRPr lang="en-US" sz="2700" dirty="0"/>
          </a:p>
        </p:txBody>
      </p:sp>
      <p:sp>
        <p:nvSpPr>
          <p:cNvPr id="4" name="Content Placeholder 3"/>
          <p:cNvSpPr>
            <a:spLocks noGrp="1"/>
          </p:cNvSpPr>
          <p:nvPr>
            <p:ph idx="1"/>
          </p:nvPr>
        </p:nvSpPr>
        <p:spPr>
          <a:xfrm>
            <a:off x="152400" y="1905000"/>
            <a:ext cx="8839200" cy="4451350"/>
          </a:xfrm>
        </p:spPr>
        <p:txBody>
          <a:bodyPr>
            <a:normAutofit fontScale="92500" lnSpcReduction="10000"/>
          </a:bodyPr>
          <a:lstStyle/>
          <a:p>
            <a:pPr marL="0" indent="0">
              <a:buNone/>
            </a:pPr>
            <a:r>
              <a:rPr lang="en-US" dirty="0" smtClean="0"/>
              <a:t>Ecological Principles in City Growth and Concentric Circles</a:t>
            </a:r>
          </a:p>
          <a:p>
            <a:r>
              <a:rPr lang="en-US" dirty="0" smtClean="0"/>
              <a:t>Areas may </a:t>
            </a:r>
            <a:r>
              <a:rPr lang="en-US" dirty="0"/>
              <a:t>invade and dominate adjacent areas </a:t>
            </a:r>
            <a:r>
              <a:rPr lang="en-US" dirty="0" smtClean="0"/>
              <a:t>causing </a:t>
            </a:r>
            <a:r>
              <a:rPr lang="en-US" dirty="0"/>
              <a:t>the </a:t>
            </a:r>
            <a:r>
              <a:rPr lang="en-US" dirty="0" smtClean="0"/>
              <a:t>recession. </a:t>
            </a:r>
          </a:p>
          <a:p>
            <a:pPr lvl="1"/>
            <a:r>
              <a:rPr lang="en-US" dirty="0"/>
              <a:t>Urban </a:t>
            </a:r>
            <a:r>
              <a:rPr lang="en-US" dirty="0" smtClean="0"/>
              <a:t>sprawl. </a:t>
            </a:r>
          </a:p>
          <a:p>
            <a:pPr lvl="1"/>
            <a:r>
              <a:rPr lang="en-US" dirty="0"/>
              <a:t>Invasion by factories disrupted previously dominant and stable residential areas.</a:t>
            </a:r>
          </a:p>
          <a:p>
            <a:r>
              <a:rPr lang="en-US" dirty="0" smtClean="0"/>
              <a:t>Park’s </a:t>
            </a:r>
            <a:r>
              <a:rPr lang="en-US" dirty="0"/>
              <a:t>ideas became </a:t>
            </a:r>
            <a:r>
              <a:rPr lang="en-US" dirty="0" smtClean="0"/>
              <a:t>influential </a:t>
            </a:r>
            <a:r>
              <a:rPr lang="en-US" dirty="0"/>
              <a:t>with the complementary perspective offered by Ernest W. Burgess.</a:t>
            </a: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685800"/>
            <a:ext cx="8915400" cy="1295400"/>
          </a:xfrm>
        </p:spPr>
        <p:txBody>
          <a:bodyPr>
            <a:normAutofit fontScale="90000"/>
          </a:bodyPr>
          <a:lstStyle/>
          <a:p>
            <a:r>
              <a:rPr lang="en-US" dirty="0" smtClean="0"/>
              <a:t>The Ecological School and the Chicago School of Criminology  </a:t>
            </a:r>
            <a:r>
              <a:rPr lang="en-US" sz="2700" dirty="0" smtClean="0"/>
              <a:t>(6 </a:t>
            </a:r>
            <a:r>
              <a:rPr lang="en-US" sz="2700" dirty="0"/>
              <a:t>of </a:t>
            </a:r>
            <a:r>
              <a:rPr lang="en-US" sz="2700" dirty="0" smtClean="0"/>
              <a:t>8)</a:t>
            </a:r>
            <a:endParaRPr lang="en-US" sz="2700" dirty="0"/>
          </a:p>
        </p:txBody>
      </p:sp>
      <p:sp>
        <p:nvSpPr>
          <p:cNvPr id="4" name="Content Placeholder 3"/>
          <p:cNvSpPr>
            <a:spLocks noGrp="1"/>
          </p:cNvSpPr>
          <p:nvPr>
            <p:ph idx="1"/>
          </p:nvPr>
        </p:nvSpPr>
        <p:spPr>
          <a:xfrm>
            <a:off x="228600" y="2133600"/>
            <a:ext cx="8763000" cy="4222750"/>
          </a:xfrm>
        </p:spPr>
        <p:txBody>
          <a:bodyPr>
            <a:normAutofit/>
          </a:bodyPr>
          <a:lstStyle/>
          <a:p>
            <a:pPr marL="0" indent="0">
              <a:buNone/>
            </a:pPr>
            <a:r>
              <a:rPr lang="en-US" dirty="0" smtClean="0"/>
              <a:t>Ecological Principles in City Growth and Concentric Circles</a:t>
            </a:r>
          </a:p>
          <a:p>
            <a:r>
              <a:rPr lang="en-US" dirty="0" smtClean="0"/>
              <a:t>Ecological principle of succession.</a:t>
            </a:r>
          </a:p>
          <a:p>
            <a:pPr lvl="1"/>
            <a:r>
              <a:rPr lang="en-US" dirty="0"/>
              <a:t>This type of development is referred to as “radial growth,” meaning it begins on the inside and ripples outward.</a:t>
            </a:r>
          </a:p>
          <a:p>
            <a:r>
              <a:rPr lang="en-US" dirty="0" smtClean="0"/>
              <a:t>Five pseudo-distinctive natural areas.</a:t>
            </a:r>
          </a:p>
          <a:p>
            <a:pPr>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95853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685800"/>
            <a:ext cx="8686800" cy="1295400"/>
          </a:xfrm>
        </p:spPr>
        <p:txBody>
          <a:bodyPr>
            <a:normAutofit fontScale="90000"/>
          </a:bodyPr>
          <a:lstStyle/>
          <a:p>
            <a:r>
              <a:rPr lang="en-US" dirty="0" smtClean="0"/>
              <a:t>The Ecological School and the Chicago School of Criminology </a:t>
            </a:r>
            <a:r>
              <a:rPr lang="en-US" sz="2700" dirty="0" smtClean="0"/>
              <a:t>(7 </a:t>
            </a:r>
            <a:r>
              <a:rPr lang="en-US" sz="2700" dirty="0"/>
              <a:t>of </a:t>
            </a:r>
            <a:r>
              <a:rPr lang="en-US" sz="2700" dirty="0" smtClean="0"/>
              <a:t>8)</a:t>
            </a:r>
            <a:endParaRPr lang="en-US" sz="2700" dirty="0"/>
          </a:p>
        </p:txBody>
      </p:sp>
      <p:sp>
        <p:nvSpPr>
          <p:cNvPr id="4" name="Content Placeholder 3"/>
          <p:cNvSpPr>
            <a:spLocks noGrp="1"/>
          </p:cNvSpPr>
          <p:nvPr>
            <p:ph idx="1"/>
          </p:nvPr>
        </p:nvSpPr>
        <p:spPr>
          <a:xfrm>
            <a:off x="228600" y="2133600"/>
            <a:ext cx="8763000" cy="4222750"/>
          </a:xfrm>
        </p:spPr>
        <p:txBody>
          <a:bodyPr>
            <a:normAutofit/>
          </a:bodyPr>
          <a:lstStyle/>
          <a:p>
            <a:pPr marL="0" indent="0">
              <a:buNone/>
            </a:pPr>
            <a:r>
              <a:rPr lang="en-US" dirty="0" smtClean="0"/>
              <a:t>Ecological Principles in City Growth and Concentric Circles</a:t>
            </a:r>
          </a:p>
          <a:p>
            <a:pPr marL="0" indent="0">
              <a:buNone/>
            </a:pPr>
            <a:r>
              <a:rPr lang="en-US" dirty="0" smtClean="0"/>
              <a:t>Major </a:t>
            </a:r>
            <a:r>
              <a:rPr lang="en-US" dirty="0"/>
              <a:t>Zones of the City of </a:t>
            </a:r>
            <a:r>
              <a:rPr lang="en-US" dirty="0" smtClean="0"/>
              <a:t>Chicago</a:t>
            </a:r>
          </a:p>
          <a:p>
            <a:pPr>
              <a:buNone/>
            </a:pPr>
            <a:endParaRPr lang="en-US" dirty="0" smtClean="0"/>
          </a:p>
        </p:txBody>
      </p:sp>
      <p:sp>
        <p:nvSpPr>
          <p:cNvPr id="2" name="Footer Placeholder 1"/>
          <p:cNvSpPr>
            <a:spLocks noGrp="1"/>
          </p:cNvSpPr>
          <p:nvPr>
            <p:ph type="ftr" sz="quarter" idx="11"/>
          </p:nvPr>
        </p:nvSpPr>
        <p:spPr/>
        <p:txBody>
          <a:bodyPr/>
          <a:lstStyle/>
          <a:p>
            <a:r>
              <a:rPr lang="en-US" dirty="0"/>
              <a:t>Schram, </a:t>
            </a:r>
            <a:r>
              <a:rPr lang="en-US" i="1" dirty="0"/>
              <a:t>Introduction to Criminology</a:t>
            </a:r>
            <a:r>
              <a:rPr lang="en-US" dirty="0"/>
              <a:t>, Third edition.© SAGE Publishing, 2021.</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 name="Picture 5" descr="A diagram visualizes the 5 major zones within the Chicago metropolitan area.&#10;&#10;The flowchart develops from left to right. There are 3 circles on the left-hand side, labeled as follows:&#10;1. Failure to positively achieve goals.&#10;2. Presentation of noxious stimuli.&#10;3. Removal of positively valued stimuli.&#10;The accumulation of these 3 categories leads to a series of 4 boxes stretching to the right. The pathway leads to criminal behavior as follows:&#10;1. Strain and Frustration.&#10;2. Anger and other negative emotions.&#10;3. Lack of legal coping mechanisms.&#10;4. Criminal Behavior.&#10;&#10;" title="FIGURE 9.1 Major Zones of the City of Chicago"/>
          <p:cNvPicPr>
            <a:picLocks noChangeAspect="1"/>
          </p:cNvPicPr>
          <p:nvPr/>
        </p:nvPicPr>
        <p:blipFill>
          <a:blip r:embed="rId3"/>
          <a:stretch>
            <a:fillRect/>
          </a:stretch>
        </p:blipFill>
        <p:spPr>
          <a:xfrm>
            <a:off x="1931836" y="3821545"/>
            <a:ext cx="5280329" cy="2534805"/>
          </a:xfrm>
          <a:prstGeom prst="rect">
            <a:avLst/>
          </a:prstGeom>
        </p:spPr>
      </p:pic>
    </p:spTree>
    <p:extLst>
      <p:ext uri="{BB962C8B-B14F-4D97-AF65-F5344CB8AC3E}">
        <p14:creationId xmlns:p14="http://schemas.microsoft.com/office/powerpoint/2010/main" val="1958539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3361</TotalTime>
  <Words>3124</Words>
  <Application>Microsoft Office PowerPoint</Application>
  <PresentationFormat>On-screen Show (4:3)</PresentationFormat>
  <Paragraphs>218</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Chapter 9: Social Structure Theories of Crime II: Social Disorganization and Subcultures</vt:lpstr>
      <vt:lpstr>Introduction</vt:lpstr>
      <vt:lpstr>The Ecological School and the Chicago School of Criminology (1 of 8)</vt:lpstr>
      <vt:lpstr>The Ecological School and the Chicago School of Criminology (2 of 8)</vt:lpstr>
      <vt:lpstr>The Ecological School and the Chicago School of Criminology (3 of 8)</vt:lpstr>
      <vt:lpstr>The Ecological School and the Chicago School of Criminology  (4 of 8)</vt:lpstr>
      <vt:lpstr>The Ecological School and the Chicago School of Criminology (5 of 8)</vt:lpstr>
      <vt:lpstr>The Ecological School and the Chicago School of Criminology  (6 of 8)</vt:lpstr>
      <vt:lpstr>The Ecological School and the Chicago School of Criminology (7 of 8)</vt:lpstr>
      <vt:lpstr>The Ecological School and the Chicago School of Criminology (8 of 8)</vt:lpstr>
      <vt:lpstr>Shaw and McKay’s Theory of Social Disorganization (1 of 3)</vt:lpstr>
      <vt:lpstr>Shaw and McKay’s Theory of Social Disorganization (2 of 3)</vt:lpstr>
      <vt:lpstr>Shaw and McKay’s Theory of Social Disorganization (3 of 3)</vt:lpstr>
      <vt:lpstr>Cultural and Subcultural Theories of Crime (1 of 4)</vt:lpstr>
      <vt:lpstr>Cultural and Subcultural Theories of Crime (2 of 4)</vt:lpstr>
      <vt:lpstr>Cultural and Subcultural Theories of Crime (3 of 4)</vt:lpstr>
      <vt:lpstr>Cultural and Subcultural Theories of Crime (4 of 4)</vt:lpstr>
      <vt:lpstr>Criticism of Cultural Theories of Crime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Kelly DeRosa</cp:lastModifiedBy>
  <cp:revision>377</cp:revision>
  <dcterms:created xsi:type="dcterms:W3CDTF">2006-08-16T00:00:00Z</dcterms:created>
  <dcterms:modified xsi:type="dcterms:W3CDTF">2020-01-08T19:37:21Z</dcterms:modified>
</cp:coreProperties>
</file>