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58" r:id="rId4"/>
    <p:sldId id="259" r:id="rId5"/>
    <p:sldId id="278" r:id="rId6"/>
    <p:sldId id="282" r:id="rId7"/>
    <p:sldId id="279" r:id="rId8"/>
    <p:sldId id="280" r:id="rId9"/>
    <p:sldId id="264" r:id="rId10"/>
    <p:sldId id="265" r:id="rId11"/>
    <p:sldId id="284" r:id="rId12"/>
    <p:sldId id="268" r:id="rId13"/>
    <p:sldId id="269" r:id="rId14"/>
    <p:sldId id="285" r:id="rId15"/>
    <p:sldId id="270" r:id="rId16"/>
    <p:sldId id="271" r:id="rId17"/>
    <p:sldId id="272" r:id="rId18"/>
    <p:sldId id="277"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85130" autoAdjust="0"/>
  </p:normalViewPr>
  <p:slideViewPr>
    <p:cSldViewPr>
      <p:cViewPr varScale="1">
        <p:scale>
          <a:sx n="92" d="100"/>
          <a:sy n="92" d="100"/>
        </p:scale>
        <p:origin x="534" y="84"/>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pPr/>
              <a:t>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pPr/>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Identify the hormones that play a key role in individuals who tend to engage in chronic offending.</a:t>
            </a:r>
            <a:endParaRPr lang="en-IN" sz="1200"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Testosterone and estrogen carry chemical signals: </a:t>
            </a:r>
            <a:r>
              <a:rPr lang="en-US" sz="1200" kern="1200" dirty="0" smtClean="0">
                <a:solidFill>
                  <a:schemeClr val="tx1"/>
                </a:solidFill>
                <a:effectLst/>
                <a:latin typeface="+mn-lt"/>
                <a:ea typeface="+mn-ea"/>
                <a:cs typeface="+mn-cs"/>
              </a:rPr>
              <a:t>Hormones, such as testosterone and estrogen, carry chemical signals to the body as they are released from certain glands and structures.</a:t>
            </a:r>
            <a:endParaRPr lang="en-IN"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High levels of testosterone and other androgens tend to “masculinize” the brain: Toward risk-taking behavior, while lower levels typically found in females tend to result in the default feminine model.</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dirty="0" smtClean="0"/>
              <a:t>Hormones have a profound effect on individuals thinking and environment: </a:t>
            </a:r>
            <a:r>
              <a:rPr lang="en-US" sz="1200" kern="1200" dirty="0" smtClean="0">
                <a:solidFill>
                  <a:schemeClr val="tx1"/>
                </a:solidFill>
                <a:effectLst/>
                <a:latin typeface="+mn-lt"/>
                <a:ea typeface="+mn-ea"/>
                <a:cs typeface="+mn-cs"/>
              </a:rPr>
              <a:t>Hormones have a profound effect on how individuals think and perceive their environment.</a:t>
            </a: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10</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Identify the hormones that play a key role in individuals who tend to engage in chronic offending.</a:t>
            </a:r>
            <a:endParaRPr lang="en-IN" sz="1200"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200" b="1"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Dopamine</a:t>
            </a:r>
            <a:r>
              <a:rPr lang="en-US" sz="1200" kern="1200" dirty="0" smtClean="0">
                <a:solidFill>
                  <a:schemeClr val="tx1"/>
                </a:solidFill>
                <a:effectLst/>
                <a:latin typeface="+mn-lt"/>
                <a:ea typeface="+mn-ea"/>
                <a:cs typeface="+mn-cs"/>
              </a:rPr>
              <a:t> is the neurotransmitter most commonly linked to feeling good: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example, dopamine is the chemical that tells us when we are experiencing good sensations, such as delicious food, sex, and other pleasurable activities. It is likely that there is a curvilinear relationship between dopamine and criminal behavior, such that both extremely high and extremely low levels of dopamine are associated with deviance.</a:t>
            </a:r>
            <a:endParaRPr lang="en-IN"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200" b="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Serotonin </a:t>
            </a:r>
            <a:r>
              <a:rPr lang="en-US" sz="1200" kern="1200" dirty="0" smtClean="0">
                <a:solidFill>
                  <a:schemeClr val="tx1"/>
                </a:solidFill>
                <a:effectLst/>
                <a:latin typeface="+mn-lt"/>
                <a:ea typeface="+mn-ea"/>
                <a:cs typeface="+mn-cs"/>
              </a:rPr>
              <a:t>is important in virtually all information processing: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whether it be learning, emotional processing, and the like; thus, it is vital in most aspects of interactions with the environment.</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Those who have low levels of serotonin are likely to have problems in everyday communication and life in general.</a:t>
            </a:r>
            <a:endParaRPr lang="en-IN" sz="14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11</a:t>
            </a:fld>
            <a:endParaRPr lang="en-US"/>
          </a:p>
        </p:txBody>
      </p:sp>
    </p:spTree>
    <p:extLst>
      <p:ext uri="{BB962C8B-B14F-4D97-AF65-F5344CB8AC3E}">
        <p14:creationId xmlns:p14="http://schemas.microsoft.com/office/powerpoint/2010/main" val="3701030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5</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Identify the regions of the brain that criminological studies implicate for both structural trauma and functioning disorders. </a:t>
            </a:r>
            <a:endParaRPr lang="en-GB" sz="1200" b="1" kern="1200" dirty="0" smtClean="0">
              <a:solidFill>
                <a:schemeClr val="tx1"/>
              </a:solidFill>
              <a:latin typeface="+mn-lt"/>
              <a:ea typeface="+mn-ea"/>
              <a:cs typeface="+mn-cs"/>
            </a:endParaRPr>
          </a:p>
          <a:p>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brain is responsible for virtually every criminal act an individual commit: Any problems related to this structure have profound implications regarding behavior, especially deviance and criminal activity. </a:t>
            </a:r>
            <a:endParaRPr lang="en-IN" sz="1200" kern="1200" dirty="0" smtClean="0">
              <a:solidFill>
                <a:schemeClr val="tx1"/>
              </a:solidFill>
              <a:effectLst/>
              <a:latin typeface="+mn-lt"/>
              <a:ea typeface="+mn-ea"/>
              <a:cs typeface="+mn-cs"/>
            </a:endParaRPr>
          </a:p>
          <a:p>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Trauma to certain portions of the brain: Tends to have more serious consequences than trauma to other portions.</a:t>
            </a:r>
            <a:endParaRPr lang="en-IN" sz="1200" kern="1200" dirty="0" smtClean="0">
              <a:solidFill>
                <a:schemeClr val="tx1"/>
              </a:solidFill>
              <a:effectLst/>
              <a:latin typeface="+mn-lt"/>
              <a:ea typeface="+mn-ea"/>
              <a:cs typeface="+mn-cs"/>
            </a:endParaRPr>
          </a:p>
          <a:p>
            <a:endParaRPr lang="en-IN" sz="1200" kern="1200" dirty="0" smtClean="0">
              <a:solidFill>
                <a:schemeClr val="tx1"/>
              </a:solidFill>
              <a:effectLst/>
              <a:latin typeface="+mn-lt"/>
              <a:ea typeface="+mn-ea"/>
              <a:cs typeface="+mn-cs"/>
            </a:endParaRPr>
          </a:p>
          <a:p>
            <a:r>
              <a:rPr lang="en-US" dirty="0" smtClean="0"/>
              <a:t>Damage to the frontal lobe have the most consistent associations with criminal offending: </a:t>
            </a:r>
            <a:r>
              <a:rPr lang="en-US" sz="1200" kern="1200" dirty="0" smtClean="0">
                <a:solidFill>
                  <a:schemeClr val="tx1"/>
                </a:solidFill>
                <a:effectLst/>
                <a:latin typeface="+mn-lt"/>
                <a:ea typeface="+mn-ea"/>
                <a:cs typeface="+mn-cs"/>
              </a:rPr>
              <a:t>Damage to the </a:t>
            </a:r>
            <a:r>
              <a:rPr lang="en-US" sz="1200" b="0" kern="1200" dirty="0" smtClean="0">
                <a:solidFill>
                  <a:schemeClr val="tx1"/>
                </a:solidFill>
                <a:effectLst/>
                <a:latin typeface="+mn-lt"/>
                <a:ea typeface="+mn-ea"/>
                <a:cs typeface="+mn-cs"/>
              </a:rPr>
              <a:t>frontal lobe or temporal lobe </a:t>
            </a:r>
            <a:r>
              <a:rPr lang="en-US" sz="1200" kern="1200" dirty="0" smtClean="0">
                <a:solidFill>
                  <a:schemeClr val="tx1"/>
                </a:solidFill>
                <a:effectLst/>
                <a:latin typeface="+mn-lt"/>
                <a:ea typeface="+mn-ea"/>
                <a:cs typeface="+mn-cs"/>
              </a:rPr>
              <a:t>(particularly on the left side) appears to have the most consistent associations with criminal offending.</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12</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5 Identify the regions of the brain that criminological studies implicate for both structural trauma and functioning disorders.</a:t>
            </a:r>
            <a:endParaRPr lang="en-US" sz="1200" b="1" kern="120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Central nervous system (CNS): T</a:t>
            </a:r>
            <a:r>
              <a:rPr lang="en-US" sz="1200" kern="1200" dirty="0" smtClean="0">
                <a:solidFill>
                  <a:schemeClr val="tx1"/>
                </a:solidFill>
                <a:latin typeface="+mn-lt"/>
                <a:ea typeface="+mn-ea"/>
                <a:cs typeface="+mn-cs"/>
              </a:rPr>
              <a:t>he portion of the nervous system that largely consists of the brain and spinal column and is responsible for our voluntary motor activities.</a:t>
            </a:r>
          </a:p>
          <a:p>
            <a:endParaRPr lang="en-US" sz="1200" kern="1200" dirty="0" smtClean="0">
              <a:solidFill>
                <a:schemeClr val="tx1"/>
              </a:solidFill>
              <a:latin typeface="+mn-lt"/>
              <a:ea typeface="+mn-ea"/>
              <a:cs typeface="+mn-cs"/>
            </a:endParaRPr>
          </a:p>
          <a:p>
            <a:r>
              <a:rPr lang="en-US" dirty="0" smtClean="0"/>
              <a:t>Four types of brain wave patterns:</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Delta waves are often seen when people sleep.</a:t>
            </a:r>
            <a:r>
              <a:rPr lang="en-US" sz="1200" kern="1200" baseline="0" dirty="0" smtClean="0">
                <a:solidFill>
                  <a:schemeClr val="tx1"/>
                </a:solidFill>
                <a:effectLst/>
                <a:latin typeface="+mn-lt"/>
                <a:ea typeface="+mn-ea"/>
                <a:cs typeface="+mn-cs"/>
              </a:rPr>
              <a:t> </a:t>
            </a:r>
          </a:p>
          <a:p>
            <a:pPr marL="228600" lvl="0" indent="-228600">
              <a:buFont typeface="+mj-lt"/>
              <a:buAutoNum type="arabicPeriod"/>
            </a:pPr>
            <a:r>
              <a:rPr lang="en-US" sz="1200" kern="1200" dirty="0" smtClean="0">
                <a:solidFill>
                  <a:schemeClr val="tx1"/>
                </a:solidFill>
                <a:effectLst/>
                <a:latin typeface="+mn-lt"/>
                <a:ea typeface="+mn-ea"/>
                <a:cs typeface="+mn-cs"/>
              </a:rPr>
              <a:t>Theta waves are typically observed in times of lower levels of wakefulness, such as drowsiness.</a:t>
            </a:r>
          </a:p>
          <a:p>
            <a:pPr marL="228600" lvl="0" indent="-228600">
              <a:buFont typeface="+mj-lt"/>
              <a:buAutoNum type="arabicPeriod"/>
            </a:pPr>
            <a:r>
              <a:rPr lang="en-US" sz="1200" kern="1200" dirty="0" smtClean="0">
                <a:solidFill>
                  <a:schemeClr val="tx1"/>
                </a:solidFill>
                <a:effectLst/>
                <a:latin typeface="+mn-lt"/>
                <a:ea typeface="+mn-ea"/>
                <a:cs typeface="+mn-cs"/>
              </a:rPr>
              <a:t>Alpha waves tend to be related to more relaxed wakefulness.</a:t>
            </a:r>
            <a:r>
              <a:rPr lang="en-US" sz="1200" kern="1200" baseline="0" dirty="0" smtClean="0">
                <a:solidFill>
                  <a:schemeClr val="tx1"/>
                </a:solidFill>
                <a:effectLst/>
                <a:latin typeface="+mn-lt"/>
                <a:ea typeface="+mn-ea"/>
                <a:cs typeface="+mn-cs"/>
              </a:rPr>
              <a:t> </a:t>
            </a:r>
          </a:p>
          <a:p>
            <a:pPr marL="228600" lvl="0" indent="-228600">
              <a:buFont typeface="+mj-lt"/>
              <a:buAutoNum type="arabicPeriod"/>
            </a:pPr>
            <a:r>
              <a:rPr lang="en-US" sz="1200" kern="1200" dirty="0" smtClean="0">
                <a:solidFill>
                  <a:schemeClr val="tx1"/>
                </a:solidFill>
                <a:effectLst/>
                <a:latin typeface="+mn-lt"/>
                <a:ea typeface="+mn-ea"/>
                <a:cs typeface="+mn-cs"/>
              </a:rPr>
              <a:t>Beta waves are observed with high levels of wakefulness, such as in times of extreme alertness and particularly in times of excited activity.</a:t>
            </a: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Polygraph measures: </a:t>
            </a:r>
            <a:r>
              <a:rPr lang="en-US" sz="1200" kern="1200" dirty="0" smtClean="0">
                <a:solidFill>
                  <a:schemeClr val="tx1"/>
                </a:solidFill>
                <a:effectLst/>
                <a:latin typeface="+mn-lt"/>
                <a:ea typeface="+mn-ea"/>
                <a:cs typeface="+mn-cs"/>
              </a:rPr>
              <a:t>Polygraph measures capitalize on the inability of individuals to control these physiological responses to anxiety, which occur in most normal persons when they lie, especially regarding illegal behavior.</a:t>
            </a: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13</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5 Identify the regions of the brain that criminological studies implicate for both structural trauma and functioning disorders.</a:t>
            </a:r>
            <a:endParaRPr lang="en-US" sz="1200" b="1" kern="1200" dirty="0" smtClean="0">
              <a:solidFill>
                <a:schemeClr val="tx1"/>
              </a:solidFill>
              <a:latin typeface="+mn-lt"/>
              <a:ea typeface="+mn-ea"/>
              <a:cs typeface="+mn-cs"/>
            </a:endParaRPr>
          </a:p>
          <a:p>
            <a:endParaRPr lang="en-US"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Autonomic nervous system (ANS): It </a:t>
            </a:r>
            <a:r>
              <a:rPr lang="en-US" sz="1200" kern="1200" dirty="0" smtClean="0">
                <a:solidFill>
                  <a:schemeClr val="tx1"/>
                </a:solidFill>
                <a:effectLst/>
                <a:latin typeface="+mn-lt"/>
                <a:ea typeface="+mn-ea"/>
                <a:cs typeface="+mn-cs"/>
              </a:rPr>
              <a:t>is the portion of the nervous system that consists of our anxiety levels, such as the fight-or-flight response, as well as our involuntary motor activities.</a:t>
            </a:r>
            <a:endParaRPr lang="en-IN" sz="1200" kern="1200" dirty="0" smtClean="0">
              <a:solidFill>
                <a:schemeClr val="tx1"/>
              </a:solidFill>
              <a:effectLst/>
              <a:latin typeface="+mn-lt"/>
              <a:ea typeface="+mn-ea"/>
              <a:cs typeface="+mn-cs"/>
            </a:endParaRPr>
          </a:p>
          <a:p>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Stimulus hunger: It is a phenomenon in which individuals who have a low level of ANS arousal constantly seek out experiences and stimuli that are risky and often illegal.</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Children who are diagnosed with attention-deficit/hyperactivity disorder (ADHD) have a higher likelihood of becoming criminal than do their peers.</a:t>
            </a:r>
            <a:endParaRPr lang="en-US" sz="14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14</a:t>
            </a:fld>
            <a:endParaRPr lang="en-US"/>
          </a:p>
        </p:txBody>
      </p:sp>
    </p:spTree>
    <p:extLst>
      <p:ext uri="{BB962C8B-B14F-4D97-AF65-F5344CB8AC3E}">
        <p14:creationId xmlns:p14="http://schemas.microsoft.com/office/powerpoint/2010/main" val="705769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6</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Discuss the current emphasis on biosocial interactions have advanced the understanding of development of criminality.</a:t>
            </a:r>
          </a:p>
          <a:p>
            <a:endParaRPr lang="en-US" sz="1200" kern="1200" dirty="0" smtClean="0">
              <a:solidFill>
                <a:schemeClr val="tx1"/>
              </a:solidFill>
              <a:effectLst/>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Genotype:</a:t>
            </a:r>
            <a:r>
              <a:rPr lang="en-US" sz="1200" kern="1200" baseline="0" dirty="0" smtClean="0">
                <a:solidFill>
                  <a:schemeClr val="tx1"/>
                </a:solidFill>
                <a:effectLst/>
                <a:latin typeface="+mn-lt"/>
                <a:ea typeface="+mn-ea"/>
                <a:cs typeface="+mn-cs"/>
              </a:rPr>
              <a:t> It </a:t>
            </a:r>
            <a:r>
              <a:rPr lang="en-US" sz="1200" kern="1200" dirty="0" smtClean="0">
                <a:solidFill>
                  <a:schemeClr val="tx1"/>
                </a:solidFill>
                <a:effectLst/>
                <a:latin typeface="+mn-lt"/>
                <a:ea typeface="+mn-ea"/>
                <a:cs typeface="+mn-cs"/>
              </a:rPr>
              <a:t>provides a certain range or “window” that determines the height of an individual, which is based on ancestral factors. </a:t>
            </a:r>
            <a:endParaRPr lang="en-IN" sz="1200" kern="1200" dirty="0" smtClean="0">
              <a:solidFill>
                <a:schemeClr val="tx1"/>
              </a:solidFill>
              <a:effectLst/>
              <a:latin typeface="+mn-lt"/>
              <a:ea typeface="+mn-ea"/>
              <a:cs typeface="+mn-cs"/>
            </a:endParaRPr>
          </a:p>
          <a:p>
            <a:endParaRPr lang="en-IN"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Phenotype:</a:t>
            </a:r>
            <a:r>
              <a:rPr lang="en-US" sz="1200" b="0" kern="1200" baseline="0" dirty="0" smtClean="0">
                <a:solidFill>
                  <a:schemeClr val="tx1"/>
                </a:solidFill>
                <a:effectLst/>
                <a:latin typeface="+mn-lt"/>
                <a:ea typeface="+mn-ea"/>
                <a:cs typeface="+mn-cs"/>
              </a:rPr>
              <a:t> It</a:t>
            </a:r>
            <a:r>
              <a:rPr lang="en-US" sz="1200" kern="1200" dirty="0" smtClean="0">
                <a:solidFill>
                  <a:schemeClr val="tx1"/>
                </a:solidFill>
                <a:effectLst/>
                <a:latin typeface="+mn-lt"/>
                <a:ea typeface="+mn-ea"/>
                <a:cs typeface="+mn-cs"/>
              </a:rPr>
              <a:t> addresses the factors that are a manifestation of genetics interacting with the environment.</a:t>
            </a: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15</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6</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Discuss the current emphasis on biosocial interactions have advanced the understanding of development of criminality.</a:t>
            </a:r>
          </a:p>
          <a:p>
            <a:pPr lvl="0"/>
            <a:endParaRPr lang="en-US" sz="1200" kern="1200" dirty="0" smtClean="0">
              <a:solidFill>
                <a:schemeClr val="tx1"/>
              </a:solidFill>
              <a:effectLst/>
              <a:latin typeface="+mn-lt"/>
              <a:ea typeface="+mn-ea"/>
              <a:cs typeface="+mn-cs"/>
            </a:endParaRPr>
          </a:p>
          <a:p>
            <a:pPr lvl="0"/>
            <a:r>
              <a:rPr lang="en-US" dirty="0" smtClean="0"/>
              <a:t>Estimate heritability based on percentages derived from the variance of scores: </a:t>
            </a:r>
            <a:r>
              <a:rPr lang="en-US" sz="1200" kern="1200" dirty="0" smtClean="0">
                <a:solidFill>
                  <a:schemeClr val="tx1"/>
                </a:solidFill>
                <a:effectLst/>
                <a:latin typeface="+mn-lt"/>
                <a:ea typeface="+mn-ea"/>
                <a:cs typeface="+mn-cs"/>
              </a:rPr>
              <a:t>These studies estimate heritability based on percentages derived from the variance of scores among identical versus fraternal twin pairs on a variety of characteristics and behaviors.</a:t>
            </a:r>
            <a:endParaRPr lang="en-IN"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dirty="0" smtClean="0"/>
              <a:t>The meta-analyses of the 80-plus studies of behavioral genetics explain about 50% of the variance in antisocial behavior: </a:t>
            </a:r>
            <a:r>
              <a:rPr lang="en-US" sz="1200" kern="1200" dirty="0" smtClean="0">
                <a:solidFill>
                  <a:schemeClr val="tx1"/>
                </a:solidFill>
                <a:effectLst/>
                <a:latin typeface="+mn-lt"/>
                <a:ea typeface="+mn-ea"/>
                <a:cs typeface="+mn-cs"/>
              </a:rPr>
              <a:t>The meta-analyses of the 80-plus studies of behavioral genetics regarding criminality or antisocial behaviors consistently show that heritability/genetic factors explain about 50% of the variance in antisocial behavior.</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former perspective of biosocial interactions between physiology/genetics and environmental factors is the most accurate: And current theoretical framework we have and can help us develop more fully specified models of criminality.</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16</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6</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Discuss the current emphasis on biosocial interactions have advanced the understanding of development of criminality.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Dietary deficiencies are significantly related to criminality: </a:t>
            </a:r>
            <a:r>
              <a:rPr lang="en-US" sz="1200" kern="1200" dirty="0" smtClean="0">
                <a:solidFill>
                  <a:schemeClr val="tx1"/>
                </a:solidFill>
                <a:effectLst/>
                <a:latin typeface="+mn-lt"/>
                <a:ea typeface="+mn-ea"/>
                <a:cs typeface="+mn-cs"/>
              </a:rPr>
              <a:t>Dietary deficiencies in iron, zinc, protein, riboflavin, and omega-3 are significantly related to criminality.</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Various food additives and dyes, such as those commonly found in processed foods, can also have a significant effect on criminal behavior.</a:t>
            </a:r>
            <a:endParaRPr lang="en-US" sz="14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17</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6.6</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Discuss the current emphasis on biosocial interactions have advanced the understanding of development of criminality.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Exposure to toxins and nutritional problems</a:t>
            </a:r>
            <a:r>
              <a:rPr lang="en-GB" sz="1200" kern="1200" dirty="0" smtClean="0">
                <a:solidFill>
                  <a:schemeClr val="tx1"/>
                </a:solidFill>
                <a:effectLst/>
                <a:latin typeface="+mn-lt"/>
                <a:ea typeface="+mn-ea"/>
                <a:cs typeface="+mn-cs"/>
              </a:rPr>
              <a:t>—</a:t>
            </a:r>
            <a:r>
              <a:rPr lang="en-US" dirty="0" smtClean="0"/>
              <a:t>best examples of biosocial nature of criminality: </a:t>
            </a:r>
            <a:r>
              <a:rPr lang="en-US" sz="1200" kern="1200" dirty="0" smtClean="0">
                <a:solidFill>
                  <a:schemeClr val="tx1"/>
                </a:solidFill>
                <a:effectLst/>
                <a:latin typeface="+mn-lt"/>
                <a:ea typeface="+mn-ea"/>
                <a:cs typeface="+mn-cs"/>
              </a:rPr>
              <a:t>Specifically, the way our environments impact our physiology has the greatest impact on how we will behave, including our decisions regarding criminal behavior.</a:t>
            </a:r>
          </a:p>
          <a:p>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18</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7</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Evaluate how modern biosocial perspectives have informed policies to reduce the likelihood of individuals in becoming criminal offenders.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Maternal/infant health care at all stages: </a:t>
            </a:r>
            <a:r>
              <a:rPr lang="en-US" sz="1200" kern="1200" dirty="0" smtClean="0">
                <a:solidFill>
                  <a:schemeClr val="tx1"/>
                </a:solidFill>
                <a:effectLst/>
                <a:latin typeface="+mn-lt"/>
                <a:ea typeface="+mn-ea"/>
                <a:cs typeface="+mn-cs"/>
              </a:rPr>
              <a:t>One policy implication in particular—maternal/infant health care at all stages, including prenatal, postnatal, and in the first years of life.</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Providing adequate health care for expecting mothers:</a:t>
            </a:r>
            <a:r>
              <a:rPr lang="en-US" sz="1200" kern="1200" baseline="0" dirty="0" smtClean="0">
                <a:solidFill>
                  <a:schemeClr val="tx1"/>
                </a:solidFill>
                <a:effectLst/>
                <a:latin typeface="+mn-lt"/>
                <a:ea typeface="+mn-ea"/>
                <a:cs typeface="+mn-cs"/>
              </a:rPr>
              <a:t> A</a:t>
            </a:r>
            <a:r>
              <a:rPr lang="en-US" sz="1200" kern="1200" dirty="0" smtClean="0">
                <a:solidFill>
                  <a:schemeClr val="tx1"/>
                </a:solidFill>
                <a:effectLst/>
                <a:latin typeface="+mn-lt"/>
                <a:ea typeface="+mn-ea"/>
                <a:cs typeface="+mn-cs"/>
              </a:rPr>
              <a:t>s well as extended care for infants in their first years of life, is the most cost-effective way for any society to reduce future criminality.</a:t>
            </a:r>
            <a:endParaRPr lang="en-US" sz="14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19</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Modern perspectives on the biological aspect of criminality: </a:t>
            </a:r>
            <a:r>
              <a:rPr lang="en-US" sz="1200" kern="1200" dirty="0" smtClean="0">
                <a:solidFill>
                  <a:schemeClr val="tx1"/>
                </a:solidFill>
                <a:effectLst/>
                <a:latin typeface="+mn-lt"/>
                <a:ea typeface="+mn-ea"/>
                <a:cs typeface="+mn-cs"/>
              </a:rPr>
              <a:t>This chapter examines the modern perspectives on the biological aspect of criminality by exploring modern factors and theories of biosocial positivism in the current criminological literature.</a:t>
            </a:r>
          </a:p>
          <a:p>
            <a:endParaRPr lang="en-US" sz="1200" kern="1200" dirty="0" smtClean="0">
              <a:solidFill>
                <a:schemeClr val="tx1"/>
              </a:solidFill>
              <a:effectLst/>
              <a:latin typeface="+mn-lt"/>
              <a:ea typeface="+mn-ea"/>
              <a:cs typeface="+mn-cs"/>
            </a:endParaRPr>
          </a:p>
          <a:p>
            <a:r>
              <a:rPr lang="en-US" dirty="0" smtClean="0"/>
              <a:t>Influence of biology versus environment: </a:t>
            </a:r>
            <a:r>
              <a:rPr lang="en-US" sz="1200" kern="1200" dirty="0" smtClean="0">
                <a:solidFill>
                  <a:schemeClr val="tx1"/>
                </a:solidFill>
                <a:effectLst/>
                <a:latin typeface="+mn-lt"/>
                <a:ea typeface="+mn-ea"/>
                <a:cs typeface="+mn-cs"/>
              </a:rPr>
              <a:t>Explore some of the early waves of studies that specifically examined the influence of biology versus environment.</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dirty="0" smtClean="0"/>
              <a:t>Integration of physiology and environment in what are called interaction effects:</a:t>
            </a:r>
            <a:r>
              <a:rPr lang="en-US" baseline="0" dirty="0" smtClean="0"/>
              <a:t> </a:t>
            </a:r>
            <a:r>
              <a:rPr lang="en-US" sz="1200" kern="1200" dirty="0" smtClean="0">
                <a:solidFill>
                  <a:schemeClr val="tx1"/>
                </a:solidFill>
                <a:effectLst/>
                <a:latin typeface="+mn-lt"/>
                <a:ea typeface="+mn-ea"/>
                <a:cs typeface="+mn-cs"/>
              </a:rPr>
              <a:t>Discusses in this chapter the integration of both physiology and environment in what are called interaction effects.</a:t>
            </a:r>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2</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Discuss the role of nature and nurture in exploring risk factors for offending.</a:t>
            </a:r>
          </a:p>
          <a:p>
            <a:endParaRPr lang="en-US" dirty="0" smtClean="0"/>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3</a:t>
            </a:fld>
            <a:endParaRPr lang="en-US"/>
          </a:p>
        </p:txBody>
      </p:sp>
    </p:spTree>
    <p:extLst>
      <p:ext uri="{BB962C8B-B14F-4D97-AF65-F5344CB8AC3E}">
        <p14:creationId xmlns:p14="http://schemas.microsoft.com/office/powerpoint/2010/main" val="3585711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Discuss the role of nature and nurture in exploring risk factors for offending.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Test the proposition that criminality is more likely to be found in certain families: </a:t>
            </a:r>
            <a:r>
              <a:rPr lang="en-US" sz="1200" kern="1200" dirty="0" smtClean="0">
                <a:solidFill>
                  <a:schemeClr val="tx1"/>
                </a:solidFill>
                <a:effectLst/>
                <a:latin typeface="+mn-lt"/>
                <a:ea typeface="+mn-ea"/>
                <a:cs typeface="+mn-cs"/>
              </a:rPr>
              <a:t>These studies were intended to test the proposition that criminality is more likely to be found in certain families, which would indicate that crime is inherited.</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Goddard claimed individuals from </a:t>
            </a:r>
            <a:r>
              <a:rPr lang="en-US" dirty="0" err="1" smtClean="0"/>
              <a:t>Kallikak</a:t>
            </a:r>
            <a:r>
              <a:rPr lang="en-US" dirty="0" smtClean="0"/>
              <a:t> family actually looked like criminals: </a:t>
            </a:r>
            <a:r>
              <a:rPr lang="en-US" sz="1200" kern="1200" dirty="0" smtClean="0">
                <a:solidFill>
                  <a:schemeClr val="tx1"/>
                </a:solidFill>
                <a:effectLst/>
                <a:latin typeface="+mn-lt"/>
                <a:ea typeface="+mn-ea"/>
                <a:cs typeface="+mn-cs"/>
              </a:rPr>
              <a:t>Goddard claimed that many of the individuals (often children) from the </a:t>
            </a:r>
            <a:r>
              <a:rPr lang="en-US" sz="1200" kern="1200" dirty="0" err="1" smtClean="0">
                <a:solidFill>
                  <a:schemeClr val="tx1"/>
                </a:solidFill>
                <a:effectLst/>
                <a:latin typeface="+mn-lt"/>
                <a:ea typeface="+mn-ea"/>
                <a:cs typeface="+mn-cs"/>
              </a:rPr>
              <a:t>Kallikak</a:t>
            </a:r>
            <a:r>
              <a:rPr lang="en-US" sz="1200" kern="1200" dirty="0" smtClean="0">
                <a:solidFill>
                  <a:schemeClr val="tx1"/>
                </a:solidFill>
                <a:effectLst/>
                <a:latin typeface="+mn-lt"/>
                <a:ea typeface="+mn-ea"/>
                <a:cs typeface="+mn-cs"/>
              </a:rPr>
              <a:t> family actually looked like criminals, which fit Cesare Lombroso’s theory of stigmata. Criminality is indeed more common in some families; in fact, no study has ever shown otherwise.</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dirty="0" smtClean="0"/>
              <a:t>Criminality in the mother had stronger influence on future criminality of children: </a:t>
            </a:r>
            <a:r>
              <a:rPr lang="en-US" sz="1200" kern="1200" dirty="0" smtClean="0">
                <a:solidFill>
                  <a:schemeClr val="tx1"/>
                </a:solidFill>
                <a:effectLst/>
                <a:latin typeface="+mn-lt"/>
                <a:ea typeface="+mn-ea"/>
                <a:cs typeface="+mn-cs"/>
              </a:rPr>
              <a:t>Criminality in the mother (or head female caretaker) had a much stronger influence on future criminality of the children than did the father’s criminality.</a:t>
            </a:r>
            <a:endParaRPr lang="en-US" sz="1400"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Discuss the role of nature and nurture in exploring risk factors for offending.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Meant to determine the relative influence of nature and nurture on criminality: </a:t>
            </a:r>
            <a:r>
              <a:rPr lang="en-US" sz="1200" b="0" kern="1200" dirty="0" smtClean="0">
                <a:solidFill>
                  <a:schemeClr val="tx1"/>
                </a:solidFill>
                <a:effectLst/>
                <a:latin typeface="+mn-lt"/>
                <a:ea typeface="+mn-ea"/>
                <a:cs typeface="+mn-cs"/>
              </a:rPr>
              <a:t>Twin studies </a:t>
            </a:r>
            <a:r>
              <a:rPr lang="en-US" sz="1200" kern="1200" dirty="0" smtClean="0">
                <a:solidFill>
                  <a:schemeClr val="tx1"/>
                </a:solidFill>
                <a:effectLst/>
                <a:latin typeface="+mn-lt"/>
                <a:ea typeface="+mn-ea"/>
                <a:cs typeface="+mn-cs"/>
              </a:rPr>
              <a:t>were specifically meant to determine, through examination of identical twin pairs versus fraternal twin pairs, the relative influence of nature and nurture on criminality.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effectLst/>
                <a:latin typeface="+mn-lt"/>
                <a:ea typeface="+mn-ea"/>
                <a:cs typeface="+mn-cs"/>
              </a:rPr>
              <a:t>Identical twins are also known as monozygotic twins: Because they come from a single (hence “mono”) egg (or zygote); they are typically referred to in the scientific literature as MZ (monozygotic) twins.</a:t>
            </a:r>
            <a:endParaRPr lang="en-IN" sz="1200" b="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effectLst/>
                <a:latin typeface="+mn-lt"/>
                <a:ea typeface="+mn-ea"/>
                <a:cs typeface="+mn-cs"/>
              </a:rPr>
              <a:t>Fraternal twins are typically referred to as dizygotic twins: B</a:t>
            </a:r>
            <a:r>
              <a:rPr lang="en-US" sz="1200" kern="1200" dirty="0" smtClean="0">
                <a:solidFill>
                  <a:schemeClr val="tx1"/>
                </a:solidFill>
                <a:effectLst/>
                <a:latin typeface="+mn-lt"/>
                <a:ea typeface="+mn-ea"/>
                <a:cs typeface="+mn-cs"/>
              </a:rPr>
              <a:t>ecause they come from two (hence “di”) separate eggs (or zygotes); they are known in the scientific literature as DZ (dizygotic) twins.</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Goal of the twin studies: Examine concordance rates of delinquency for MZ twin pairs versus DZ twin pairs.</a:t>
            </a:r>
            <a:endParaRPr lang="en-IN"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5</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Discuss the role of nature and nurture in exploring risk factors for offending.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Concordance: It is a count based on whether two people (or a twin pair) share a certain trait (or lack of a certain trait).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dirty="0" smtClean="0"/>
              <a:t>Concordance rates: </a:t>
            </a:r>
            <a:r>
              <a:rPr lang="en-US" sz="1200" kern="1200" dirty="0" smtClean="0">
                <a:solidFill>
                  <a:schemeClr val="tx1"/>
                </a:solidFill>
                <a:effectLst/>
                <a:latin typeface="+mn-lt"/>
                <a:ea typeface="+mn-ea"/>
                <a:cs typeface="+mn-cs"/>
              </a:rPr>
              <a:t>The studies that have compared the concordance rates of MZ twins versus DZ twins clearly showed that MZ twins were far more similar in the trait of criminality than were DZ twins.</a:t>
            </a:r>
            <a:endParaRPr lang="en-US" baseline="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6</a:t>
            </a:fld>
            <a:endParaRPr lang="en-US"/>
          </a:p>
        </p:txBody>
      </p:sp>
    </p:spTree>
    <p:extLst>
      <p:ext uri="{BB962C8B-B14F-4D97-AF65-F5344CB8AC3E}">
        <p14:creationId xmlns:p14="http://schemas.microsoft.com/office/powerpoint/2010/main" val="516460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Discuss the role of nature and nurture in exploring risk factors for offending.</a:t>
            </a:r>
          </a:p>
          <a:p>
            <a:endParaRPr lang="en-US" dirty="0" smtClean="0"/>
          </a:p>
          <a:p>
            <a:r>
              <a:rPr lang="en-US" sz="1200" b="0" kern="1200" baseline="0" dirty="0" smtClean="0">
                <a:solidFill>
                  <a:schemeClr val="tx1"/>
                </a:solidFill>
                <a:latin typeface="+mn-lt"/>
                <a:ea typeface="+mn-ea"/>
                <a:cs typeface="+mn-cs"/>
              </a:rPr>
              <a:t>E</a:t>
            </a:r>
            <a:r>
              <a:rPr lang="en-US" sz="1200" kern="1200" dirty="0" smtClean="0">
                <a:solidFill>
                  <a:schemeClr val="tx1"/>
                </a:solidFill>
                <a:latin typeface="+mn-lt"/>
                <a:ea typeface="+mn-ea"/>
                <a:cs typeface="+mn-cs"/>
              </a:rPr>
              <a:t>xamine the criminality of adoptees: </a:t>
            </a:r>
            <a:r>
              <a:rPr lang="en-US" sz="1200" b="0" kern="1200" dirty="0" smtClean="0">
                <a:solidFill>
                  <a:schemeClr val="tx1"/>
                </a:solidFill>
                <a:latin typeface="+mn-lt"/>
                <a:ea typeface="+mn-ea"/>
                <a:cs typeface="+mn-cs"/>
              </a:rPr>
              <a:t>Adoption studies e</a:t>
            </a:r>
            <a:r>
              <a:rPr lang="en-US" sz="1200" kern="1200" dirty="0" smtClean="0">
                <a:solidFill>
                  <a:schemeClr val="tx1"/>
                </a:solidFill>
                <a:latin typeface="+mn-lt"/>
                <a:ea typeface="+mn-ea"/>
                <a:cs typeface="+mn-cs"/>
              </a:rPr>
              <a:t>xamine the criminality of adoptees as compared with the criminality of their biological and adoptive parents.</a:t>
            </a:r>
          </a:p>
          <a:p>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Influence of biological versus adoptive parents: </a:t>
            </a:r>
            <a:r>
              <a:rPr lang="en-US" sz="1200" kern="1200" dirty="0" smtClean="0">
                <a:solidFill>
                  <a:schemeClr val="tx1"/>
                </a:solidFill>
                <a:effectLst/>
                <a:latin typeface="+mn-lt"/>
                <a:ea typeface="+mn-ea"/>
                <a:cs typeface="+mn-cs"/>
              </a:rPr>
              <a:t>When the influence of biological versus adoptive parents was compared, the biological parents had far more influence on the youth’s future criminality.</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Selective placement:</a:t>
            </a:r>
            <a:r>
              <a:rPr lang="en-US" sz="1200" b="0" kern="1200" baseline="0" dirty="0" smtClean="0">
                <a:solidFill>
                  <a:schemeClr val="tx1"/>
                </a:solidFill>
                <a:latin typeface="+mn-lt"/>
                <a:ea typeface="+mn-ea"/>
                <a:cs typeface="+mn-cs"/>
              </a:rPr>
              <a:t> T</a:t>
            </a:r>
            <a:r>
              <a:rPr lang="en-US" sz="1200" b="0" kern="1200" dirty="0" smtClean="0">
                <a:solidFill>
                  <a:schemeClr val="tx1"/>
                </a:solidFill>
                <a:latin typeface="+mn-lt"/>
                <a:ea typeface="+mn-ea"/>
                <a:cs typeface="+mn-cs"/>
              </a:rPr>
              <a:t>he</a:t>
            </a:r>
            <a:r>
              <a:rPr lang="en-US" sz="1200" kern="1200" dirty="0" smtClean="0">
                <a:solidFill>
                  <a:schemeClr val="tx1"/>
                </a:solidFill>
                <a:latin typeface="+mn-lt"/>
                <a:ea typeface="+mn-ea"/>
                <a:cs typeface="+mn-cs"/>
              </a:rPr>
              <a:t> argument that adoptees tend to be placed in households that resemble those of their biological parents; for example, adoptees from rich biological parents are placed in rich adoptive households.</a:t>
            </a:r>
            <a:endParaRPr lang="en-IN" dirty="0" smtClean="0"/>
          </a:p>
          <a:p>
            <a:endParaRPr lang="en-US" baseline="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7</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Discuss the role of nature and nurture in exploring risk factors for offending.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mn-lt"/>
                <a:ea typeface="+mn-ea"/>
                <a:cs typeface="+mn-cs"/>
              </a:rPr>
              <a:t>Examine the similarities between identical twins: Who were separated in infancy. </a:t>
            </a:r>
            <a:r>
              <a:rPr lang="en-US" sz="1200" kern="1200" dirty="0" smtClean="0">
                <a:solidFill>
                  <a:schemeClr val="tx1"/>
                </a:solidFill>
                <a:effectLst/>
                <a:latin typeface="+mn-lt"/>
                <a:ea typeface="+mn-ea"/>
                <a:cs typeface="+mn-cs"/>
              </a:rPr>
              <a:t>The twin pairs often showed extremely similar tendencies for criminality, sometimes more than those seen in concordance rates for identical twins raised together.</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Genetics and heredity both have a significant impact on criminality: </a:t>
            </a:r>
            <a:r>
              <a:rPr lang="en-US" sz="1200" kern="1200" dirty="0" smtClean="0">
                <a:solidFill>
                  <a:schemeClr val="tx1"/>
                </a:solidFill>
                <a:effectLst/>
                <a:latin typeface="+mn-lt"/>
                <a:ea typeface="+mn-ea"/>
                <a:cs typeface="+mn-cs"/>
              </a:rPr>
              <a:t>Taking all the nature-versus-nurture methodological approaches and subsequent findings together, the best conclusion that can be made is that genetics and heredity both have a significant impact on criminality.</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8</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6.</a:t>
            </a:r>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the various types of cytogenetic disorders and which type(s) puts a person at highest risk for criminality.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Focus on the genetic makeup of individuals: </a:t>
            </a:r>
            <a:r>
              <a:rPr lang="en-US" sz="1200" b="0" kern="1200" dirty="0" smtClean="0">
                <a:solidFill>
                  <a:schemeClr val="tx1"/>
                </a:solidFill>
                <a:effectLst/>
                <a:latin typeface="+mn-lt"/>
                <a:ea typeface="+mn-ea"/>
                <a:cs typeface="+mn-cs"/>
              </a:rPr>
              <a:t>Cytogenetic studies </a:t>
            </a:r>
            <a:r>
              <a:rPr lang="en-US" sz="1200" kern="1200" dirty="0" smtClean="0">
                <a:solidFill>
                  <a:schemeClr val="tx1"/>
                </a:solidFill>
                <a:effectLst/>
                <a:latin typeface="+mn-lt"/>
                <a:ea typeface="+mn-ea"/>
                <a:cs typeface="+mn-cs"/>
              </a:rPr>
              <a:t>of crime focus on the genetic makeup of individuals, with a specific focus on abnormalities in their chromosomal makeup.</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Males having XYY are at least 13 times likely to have behavioral disorders, o</a:t>
            </a:r>
            <a:r>
              <a:rPr lang="en-US" sz="1200" kern="1200" dirty="0" smtClean="0">
                <a:solidFill>
                  <a:schemeClr val="tx1"/>
                </a:solidFill>
                <a:effectLst/>
                <a:latin typeface="+mn-lt"/>
                <a:ea typeface="+mn-ea"/>
                <a:cs typeface="+mn-cs"/>
              </a:rPr>
              <a:t>r 1,300% as likely to have behavioral disorders as are those without this chromosomal abnormality.</a:t>
            </a:r>
            <a:endParaRPr lang="en-I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Male and Female hormones during the chromosomal mutation and the likeliness of committing crimes: Male and Female hormones and the likeliness of committing crimes:</a:t>
            </a:r>
            <a:r>
              <a:rPr lang="en-US" baseline="0" dirty="0" smtClean="0"/>
              <a:t> </a:t>
            </a:r>
            <a:r>
              <a:rPr lang="en-US" sz="1200" kern="1200" dirty="0" smtClean="0">
                <a:solidFill>
                  <a:schemeClr val="tx1"/>
                </a:solidFill>
                <a:effectLst/>
                <a:latin typeface="+mn-lt"/>
                <a:ea typeface="+mn-ea"/>
                <a:cs typeface="+mn-cs"/>
              </a:rPr>
              <a:t>This study found that the more the chromosomal mutation produced male hormones (androgens), the more likely the individuals were to commit crimes and deviant acts. On the other hand, the more the chromosomal mutation produced feminine hormones, the less likely the individuals were to commit criminal acts. </a:t>
            </a:r>
            <a:endParaRPr lang="en-US" dirty="0" smtClean="0"/>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Random abnormalities in an individual’s genetic makeup and influence on criminality: </a:t>
            </a:r>
            <a:r>
              <a:rPr lang="en-US" sz="1200" kern="1200" dirty="0" smtClean="0">
                <a:solidFill>
                  <a:schemeClr val="tx1"/>
                </a:solidFill>
                <a:effectLst/>
                <a:latin typeface="+mn-lt"/>
                <a:ea typeface="+mn-ea"/>
                <a:cs typeface="+mn-cs"/>
              </a:rPr>
              <a:t>The cytogenetic studies showed that somewhat random abnormalities in an individual’s genetic makeup can profoundly influence that person’s level of criminality.</a:t>
            </a:r>
            <a:endParaRPr lang="en-US" sz="14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9</a:t>
            </a:fld>
            <a:endParaRPr lang="en-US"/>
          </a:p>
        </p:txBody>
      </p:sp>
    </p:spTree>
    <p:extLst>
      <p:ext uri="{BB962C8B-B14F-4D97-AF65-F5344CB8AC3E}">
        <p14:creationId xmlns:p14="http://schemas.microsoft.com/office/powerpoint/2010/main" val="921767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I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r>
              <a:rPr lang="en-IN" smtClean="0"/>
              <a:t>Schram, Introduction to Criminology, Third Edition. © SAGE Publications, 2021.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990600" y="1676400"/>
            <a:ext cx="76962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990600" y="6356350"/>
            <a:ext cx="7010400" cy="365125"/>
          </a:xfrm>
        </p:spPr>
        <p:txBody>
          <a:bodyPr/>
          <a:lstStyle/>
          <a:p>
            <a:r>
              <a:rPr lang="en-IN" smtClean="0"/>
              <a:t>Schram, Introduction to Criminology, Third Edition. © SAGE Publications, 2021.</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IN" smtClean="0"/>
              <a:t>Schram, Introduction to Criminology, Third Edition. © SAGE Publications, 2021.</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819400"/>
            <a:ext cx="8229600" cy="1143000"/>
          </a:xfrm>
        </p:spPr>
        <p:txBody>
          <a:bodyPr>
            <a:normAutofit/>
          </a:bodyPr>
          <a:lstStyle/>
          <a:p>
            <a:pPr lvl="0">
              <a:spcBef>
                <a:spcPct val="20000"/>
              </a:spcBef>
            </a:pPr>
            <a:r>
              <a:rPr lang="en-US" sz="3200" dirty="0">
                <a:solidFill>
                  <a:prstClr val="black"/>
                </a:solidFill>
                <a:ea typeface="+mn-ea"/>
                <a:cs typeface="+mn-cs"/>
              </a:rPr>
              <a:t>Chapter 6: Modern Biosocial Perspectives of Criminal </a:t>
            </a:r>
            <a:r>
              <a:rPr lang="en-US" sz="3200" dirty="0" smtClean="0">
                <a:solidFill>
                  <a:prstClr val="black"/>
                </a:solidFill>
                <a:ea typeface="+mn-ea"/>
                <a:cs typeface="+mn-cs"/>
              </a:rPr>
              <a:t>Behavior</a:t>
            </a:r>
            <a:endParaRPr lang="en-IN" dirty="0"/>
          </a:p>
        </p:txBody>
      </p:sp>
    </p:spTree>
    <p:extLst>
      <p:ext uri="{BB962C8B-B14F-4D97-AF65-F5344CB8AC3E}">
        <p14:creationId xmlns:p14="http://schemas.microsoft.com/office/powerpoint/2010/main" val="2565008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8074" y="685800"/>
            <a:ext cx="8839200" cy="1524000"/>
          </a:xfrm>
        </p:spPr>
        <p:txBody>
          <a:bodyPr>
            <a:normAutofit fontScale="90000"/>
          </a:bodyPr>
          <a:lstStyle/>
          <a:p>
            <a:r>
              <a:rPr lang="en-US" dirty="0" smtClean="0"/>
              <a:t>Hormones and Neurotransmitters: Chemicals That Determine Criminal Behavior </a:t>
            </a:r>
            <a:r>
              <a:rPr lang="en-US" sz="2700" dirty="0" smtClean="0"/>
              <a:t>(1 of 2)</a:t>
            </a:r>
            <a:endParaRPr lang="en-US" sz="2700" dirty="0"/>
          </a:p>
        </p:txBody>
      </p:sp>
      <p:sp>
        <p:nvSpPr>
          <p:cNvPr id="9" name="Content Placeholder 8"/>
          <p:cNvSpPr>
            <a:spLocks noGrp="1"/>
          </p:cNvSpPr>
          <p:nvPr>
            <p:ph idx="1"/>
          </p:nvPr>
        </p:nvSpPr>
        <p:spPr>
          <a:xfrm>
            <a:off x="152400" y="2362200"/>
            <a:ext cx="8839200" cy="3994150"/>
          </a:xfrm>
        </p:spPr>
        <p:txBody>
          <a:bodyPr>
            <a:normAutofit lnSpcReduction="10000"/>
          </a:bodyPr>
          <a:lstStyle/>
          <a:p>
            <a:r>
              <a:rPr lang="en-US" dirty="0" smtClean="0"/>
              <a:t>Testosterone </a:t>
            </a:r>
            <a:r>
              <a:rPr lang="en-US" dirty="0"/>
              <a:t>and </a:t>
            </a:r>
            <a:r>
              <a:rPr lang="en-US" dirty="0" smtClean="0"/>
              <a:t>estrogen carry </a:t>
            </a:r>
            <a:r>
              <a:rPr lang="en-US" dirty="0"/>
              <a:t>chemical </a:t>
            </a:r>
            <a:r>
              <a:rPr lang="en-US" dirty="0" smtClean="0"/>
              <a:t>signals.</a:t>
            </a:r>
          </a:p>
          <a:p>
            <a:r>
              <a:rPr lang="en-US" dirty="0"/>
              <a:t>Hormonal changes in females can cause criminal </a:t>
            </a:r>
            <a:r>
              <a:rPr lang="en-US" dirty="0" smtClean="0"/>
              <a:t>behavior.</a:t>
            </a:r>
          </a:p>
          <a:p>
            <a:r>
              <a:rPr lang="en-US" dirty="0"/>
              <a:t>High levels of testosterone and other androgens tend to “masculinize” the </a:t>
            </a:r>
            <a:r>
              <a:rPr lang="en-US" dirty="0" smtClean="0"/>
              <a:t>brain.</a:t>
            </a:r>
          </a:p>
          <a:p>
            <a:r>
              <a:rPr lang="en-US" dirty="0"/>
              <a:t>Hormones have a profound effect on </a:t>
            </a:r>
            <a:r>
              <a:rPr lang="en-US" dirty="0" smtClean="0"/>
              <a:t>individuals thinking and environment.</a:t>
            </a:r>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85800"/>
            <a:ext cx="8839200" cy="1585912"/>
          </a:xfrm>
        </p:spPr>
        <p:txBody>
          <a:bodyPr>
            <a:normAutofit fontScale="90000"/>
          </a:bodyPr>
          <a:lstStyle/>
          <a:p>
            <a:r>
              <a:rPr lang="en-US" dirty="0" smtClean="0"/>
              <a:t>Hormones and Neurotransmitters: Chemicals That Determine Criminal Behavior </a:t>
            </a:r>
            <a:r>
              <a:rPr lang="en-US" sz="2700" dirty="0" smtClean="0"/>
              <a:t>(2 of 2)</a:t>
            </a:r>
            <a:endParaRPr lang="en-US" sz="2700" dirty="0"/>
          </a:p>
        </p:txBody>
      </p:sp>
      <p:sp>
        <p:nvSpPr>
          <p:cNvPr id="9" name="Content Placeholder 8"/>
          <p:cNvSpPr>
            <a:spLocks noGrp="1"/>
          </p:cNvSpPr>
          <p:nvPr>
            <p:ph idx="1"/>
          </p:nvPr>
        </p:nvSpPr>
        <p:spPr>
          <a:xfrm>
            <a:off x="152400" y="2438400"/>
            <a:ext cx="8763000" cy="3917950"/>
          </a:xfrm>
        </p:spPr>
        <p:txBody>
          <a:bodyPr>
            <a:normAutofit/>
          </a:bodyPr>
          <a:lstStyle/>
          <a:p>
            <a:r>
              <a:rPr lang="en-US" dirty="0" smtClean="0"/>
              <a:t>Neurotransmitters: Chemicals </a:t>
            </a:r>
            <a:r>
              <a:rPr lang="en-US" dirty="0"/>
              <a:t>in the brain and </a:t>
            </a:r>
            <a:r>
              <a:rPr lang="en-US" dirty="0" smtClean="0"/>
              <a:t>body,</a:t>
            </a:r>
            <a:r>
              <a:rPr lang="en-US" b="1" dirty="0" smtClean="0"/>
              <a:t> </a:t>
            </a:r>
            <a:r>
              <a:rPr lang="en-US" dirty="0"/>
              <a:t>help transmit electric signals from one neuron to </a:t>
            </a:r>
            <a:r>
              <a:rPr lang="en-US" dirty="0" smtClean="0"/>
              <a:t>another.</a:t>
            </a:r>
          </a:p>
          <a:p>
            <a:pPr lvl="1"/>
            <a:r>
              <a:rPr lang="en-US" dirty="0" smtClean="0"/>
              <a:t>Dopamine:</a:t>
            </a:r>
            <a:r>
              <a:rPr lang="en-US" dirty="0"/>
              <a:t> </a:t>
            </a:r>
            <a:r>
              <a:rPr lang="en-US" dirty="0" smtClean="0"/>
              <a:t>Neurotransmitter </a:t>
            </a:r>
            <a:r>
              <a:rPr lang="en-US" dirty="0"/>
              <a:t>most commonly linked to feeling </a:t>
            </a:r>
            <a:r>
              <a:rPr lang="en-US" dirty="0" smtClean="0"/>
              <a:t>good.</a:t>
            </a:r>
          </a:p>
          <a:p>
            <a:pPr lvl="1"/>
            <a:r>
              <a:rPr lang="en-US" dirty="0"/>
              <a:t>Serotonin is important in virtually all information </a:t>
            </a:r>
            <a:r>
              <a:rPr lang="en-US" dirty="0" smtClean="0"/>
              <a:t>processing.</a:t>
            </a:r>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890181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685800"/>
            <a:ext cx="8382000" cy="685800"/>
          </a:xfrm>
        </p:spPr>
        <p:txBody>
          <a:bodyPr>
            <a:normAutofit fontScale="90000"/>
          </a:bodyPr>
          <a:lstStyle/>
          <a:p>
            <a:r>
              <a:rPr lang="en-US" sz="4000" dirty="0" smtClean="0"/>
              <a:t>Brain Injuries</a:t>
            </a:r>
            <a:endParaRPr lang="en-US" sz="2400" dirty="0"/>
          </a:p>
        </p:txBody>
      </p:sp>
      <p:sp>
        <p:nvSpPr>
          <p:cNvPr id="9" name="Content Placeholder 8"/>
          <p:cNvSpPr>
            <a:spLocks noGrp="1"/>
          </p:cNvSpPr>
          <p:nvPr>
            <p:ph idx="1"/>
          </p:nvPr>
        </p:nvSpPr>
        <p:spPr>
          <a:xfrm>
            <a:off x="228600" y="1828800"/>
            <a:ext cx="8763000" cy="4267200"/>
          </a:xfrm>
        </p:spPr>
        <p:txBody>
          <a:bodyPr>
            <a:normAutofit/>
          </a:bodyPr>
          <a:lstStyle/>
          <a:p>
            <a:r>
              <a:rPr lang="en-US" dirty="0"/>
              <a:t>The brain </a:t>
            </a:r>
            <a:r>
              <a:rPr lang="en-US" dirty="0" smtClean="0"/>
              <a:t>is </a:t>
            </a:r>
            <a:r>
              <a:rPr lang="en-IN" dirty="0" smtClean="0"/>
              <a:t>responsible for almost all criminal acts.</a:t>
            </a:r>
          </a:p>
          <a:p>
            <a:r>
              <a:rPr lang="en-US" dirty="0" smtClean="0"/>
              <a:t>Trauma to certain portions of the brain.</a:t>
            </a:r>
          </a:p>
          <a:p>
            <a:pPr lvl="1"/>
            <a:r>
              <a:rPr lang="en-US" dirty="0" smtClean="0"/>
              <a:t>Damage to the frontal lobe have the most consistent associations with criminal offending.</a:t>
            </a:r>
          </a:p>
          <a:p>
            <a:pPr lvl="1"/>
            <a:r>
              <a:rPr lang="en-US" dirty="0" smtClean="0"/>
              <a:t>Temporal lobe are highly </a:t>
            </a:r>
            <a:r>
              <a:rPr lang="en-US" dirty="0"/>
              <a:t>related to the memory and emotional structures of the brain</a:t>
            </a:r>
            <a:r>
              <a:rPr lang="en-IN" dirty="0" smtClean="0"/>
              <a:t>.</a:t>
            </a:r>
            <a:endParaRPr lang="en-US" dirty="0"/>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Central and Autonomic Nervous System Activity </a:t>
            </a:r>
            <a:r>
              <a:rPr lang="en-US" sz="2700" dirty="0"/>
              <a:t>(1 of </a:t>
            </a:r>
            <a:r>
              <a:rPr lang="en-US" sz="2700" dirty="0" smtClean="0"/>
              <a:t>2)</a:t>
            </a:r>
            <a:endParaRPr lang="en-US" sz="2700" dirty="0"/>
          </a:p>
        </p:txBody>
      </p:sp>
      <p:sp>
        <p:nvSpPr>
          <p:cNvPr id="9" name="Content Placeholder 8"/>
          <p:cNvSpPr>
            <a:spLocks noGrp="1"/>
          </p:cNvSpPr>
          <p:nvPr>
            <p:ph idx="1"/>
          </p:nvPr>
        </p:nvSpPr>
        <p:spPr>
          <a:xfrm>
            <a:off x="228600" y="1981201"/>
            <a:ext cx="8763000" cy="4375150"/>
          </a:xfrm>
        </p:spPr>
        <p:txBody>
          <a:bodyPr>
            <a:normAutofit/>
          </a:bodyPr>
          <a:lstStyle/>
          <a:p>
            <a:r>
              <a:rPr lang="en-US" dirty="0" smtClean="0"/>
              <a:t>CNS: Brain </a:t>
            </a:r>
            <a:r>
              <a:rPr lang="en-US" dirty="0"/>
              <a:t>and spinal </a:t>
            </a:r>
            <a:r>
              <a:rPr lang="en-US" dirty="0" smtClean="0"/>
              <a:t>column.</a:t>
            </a:r>
          </a:p>
          <a:p>
            <a:r>
              <a:rPr lang="en-US" dirty="0"/>
              <a:t>B</a:t>
            </a:r>
            <a:r>
              <a:rPr lang="en-US" dirty="0" smtClean="0"/>
              <a:t>rain </a:t>
            </a:r>
            <a:r>
              <a:rPr lang="en-US" dirty="0"/>
              <a:t>wave patterns of chronic offenders are </a:t>
            </a:r>
            <a:r>
              <a:rPr lang="en-US" dirty="0" smtClean="0"/>
              <a:t>abnormal.</a:t>
            </a:r>
          </a:p>
          <a:p>
            <a:r>
              <a:rPr lang="en-US" dirty="0"/>
              <a:t>F</a:t>
            </a:r>
            <a:r>
              <a:rPr lang="en-US" dirty="0" smtClean="0"/>
              <a:t>our </a:t>
            </a:r>
            <a:r>
              <a:rPr lang="en-US" dirty="0"/>
              <a:t>types of brain wave </a:t>
            </a:r>
            <a:r>
              <a:rPr lang="en-US" dirty="0" smtClean="0"/>
              <a:t>patterns: Delta, </a:t>
            </a:r>
            <a:r>
              <a:rPr lang="en-US" dirty="0"/>
              <a:t>T</a:t>
            </a:r>
            <a:r>
              <a:rPr lang="en-US" dirty="0" smtClean="0"/>
              <a:t>heta</a:t>
            </a:r>
            <a:r>
              <a:rPr lang="en-US" dirty="0"/>
              <a:t>, </a:t>
            </a:r>
            <a:r>
              <a:rPr lang="en-US" dirty="0" smtClean="0"/>
              <a:t>Alpha</a:t>
            </a:r>
            <a:r>
              <a:rPr lang="en-US" dirty="0"/>
              <a:t>, and </a:t>
            </a:r>
            <a:r>
              <a:rPr lang="en-US" dirty="0" smtClean="0"/>
              <a:t>Beta.</a:t>
            </a:r>
          </a:p>
          <a:p>
            <a:r>
              <a:rPr lang="en-US" dirty="0"/>
              <a:t>Polygraph </a:t>
            </a:r>
            <a:r>
              <a:rPr lang="en-US" dirty="0" smtClean="0"/>
              <a:t>measures: Capitalize on </a:t>
            </a:r>
            <a:r>
              <a:rPr lang="en-US" dirty="0"/>
              <a:t>the inability of individuals to </a:t>
            </a:r>
            <a:r>
              <a:rPr lang="en-US" dirty="0" smtClean="0"/>
              <a:t>control </a:t>
            </a:r>
            <a:r>
              <a:rPr lang="en-US" dirty="0"/>
              <a:t>physiological responses to </a:t>
            </a:r>
            <a:r>
              <a:rPr lang="en-US" dirty="0" smtClean="0"/>
              <a:t>anxiety.</a:t>
            </a:r>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Central and Autonomic Nervous System Activity </a:t>
            </a:r>
            <a:r>
              <a:rPr lang="en-US" sz="2700" dirty="0" smtClean="0"/>
              <a:t>(2 </a:t>
            </a:r>
            <a:r>
              <a:rPr lang="en-US" sz="2700" dirty="0"/>
              <a:t>of </a:t>
            </a:r>
            <a:r>
              <a:rPr lang="en-US" sz="2700" dirty="0" smtClean="0"/>
              <a:t>2)</a:t>
            </a:r>
            <a:endParaRPr lang="en-US" sz="2700" dirty="0"/>
          </a:p>
        </p:txBody>
      </p:sp>
      <p:sp>
        <p:nvSpPr>
          <p:cNvPr id="9" name="Content Placeholder 8"/>
          <p:cNvSpPr>
            <a:spLocks noGrp="1"/>
          </p:cNvSpPr>
          <p:nvPr>
            <p:ph idx="1"/>
          </p:nvPr>
        </p:nvSpPr>
        <p:spPr>
          <a:xfrm>
            <a:off x="228600" y="1981201"/>
            <a:ext cx="8686800" cy="4375150"/>
          </a:xfrm>
        </p:spPr>
        <p:txBody>
          <a:bodyPr>
            <a:normAutofit/>
          </a:bodyPr>
          <a:lstStyle/>
          <a:p>
            <a:r>
              <a:rPr lang="en-US" dirty="0" smtClean="0"/>
              <a:t>ANS: Portion </a:t>
            </a:r>
            <a:r>
              <a:rPr lang="en-US" dirty="0"/>
              <a:t>of the nervous system that consists of our anxiety </a:t>
            </a:r>
            <a:r>
              <a:rPr lang="en-US" dirty="0" smtClean="0"/>
              <a:t>levels.</a:t>
            </a:r>
          </a:p>
          <a:p>
            <a:r>
              <a:rPr lang="en-US" dirty="0"/>
              <a:t>Stimulus </a:t>
            </a:r>
            <a:r>
              <a:rPr lang="en-US" dirty="0" smtClean="0"/>
              <a:t>hunger: Individuals with </a:t>
            </a:r>
            <a:r>
              <a:rPr lang="en-US" dirty="0"/>
              <a:t>low level of ANS arousal constantly seek out experiences and </a:t>
            </a:r>
            <a:r>
              <a:rPr lang="en-US" dirty="0" smtClean="0"/>
              <a:t>stimuli.</a:t>
            </a:r>
          </a:p>
          <a:p>
            <a:r>
              <a:rPr lang="en-US" dirty="0" smtClean="0"/>
              <a:t>Children with ADHD have a higher </a:t>
            </a:r>
            <a:r>
              <a:rPr lang="en-US" dirty="0"/>
              <a:t>likelihood of becoming </a:t>
            </a:r>
            <a:r>
              <a:rPr lang="en-US" dirty="0" smtClean="0"/>
              <a:t>criminal.</a:t>
            </a:r>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747515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Biosocial Approaches to Explaining Criminal Behavior </a:t>
            </a:r>
            <a:r>
              <a:rPr lang="en-US" sz="2700" dirty="0" smtClean="0"/>
              <a:t>(1 of 4)</a:t>
            </a:r>
            <a:endParaRPr lang="en-US" sz="2700" dirty="0"/>
          </a:p>
        </p:txBody>
      </p:sp>
      <p:sp>
        <p:nvSpPr>
          <p:cNvPr id="9" name="Content Placeholder 8"/>
          <p:cNvSpPr>
            <a:spLocks noGrp="1"/>
          </p:cNvSpPr>
          <p:nvPr>
            <p:ph idx="1"/>
          </p:nvPr>
        </p:nvSpPr>
        <p:spPr>
          <a:xfrm>
            <a:off x="152400" y="2201778"/>
            <a:ext cx="8763000" cy="4154571"/>
          </a:xfrm>
        </p:spPr>
        <p:txBody>
          <a:bodyPr>
            <a:normAutofit lnSpcReduction="10000"/>
          </a:bodyPr>
          <a:lstStyle/>
          <a:p>
            <a:r>
              <a:rPr lang="en-US" dirty="0" smtClean="0"/>
              <a:t>Genotype: Window </a:t>
            </a:r>
            <a:r>
              <a:rPr lang="en-US" dirty="0"/>
              <a:t>that determines the height of an individual, which is based on ancestral factors. </a:t>
            </a:r>
            <a:endParaRPr lang="en-IN" dirty="0"/>
          </a:p>
          <a:p>
            <a:r>
              <a:rPr lang="en-US" dirty="0" smtClean="0"/>
              <a:t>Phenotype: Manifestation </a:t>
            </a:r>
            <a:r>
              <a:rPr lang="en-US" dirty="0"/>
              <a:t>of genetics interacting with the </a:t>
            </a:r>
            <a:r>
              <a:rPr lang="en-US" dirty="0" smtClean="0"/>
              <a:t>environment.</a:t>
            </a:r>
          </a:p>
          <a:p>
            <a:r>
              <a:rPr lang="en-US" dirty="0"/>
              <a:t>I</a:t>
            </a:r>
            <a:r>
              <a:rPr lang="en-US" dirty="0" smtClean="0"/>
              <a:t>nteraction </a:t>
            </a:r>
            <a:r>
              <a:rPr lang="en-US" dirty="0"/>
              <a:t>of biological factors and environmental </a:t>
            </a:r>
            <a:r>
              <a:rPr lang="en-US" dirty="0" smtClean="0"/>
              <a:t>deficiencies is a predictor </a:t>
            </a:r>
            <a:r>
              <a:rPr lang="en-US" dirty="0"/>
              <a:t>of </a:t>
            </a:r>
            <a:r>
              <a:rPr lang="en-US" dirty="0" smtClean="0"/>
              <a:t>criminality.</a:t>
            </a:r>
            <a:endParaRPr lang="en-US" dirty="0"/>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09600"/>
            <a:ext cx="8229600" cy="1143000"/>
          </a:xfrm>
        </p:spPr>
        <p:txBody>
          <a:bodyPr>
            <a:normAutofit fontScale="90000"/>
          </a:bodyPr>
          <a:lstStyle/>
          <a:p>
            <a:r>
              <a:rPr lang="en-US" dirty="0" smtClean="0"/>
              <a:t>Biosocial Approaches to Explaining Criminal Behavior </a:t>
            </a:r>
            <a:r>
              <a:rPr lang="en-US" sz="2700" dirty="0" smtClean="0"/>
              <a:t>(2 of 4)</a:t>
            </a:r>
            <a:endParaRPr lang="en-US" sz="2700" dirty="0"/>
          </a:p>
        </p:txBody>
      </p:sp>
      <p:sp>
        <p:nvSpPr>
          <p:cNvPr id="9" name="Content Placeholder 8"/>
          <p:cNvSpPr>
            <a:spLocks noGrp="1"/>
          </p:cNvSpPr>
          <p:nvPr>
            <p:ph idx="1"/>
          </p:nvPr>
        </p:nvSpPr>
        <p:spPr>
          <a:xfrm>
            <a:off x="152400" y="1752599"/>
            <a:ext cx="8763000" cy="4603751"/>
          </a:xfrm>
        </p:spPr>
        <p:txBody>
          <a:bodyPr>
            <a:normAutofit/>
          </a:bodyPr>
          <a:lstStyle/>
          <a:p>
            <a:pPr marL="0" indent="0">
              <a:buNone/>
            </a:pPr>
            <a:r>
              <a:rPr lang="en-US" dirty="0" smtClean="0"/>
              <a:t>Behavioral Genetics Studies</a:t>
            </a:r>
          </a:p>
          <a:p>
            <a:r>
              <a:rPr lang="en-US" dirty="0"/>
              <a:t>E</a:t>
            </a:r>
            <a:r>
              <a:rPr lang="en-US" dirty="0" smtClean="0"/>
              <a:t>stimate </a:t>
            </a:r>
            <a:r>
              <a:rPr lang="en-US" dirty="0"/>
              <a:t>heritability based on percentages derived from the variance of </a:t>
            </a:r>
            <a:r>
              <a:rPr lang="en-US" dirty="0" smtClean="0"/>
              <a:t>scores.</a:t>
            </a:r>
          </a:p>
          <a:p>
            <a:pPr lvl="1"/>
            <a:r>
              <a:rPr lang="en-US" dirty="0"/>
              <a:t>The meta-analyses of the 80-plus studies of behavioral </a:t>
            </a:r>
            <a:r>
              <a:rPr lang="en-US" dirty="0" smtClean="0"/>
              <a:t>genetics </a:t>
            </a:r>
            <a:r>
              <a:rPr lang="en-US" dirty="0"/>
              <a:t>explain about 50% of the variance in antisocial behavior</a:t>
            </a:r>
            <a:r>
              <a:rPr lang="en-US" dirty="0" smtClean="0"/>
              <a:t>.</a:t>
            </a:r>
          </a:p>
          <a:p>
            <a:pPr lvl="1"/>
            <a:r>
              <a:rPr lang="en-US" dirty="0"/>
              <a:t>F</a:t>
            </a:r>
            <a:r>
              <a:rPr lang="en-US" dirty="0" smtClean="0"/>
              <a:t>ormer </a:t>
            </a:r>
            <a:r>
              <a:rPr lang="en-US" dirty="0"/>
              <a:t>perspective of biosocial interactions between </a:t>
            </a:r>
            <a:r>
              <a:rPr lang="en-US" dirty="0" smtClean="0"/>
              <a:t>physiology or genetics </a:t>
            </a:r>
            <a:r>
              <a:rPr lang="en-US" dirty="0"/>
              <a:t>and environmental factors is the most </a:t>
            </a:r>
            <a:r>
              <a:rPr lang="en-US" dirty="0" smtClean="0"/>
              <a:t>accurate.</a:t>
            </a:r>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Biosocial Approaches to Explaining Criminal Behavior </a:t>
            </a:r>
            <a:r>
              <a:rPr lang="en-US" sz="2700" dirty="0" smtClean="0"/>
              <a:t>(3 of 4)</a:t>
            </a:r>
            <a:endParaRPr lang="en-US" sz="2700" dirty="0"/>
          </a:p>
        </p:txBody>
      </p:sp>
      <p:sp>
        <p:nvSpPr>
          <p:cNvPr id="9" name="Content Placeholder 8"/>
          <p:cNvSpPr>
            <a:spLocks noGrp="1"/>
          </p:cNvSpPr>
          <p:nvPr>
            <p:ph idx="1"/>
          </p:nvPr>
        </p:nvSpPr>
        <p:spPr>
          <a:xfrm>
            <a:off x="228600" y="2133600"/>
            <a:ext cx="8534400" cy="3992563"/>
          </a:xfrm>
        </p:spPr>
        <p:txBody>
          <a:bodyPr/>
          <a:lstStyle/>
          <a:p>
            <a:pPr marL="0" indent="0">
              <a:buNone/>
            </a:pPr>
            <a:r>
              <a:rPr lang="en-US" dirty="0" smtClean="0"/>
              <a:t>Diet/Nutrition</a:t>
            </a:r>
          </a:p>
          <a:p>
            <a:r>
              <a:rPr lang="en-US" dirty="0"/>
              <a:t>Dietary </a:t>
            </a:r>
            <a:r>
              <a:rPr lang="en-US" dirty="0" smtClean="0"/>
              <a:t>deficiencies </a:t>
            </a:r>
            <a:r>
              <a:rPr lang="en-US" dirty="0"/>
              <a:t>are significantly related to criminality</a:t>
            </a:r>
            <a:r>
              <a:rPr lang="en-US" dirty="0" smtClean="0"/>
              <a:t>.</a:t>
            </a:r>
          </a:p>
          <a:p>
            <a:r>
              <a:rPr lang="en-US" dirty="0"/>
              <a:t>Various food additives and </a:t>
            </a:r>
            <a:r>
              <a:rPr lang="en-US" dirty="0" smtClean="0"/>
              <a:t>dyes </a:t>
            </a:r>
            <a:r>
              <a:rPr lang="en-US" dirty="0"/>
              <a:t>can also have a significant effect on criminal </a:t>
            </a:r>
            <a:r>
              <a:rPr lang="en-US" dirty="0" smtClean="0"/>
              <a:t>behavior.</a:t>
            </a:r>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Biosocial Approaches to Explaining Criminal Behavior </a:t>
            </a:r>
            <a:r>
              <a:rPr lang="en-US" sz="2700" dirty="0" smtClean="0"/>
              <a:t>(4 of 4)</a:t>
            </a:r>
            <a:endParaRPr lang="en-US" sz="2700" dirty="0"/>
          </a:p>
        </p:txBody>
      </p:sp>
      <p:sp>
        <p:nvSpPr>
          <p:cNvPr id="9" name="Content Placeholder 8"/>
          <p:cNvSpPr>
            <a:spLocks noGrp="1"/>
          </p:cNvSpPr>
          <p:nvPr>
            <p:ph idx="1"/>
          </p:nvPr>
        </p:nvSpPr>
        <p:spPr>
          <a:xfrm>
            <a:off x="228600" y="1981201"/>
            <a:ext cx="8839200" cy="4375150"/>
          </a:xfrm>
        </p:spPr>
        <p:txBody>
          <a:bodyPr>
            <a:normAutofit lnSpcReduction="10000"/>
          </a:bodyPr>
          <a:lstStyle/>
          <a:p>
            <a:pPr marL="0" indent="0">
              <a:buNone/>
            </a:pPr>
            <a:r>
              <a:rPr lang="en-US" dirty="0" smtClean="0"/>
              <a:t>Toxins</a:t>
            </a:r>
          </a:p>
          <a:p>
            <a:r>
              <a:rPr lang="en-US" dirty="0"/>
              <a:t>High levels of certain </a:t>
            </a:r>
            <a:r>
              <a:rPr lang="en-US" dirty="0" smtClean="0"/>
              <a:t>toxins </a:t>
            </a:r>
            <a:r>
              <a:rPr lang="en-US" dirty="0"/>
              <a:t>can have a profound effect on behavior, including criminality</a:t>
            </a:r>
            <a:r>
              <a:rPr lang="en-US" dirty="0" smtClean="0"/>
              <a:t>.</a:t>
            </a:r>
          </a:p>
          <a:p>
            <a:r>
              <a:rPr lang="en-US" dirty="0"/>
              <a:t>Virtually every toxin, are the most vulnerable to lead </a:t>
            </a:r>
            <a:r>
              <a:rPr lang="en-US" dirty="0" smtClean="0"/>
              <a:t>poisoning.</a:t>
            </a:r>
          </a:p>
          <a:p>
            <a:r>
              <a:rPr lang="en-US" dirty="0" smtClean="0"/>
              <a:t>Exposure </a:t>
            </a:r>
            <a:r>
              <a:rPr lang="en-US" dirty="0"/>
              <a:t>to toxins and nutritional </a:t>
            </a:r>
            <a:r>
              <a:rPr lang="en-US" dirty="0" smtClean="0"/>
              <a:t>problems</a:t>
            </a:r>
            <a:r>
              <a:rPr lang="en-GB" sz="3200" kern="1200" dirty="0" smtClean="0">
                <a:solidFill>
                  <a:schemeClr val="tx1"/>
                </a:solidFill>
                <a:effectLst/>
                <a:latin typeface="+mn-lt"/>
                <a:ea typeface="+mn-ea"/>
                <a:cs typeface="+mn-cs"/>
              </a:rPr>
              <a:t>—</a:t>
            </a:r>
            <a:r>
              <a:rPr lang="en-US" dirty="0" smtClean="0"/>
              <a:t>best examples of </a:t>
            </a:r>
            <a:r>
              <a:rPr lang="en-US" dirty="0"/>
              <a:t>biosocial nature of criminality.</a:t>
            </a:r>
            <a:endParaRPr lang="en-IN" dirty="0" smtClean="0"/>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143000"/>
          </a:xfrm>
        </p:spPr>
        <p:txBody>
          <a:bodyPr>
            <a:normAutofit/>
          </a:bodyPr>
          <a:lstStyle/>
          <a:p>
            <a:r>
              <a:rPr lang="en-US" dirty="0" smtClean="0"/>
              <a:t>Policy Implications</a:t>
            </a:r>
            <a:endParaRPr lang="en-US" sz="2700" dirty="0"/>
          </a:p>
        </p:txBody>
      </p:sp>
      <p:sp>
        <p:nvSpPr>
          <p:cNvPr id="9" name="Content Placeholder 8"/>
          <p:cNvSpPr>
            <a:spLocks noGrp="1"/>
          </p:cNvSpPr>
          <p:nvPr>
            <p:ph idx="1"/>
          </p:nvPr>
        </p:nvSpPr>
        <p:spPr>
          <a:xfrm>
            <a:off x="152400" y="1752600"/>
            <a:ext cx="8839200" cy="4603750"/>
          </a:xfrm>
        </p:spPr>
        <p:txBody>
          <a:bodyPr>
            <a:normAutofit/>
          </a:bodyPr>
          <a:lstStyle/>
          <a:p>
            <a:r>
              <a:rPr lang="en-US" dirty="0"/>
              <a:t>M</a:t>
            </a:r>
            <a:r>
              <a:rPr lang="en-US" dirty="0" smtClean="0"/>
              <a:t>aternal/infant </a:t>
            </a:r>
            <a:r>
              <a:rPr lang="en-US" dirty="0"/>
              <a:t>health care at all </a:t>
            </a:r>
            <a:r>
              <a:rPr lang="en-US" dirty="0" smtClean="0"/>
              <a:t>stages.</a:t>
            </a:r>
          </a:p>
          <a:p>
            <a:pPr lvl="1"/>
            <a:r>
              <a:rPr lang="en-US" dirty="0" smtClean="0"/>
              <a:t>Including </a:t>
            </a:r>
            <a:r>
              <a:rPr lang="en-US" dirty="0"/>
              <a:t>prenatal, postnatal, and in the first years of life</a:t>
            </a:r>
            <a:r>
              <a:rPr lang="en-US" dirty="0" smtClean="0"/>
              <a:t>.</a:t>
            </a:r>
          </a:p>
          <a:p>
            <a:r>
              <a:rPr lang="en-US" dirty="0"/>
              <a:t>Providing adequate health care for expecting </a:t>
            </a:r>
            <a:r>
              <a:rPr lang="en-US" dirty="0" smtClean="0"/>
              <a:t>mothers.</a:t>
            </a:r>
          </a:p>
          <a:p>
            <a:pPr lvl="1"/>
            <a:r>
              <a:rPr lang="en-US" dirty="0"/>
              <a:t>E</a:t>
            </a:r>
            <a:r>
              <a:rPr lang="en-US" dirty="0" smtClean="0"/>
              <a:t>xtended </a:t>
            </a:r>
            <a:r>
              <a:rPr lang="en-US" dirty="0"/>
              <a:t>care for infants in their first years of </a:t>
            </a:r>
            <a:r>
              <a:rPr lang="en-US" dirty="0" smtClean="0"/>
              <a:t>life.</a:t>
            </a:r>
          </a:p>
          <a:p>
            <a:pPr lvl="1"/>
            <a:r>
              <a:rPr lang="en-US" dirty="0"/>
              <a:t>M</a:t>
            </a:r>
            <a:r>
              <a:rPr lang="en-US" dirty="0" smtClean="0"/>
              <a:t>ost </a:t>
            </a:r>
            <a:r>
              <a:rPr lang="en-US" dirty="0"/>
              <a:t>cost-effective way for any society to reduce future criminality.</a:t>
            </a:r>
            <a:endParaRPr lang="en-US" dirty="0" smtClean="0"/>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609600"/>
          </a:xfrm>
        </p:spPr>
        <p:txBody>
          <a:bodyPr>
            <a:normAutofit fontScale="90000"/>
          </a:bodyPr>
          <a:lstStyle/>
          <a:p>
            <a:r>
              <a:rPr lang="en-US" sz="4000" dirty="0" smtClean="0"/>
              <a:t>Introduction</a:t>
            </a:r>
            <a:endParaRPr lang="en-US" sz="2400" dirty="0"/>
          </a:p>
        </p:txBody>
      </p:sp>
      <p:sp>
        <p:nvSpPr>
          <p:cNvPr id="9" name="Content Placeholder 8"/>
          <p:cNvSpPr>
            <a:spLocks noGrp="1"/>
          </p:cNvSpPr>
          <p:nvPr>
            <p:ph idx="1"/>
          </p:nvPr>
        </p:nvSpPr>
        <p:spPr>
          <a:xfrm>
            <a:off x="457200" y="1676400"/>
            <a:ext cx="8229600" cy="4449763"/>
          </a:xfrm>
        </p:spPr>
        <p:txBody>
          <a:bodyPr/>
          <a:lstStyle/>
          <a:p>
            <a:r>
              <a:rPr lang="en-US" dirty="0" smtClean="0"/>
              <a:t>Modern </a:t>
            </a:r>
            <a:r>
              <a:rPr lang="en-US" dirty="0"/>
              <a:t>perspectives on the biological aspect of </a:t>
            </a:r>
            <a:r>
              <a:rPr lang="en-US" dirty="0" smtClean="0"/>
              <a:t>criminality.</a:t>
            </a:r>
          </a:p>
          <a:p>
            <a:r>
              <a:rPr lang="en-US" dirty="0"/>
              <a:t>I</a:t>
            </a:r>
            <a:r>
              <a:rPr lang="en-US" dirty="0" smtClean="0"/>
              <a:t>nfluence </a:t>
            </a:r>
            <a:r>
              <a:rPr lang="en-US" dirty="0"/>
              <a:t>of biology versus </a:t>
            </a:r>
            <a:r>
              <a:rPr lang="en-US" dirty="0" smtClean="0"/>
              <a:t>environment.</a:t>
            </a:r>
          </a:p>
          <a:p>
            <a:r>
              <a:rPr lang="en-US" dirty="0"/>
              <a:t>I</a:t>
            </a:r>
            <a:r>
              <a:rPr lang="en-US" dirty="0" smtClean="0"/>
              <a:t>ntegration </a:t>
            </a:r>
            <a:r>
              <a:rPr lang="en-US" dirty="0"/>
              <a:t>of </a:t>
            </a:r>
            <a:r>
              <a:rPr lang="en-US" dirty="0" smtClean="0"/>
              <a:t>physiology </a:t>
            </a:r>
            <a:r>
              <a:rPr lang="en-US" dirty="0"/>
              <a:t>and environment in what are called interaction </a:t>
            </a:r>
            <a:r>
              <a:rPr lang="en-US" dirty="0" smtClean="0"/>
              <a:t>effects.</a:t>
            </a:r>
            <a:endParaRPr lang="en-US" dirty="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685799"/>
            <a:ext cx="8763000" cy="1692115"/>
          </a:xfrm>
        </p:spPr>
        <p:txBody>
          <a:bodyPr>
            <a:normAutofit fontScale="90000"/>
          </a:bodyPr>
          <a:lstStyle/>
          <a:p>
            <a:r>
              <a:rPr lang="en-US" dirty="0" smtClean="0"/>
              <a:t>Nature Versus Nurture: Studies Examining the Influence of Genetics and Environment </a:t>
            </a:r>
            <a:r>
              <a:rPr lang="en-US" sz="2700" dirty="0" smtClean="0"/>
              <a:t>(1 </a:t>
            </a:r>
            <a:r>
              <a:rPr lang="en-US" sz="2700" dirty="0"/>
              <a:t>of </a:t>
            </a:r>
            <a:r>
              <a:rPr lang="en-US" sz="2700" dirty="0" smtClean="0"/>
              <a:t>6)</a:t>
            </a:r>
            <a:endParaRPr lang="en-US" sz="2700" dirty="0"/>
          </a:p>
        </p:txBody>
      </p:sp>
      <p:sp>
        <p:nvSpPr>
          <p:cNvPr id="4" name="Content Placeholder 3"/>
          <p:cNvSpPr>
            <a:spLocks noGrp="1"/>
          </p:cNvSpPr>
          <p:nvPr>
            <p:ph idx="1"/>
          </p:nvPr>
        </p:nvSpPr>
        <p:spPr>
          <a:xfrm>
            <a:off x="228600" y="2514600"/>
            <a:ext cx="8610600" cy="3657599"/>
          </a:xfrm>
        </p:spPr>
        <p:txBody>
          <a:bodyPr>
            <a:normAutofit/>
          </a:bodyPr>
          <a:lstStyle/>
          <a:p>
            <a:r>
              <a:rPr lang="en-US" dirty="0"/>
              <a:t>The interaction between </a:t>
            </a:r>
            <a:r>
              <a:rPr lang="en-US" dirty="0" smtClean="0"/>
              <a:t>the aspects of genetics </a:t>
            </a:r>
            <a:r>
              <a:rPr lang="en-US" dirty="0"/>
              <a:t>and </a:t>
            </a:r>
            <a:r>
              <a:rPr lang="en-US" dirty="0" smtClean="0"/>
              <a:t>environment </a:t>
            </a:r>
            <a:r>
              <a:rPr lang="en-US" dirty="0"/>
              <a:t>causes crime among individuals and groups in society.</a:t>
            </a:r>
            <a:endParaRPr lang="en-US" dirty="0" smtClean="0"/>
          </a:p>
          <a:p>
            <a:pPr lvl="1"/>
            <a:endParaRPr lang="en-US" dirty="0" smtClean="0"/>
          </a:p>
          <a:p>
            <a:pPr lvl="1"/>
            <a:endParaRPr lang="en-US" dirty="0" smtClean="0"/>
          </a:p>
          <a:p>
            <a:pPr marL="0" indent="0">
              <a:buNone/>
            </a:pPr>
            <a:endParaRPr lang="en-US"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42949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609600"/>
            <a:ext cx="8610600" cy="1600200"/>
          </a:xfrm>
        </p:spPr>
        <p:txBody>
          <a:bodyPr>
            <a:normAutofit fontScale="90000"/>
          </a:bodyPr>
          <a:lstStyle/>
          <a:p>
            <a:r>
              <a:rPr lang="en-US" dirty="0" smtClean="0"/>
              <a:t>Nature Versus Nurture: Studies Examining the Influence of Genetics and Environment </a:t>
            </a:r>
            <a:r>
              <a:rPr lang="en-US" sz="2700" dirty="0" smtClean="0"/>
              <a:t>(2 </a:t>
            </a:r>
            <a:r>
              <a:rPr lang="en-US" sz="2700" dirty="0"/>
              <a:t>of </a:t>
            </a:r>
            <a:r>
              <a:rPr lang="en-US" sz="2700" dirty="0" smtClean="0"/>
              <a:t>6)</a:t>
            </a:r>
            <a:endParaRPr lang="en-US" sz="2700" dirty="0"/>
          </a:p>
        </p:txBody>
      </p:sp>
      <p:sp>
        <p:nvSpPr>
          <p:cNvPr id="4" name="Content Placeholder 3"/>
          <p:cNvSpPr>
            <a:spLocks noGrp="1"/>
          </p:cNvSpPr>
          <p:nvPr>
            <p:ph idx="1"/>
          </p:nvPr>
        </p:nvSpPr>
        <p:spPr>
          <a:xfrm>
            <a:off x="152400" y="2394267"/>
            <a:ext cx="8763000" cy="3962083"/>
          </a:xfrm>
        </p:spPr>
        <p:txBody>
          <a:bodyPr>
            <a:normAutofit/>
          </a:bodyPr>
          <a:lstStyle/>
          <a:p>
            <a:pPr marL="0" indent="0">
              <a:buNone/>
            </a:pPr>
            <a:r>
              <a:rPr lang="en-US" dirty="0" smtClean="0"/>
              <a:t>Family Studies</a:t>
            </a:r>
          </a:p>
          <a:p>
            <a:r>
              <a:rPr lang="en-US" dirty="0" smtClean="0"/>
              <a:t>Test </a:t>
            </a:r>
            <a:r>
              <a:rPr lang="en-US" dirty="0"/>
              <a:t>the proposition that criminality is more likely to be found in certain families</a:t>
            </a:r>
            <a:r>
              <a:rPr lang="en-US" dirty="0" smtClean="0"/>
              <a:t>.</a:t>
            </a:r>
          </a:p>
          <a:p>
            <a:pPr lvl="1"/>
            <a:r>
              <a:rPr lang="en-US" dirty="0"/>
              <a:t>Goddard claimed </a:t>
            </a:r>
            <a:r>
              <a:rPr lang="en-US" dirty="0" smtClean="0"/>
              <a:t>individuals from </a:t>
            </a:r>
            <a:r>
              <a:rPr lang="en-US" dirty="0" err="1" smtClean="0"/>
              <a:t>Kallikak</a:t>
            </a:r>
            <a:r>
              <a:rPr lang="en-US" dirty="0" smtClean="0"/>
              <a:t> </a:t>
            </a:r>
            <a:r>
              <a:rPr lang="en-US" dirty="0"/>
              <a:t>family actually looked like </a:t>
            </a:r>
            <a:r>
              <a:rPr lang="en-US" dirty="0" smtClean="0"/>
              <a:t>criminals.</a:t>
            </a:r>
          </a:p>
          <a:p>
            <a:r>
              <a:rPr lang="en-US" dirty="0"/>
              <a:t>Criminality in the mother </a:t>
            </a:r>
            <a:r>
              <a:rPr lang="en-US" dirty="0" smtClean="0"/>
              <a:t>had </a:t>
            </a:r>
            <a:r>
              <a:rPr lang="en-US" dirty="0"/>
              <a:t>stronger influence on future criminality </a:t>
            </a:r>
            <a:r>
              <a:rPr lang="en-US" dirty="0" smtClean="0"/>
              <a:t>of children. </a:t>
            </a:r>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496496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81289"/>
            <a:ext cx="8839200" cy="1649161"/>
          </a:xfrm>
        </p:spPr>
        <p:txBody>
          <a:bodyPr>
            <a:normAutofit fontScale="90000"/>
          </a:bodyPr>
          <a:lstStyle/>
          <a:p>
            <a:r>
              <a:rPr lang="en-US" dirty="0" smtClean="0"/>
              <a:t>Nature Versus Nurture: Studies Examining the Influence of Genetics and Environment </a:t>
            </a:r>
            <a:r>
              <a:rPr lang="en-US" sz="2700" dirty="0" smtClean="0"/>
              <a:t>(3 of 6)</a:t>
            </a:r>
            <a:endParaRPr lang="en-US" sz="2700" dirty="0"/>
          </a:p>
        </p:txBody>
      </p:sp>
      <p:sp>
        <p:nvSpPr>
          <p:cNvPr id="9" name="Content Placeholder 8"/>
          <p:cNvSpPr>
            <a:spLocks noGrp="1"/>
          </p:cNvSpPr>
          <p:nvPr>
            <p:ph idx="1"/>
          </p:nvPr>
        </p:nvSpPr>
        <p:spPr>
          <a:xfrm>
            <a:off x="228600" y="2438401"/>
            <a:ext cx="8610600" cy="3917949"/>
          </a:xfrm>
        </p:spPr>
        <p:txBody>
          <a:bodyPr>
            <a:normAutofit/>
          </a:bodyPr>
          <a:lstStyle/>
          <a:p>
            <a:pPr marL="0" indent="0">
              <a:buNone/>
            </a:pPr>
            <a:r>
              <a:rPr lang="en-US" dirty="0" smtClean="0"/>
              <a:t>Twin Studies</a:t>
            </a:r>
          </a:p>
          <a:p>
            <a:r>
              <a:rPr lang="en-US" dirty="0"/>
              <a:t>M</a:t>
            </a:r>
            <a:r>
              <a:rPr lang="en-US" dirty="0" smtClean="0"/>
              <a:t>eant </a:t>
            </a:r>
            <a:r>
              <a:rPr lang="en-US" dirty="0"/>
              <a:t>to </a:t>
            </a:r>
            <a:r>
              <a:rPr lang="en-US" dirty="0" smtClean="0"/>
              <a:t>determine the </a:t>
            </a:r>
            <a:r>
              <a:rPr lang="en-US" dirty="0"/>
              <a:t>relative influence of nature and nurture on </a:t>
            </a:r>
            <a:r>
              <a:rPr lang="en-US" dirty="0" smtClean="0"/>
              <a:t>criminality.  </a:t>
            </a:r>
          </a:p>
          <a:p>
            <a:pPr lvl="1"/>
            <a:r>
              <a:rPr lang="en-US" dirty="0" smtClean="0"/>
              <a:t>Identical </a:t>
            </a:r>
            <a:r>
              <a:rPr lang="en-US" dirty="0"/>
              <a:t>twins </a:t>
            </a:r>
            <a:r>
              <a:rPr lang="en-US" dirty="0" smtClean="0"/>
              <a:t>are </a:t>
            </a:r>
            <a:r>
              <a:rPr lang="en-US" dirty="0"/>
              <a:t>known as monozygotic </a:t>
            </a:r>
            <a:r>
              <a:rPr lang="en-US" dirty="0" smtClean="0"/>
              <a:t>twins.</a:t>
            </a:r>
          </a:p>
          <a:p>
            <a:pPr lvl="1"/>
            <a:r>
              <a:rPr lang="en-US" dirty="0"/>
              <a:t>Fraternal twins </a:t>
            </a:r>
            <a:r>
              <a:rPr lang="en-US" dirty="0" smtClean="0"/>
              <a:t>are known </a:t>
            </a:r>
            <a:r>
              <a:rPr lang="en-US" dirty="0"/>
              <a:t>as dizygotic </a:t>
            </a:r>
            <a:r>
              <a:rPr lang="en-US" dirty="0" smtClean="0"/>
              <a:t>twins.</a:t>
            </a:r>
          </a:p>
          <a:p>
            <a:r>
              <a:rPr lang="en-US" dirty="0"/>
              <a:t>Goal of the twin </a:t>
            </a:r>
            <a:r>
              <a:rPr lang="en-US" dirty="0" smtClean="0"/>
              <a:t>studies: Examine </a:t>
            </a:r>
            <a:r>
              <a:rPr lang="en-US" dirty="0"/>
              <a:t>concordance rates of </a:t>
            </a:r>
            <a:r>
              <a:rPr lang="en-US" dirty="0" smtClean="0"/>
              <a:t>delinquency.   </a:t>
            </a:r>
            <a:endParaRPr lang="en-US" dirty="0"/>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685799"/>
            <a:ext cx="8686800" cy="1857501"/>
          </a:xfrm>
        </p:spPr>
        <p:txBody>
          <a:bodyPr>
            <a:normAutofit fontScale="90000"/>
          </a:bodyPr>
          <a:lstStyle/>
          <a:p>
            <a:r>
              <a:rPr lang="en-US" dirty="0" smtClean="0"/>
              <a:t>Nature Versus Nurture: Studies Examining the Influence of Genetics and Environment </a:t>
            </a:r>
            <a:r>
              <a:rPr lang="en-US" sz="2700" dirty="0" smtClean="0"/>
              <a:t>(4 of 6)</a:t>
            </a:r>
            <a:endParaRPr lang="en-US" sz="2700" dirty="0"/>
          </a:p>
        </p:txBody>
      </p:sp>
      <p:sp>
        <p:nvSpPr>
          <p:cNvPr id="9" name="Content Placeholder 8"/>
          <p:cNvSpPr>
            <a:spLocks noGrp="1"/>
          </p:cNvSpPr>
          <p:nvPr>
            <p:ph idx="1"/>
          </p:nvPr>
        </p:nvSpPr>
        <p:spPr>
          <a:xfrm>
            <a:off x="228600" y="2543301"/>
            <a:ext cx="8686800" cy="3813049"/>
          </a:xfrm>
        </p:spPr>
        <p:txBody>
          <a:bodyPr>
            <a:normAutofit/>
          </a:bodyPr>
          <a:lstStyle/>
          <a:p>
            <a:pPr marL="0" indent="0">
              <a:buNone/>
            </a:pPr>
            <a:r>
              <a:rPr lang="en-US" dirty="0" smtClean="0"/>
              <a:t>Twin Studies</a:t>
            </a:r>
          </a:p>
          <a:p>
            <a:r>
              <a:rPr lang="en-US" dirty="0" smtClean="0"/>
              <a:t>Concordance: Count </a:t>
            </a:r>
            <a:r>
              <a:rPr lang="en-US" dirty="0"/>
              <a:t>based on whether two people </a:t>
            </a:r>
            <a:r>
              <a:rPr lang="en-US" dirty="0" smtClean="0"/>
              <a:t>share </a:t>
            </a:r>
            <a:r>
              <a:rPr lang="en-US" dirty="0"/>
              <a:t>a certain </a:t>
            </a:r>
            <a:r>
              <a:rPr lang="en-US" dirty="0" smtClean="0"/>
              <a:t>trait.</a:t>
            </a:r>
          </a:p>
          <a:p>
            <a:r>
              <a:rPr lang="en-US" dirty="0" smtClean="0"/>
              <a:t>Concordance rates: MZ </a:t>
            </a:r>
            <a:r>
              <a:rPr lang="en-US" dirty="0"/>
              <a:t>twins were far more similar in the trait of criminality than were DZ twins.</a:t>
            </a:r>
            <a:endParaRPr lang="en-US" dirty="0" smtClean="0"/>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448827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761999"/>
            <a:ext cx="8686800" cy="1681035"/>
          </a:xfrm>
        </p:spPr>
        <p:txBody>
          <a:bodyPr>
            <a:normAutofit fontScale="90000"/>
          </a:bodyPr>
          <a:lstStyle/>
          <a:p>
            <a:r>
              <a:rPr lang="en-US" dirty="0" smtClean="0"/>
              <a:t>Nature Versus Nurture: Studies Examining the Influence of Genetics and Environment </a:t>
            </a:r>
            <a:r>
              <a:rPr lang="en-US" sz="2700" dirty="0" smtClean="0"/>
              <a:t>(5 of 6)</a:t>
            </a:r>
            <a:endParaRPr lang="en-US" sz="2700" dirty="0"/>
          </a:p>
        </p:txBody>
      </p:sp>
      <p:sp>
        <p:nvSpPr>
          <p:cNvPr id="9" name="Content Placeholder 8"/>
          <p:cNvSpPr>
            <a:spLocks noGrp="1"/>
          </p:cNvSpPr>
          <p:nvPr>
            <p:ph idx="1"/>
          </p:nvPr>
        </p:nvSpPr>
        <p:spPr>
          <a:xfrm>
            <a:off x="152400" y="2479611"/>
            <a:ext cx="8763000" cy="3768789"/>
          </a:xfrm>
        </p:spPr>
        <p:txBody>
          <a:bodyPr>
            <a:normAutofit/>
          </a:bodyPr>
          <a:lstStyle/>
          <a:p>
            <a:pPr marL="0" indent="0">
              <a:buNone/>
            </a:pPr>
            <a:r>
              <a:rPr lang="en-US" dirty="0" smtClean="0"/>
              <a:t>Adoption Studies</a:t>
            </a:r>
          </a:p>
          <a:p>
            <a:r>
              <a:rPr lang="en-GB" dirty="0" smtClean="0"/>
              <a:t>Examine </a:t>
            </a:r>
            <a:r>
              <a:rPr lang="en-GB" dirty="0"/>
              <a:t>the criminality of </a:t>
            </a:r>
            <a:r>
              <a:rPr lang="en-GB" dirty="0" smtClean="0"/>
              <a:t>adoptees.</a:t>
            </a:r>
          </a:p>
          <a:p>
            <a:pPr lvl="1"/>
            <a:r>
              <a:rPr lang="en-US" dirty="0" smtClean="0"/>
              <a:t>Influence </a:t>
            </a:r>
            <a:r>
              <a:rPr lang="en-US" dirty="0"/>
              <a:t>of biological versus adoptive </a:t>
            </a:r>
            <a:r>
              <a:rPr lang="en-US" dirty="0" smtClean="0"/>
              <a:t>parents. </a:t>
            </a:r>
            <a:endParaRPr lang="en-US" dirty="0"/>
          </a:p>
          <a:p>
            <a:r>
              <a:rPr lang="en-US" dirty="0" smtClean="0"/>
              <a:t>Selective placement: Argument </a:t>
            </a:r>
            <a:r>
              <a:rPr lang="en-US" dirty="0"/>
              <a:t>that adoptees tend to be placed in households that resemble those of their biological </a:t>
            </a:r>
            <a:r>
              <a:rPr lang="en-US" dirty="0" smtClean="0"/>
              <a:t>parents.</a:t>
            </a:r>
            <a:endParaRPr lang="en-US" dirty="0"/>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65221" y="685800"/>
            <a:ext cx="8458200" cy="1600200"/>
          </a:xfrm>
        </p:spPr>
        <p:txBody>
          <a:bodyPr>
            <a:normAutofit fontScale="90000"/>
          </a:bodyPr>
          <a:lstStyle/>
          <a:p>
            <a:r>
              <a:rPr lang="en-US" dirty="0" smtClean="0"/>
              <a:t>Nature Versus Nurture: Studies Examining the Influence of Genetics and Environment </a:t>
            </a:r>
            <a:r>
              <a:rPr lang="en-US" sz="2700" dirty="0" smtClean="0"/>
              <a:t>(6 of 6)</a:t>
            </a:r>
            <a:endParaRPr lang="en-US" sz="2700" dirty="0"/>
          </a:p>
        </p:txBody>
      </p:sp>
      <p:sp>
        <p:nvSpPr>
          <p:cNvPr id="9" name="Content Placeholder 8"/>
          <p:cNvSpPr>
            <a:spLocks noGrp="1"/>
          </p:cNvSpPr>
          <p:nvPr>
            <p:ph idx="1"/>
          </p:nvPr>
        </p:nvSpPr>
        <p:spPr>
          <a:xfrm>
            <a:off x="152400" y="2484437"/>
            <a:ext cx="8763000" cy="3916363"/>
          </a:xfrm>
        </p:spPr>
        <p:txBody>
          <a:bodyPr/>
          <a:lstStyle/>
          <a:p>
            <a:pPr marL="0" indent="0">
              <a:buNone/>
            </a:pPr>
            <a:r>
              <a:rPr lang="en-US" dirty="0" smtClean="0"/>
              <a:t>Twins Separated at Birth</a:t>
            </a:r>
          </a:p>
          <a:p>
            <a:r>
              <a:rPr lang="en-GB" dirty="0"/>
              <a:t>Examine the similarities between identical twins</a:t>
            </a:r>
            <a:r>
              <a:rPr lang="en-US" dirty="0" smtClean="0"/>
              <a:t>.</a:t>
            </a:r>
          </a:p>
          <a:p>
            <a:r>
              <a:rPr lang="en-US" dirty="0"/>
              <a:t>G</a:t>
            </a:r>
            <a:r>
              <a:rPr lang="en-US" dirty="0" smtClean="0"/>
              <a:t>enetics </a:t>
            </a:r>
            <a:r>
              <a:rPr lang="en-US" dirty="0"/>
              <a:t>and heredity both have a significant impact on </a:t>
            </a:r>
            <a:r>
              <a:rPr lang="en-US" dirty="0" smtClean="0"/>
              <a:t>criminality.</a:t>
            </a:r>
          </a:p>
          <a:p>
            <a:r>
              <a:rPr lang="en-US" dirty="0"/>
              <a:t>I</a:t>
            </a:r>
            <a:r>
              <a:rPr lang="en-US" dirty="0" smtClean="0"/>
              <a:t>nterplay </a:t>
            </a:r>
            <a:r>
              <a:rPr lang="en-US" dirty="0"/>
              <a:t>between biology and the </a:t>
            </a:r>
            <a:r>
              <a:rPr lang="en-US" dirty="0" smtClean="0"/>
              <a:t>environment determines human behavior. </a:t>
            </a:r>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066800"/>
          </a:xfrm>
        </p:spPr>
        <p:txBody>
          <a:bodyPr>
            <a:normAutofit fontScale="90000"/>
          </a:bodyPr>
          <a:lstStyle/>
          <a:p>
            <a:r>
              <a:rPr lang="en-US" dirty="0" smtClean="0"/>
              <a:t>Cytogenetic Studies: The XYY Factor</a:t>
            </a:r>
            <a:endParaRPr lang="en-US" sz="2700" dirty="0"/>
          </a:p>
        </p:txBody>
      </p:sp>
      <p:sp>
        <p:nvSpPr>
          <p:cNvPr id="9" name="Content Placeholder 8"/>
          <p:cNvSpPr>
            <a:spLocks noGrp="1"/>
          </p:cNvSpPr>
          <p:nvPr>
            <p:ph idx="1"/>
          </p:nvPr>
        </p:nvSpPr>
        <p:spPr>
          <a:xfrm>
            <a:off x="152400" y="1828800"/>
            <a:ext cx="8839200" cy="4527550"/>
          </a:xfrm>
        </p:spPr>
        <p:txBody>
          <a:bodyPr>
            <a:normAutofit/>
          </a:bodyPr>
          <a:lstStyle/>
          <a:p>
            <a:r>
              <a:rPr lang="en-US" dirty="0" smtClean="0"/>
              <a:t>Focus </a:t>
            </a:r>
            <a:r>
              <a:rPr lang="en-US" dirty="0"/>
              <a:t>on the genetic makeup of </a:t>
            </a:r>
            <a:r>
              <a:rPr lang="en-US" dirty="0" smtClean="0"/>
              <a:t>individuals.</a:t>
            </a:r>
          </a:p>
          <a:p>
            <a:pPr lvl="1"/>
            <a:r>
              <a:rPr lang="en-US" dirty="0" smtClean="0"/>
              <a:t>Males having </a:t>
            </a:r>
            <a:r>
              <a:rPr lang="en-US" dirty="0"/>
              <a:t>XYY are at least 13 times </a:t>
            </a:r>
            <a:r>
              <a:rPr lang="en-US" dirty="0" smtClean="0"/>
              <a:t>likely </a:t>
            </a:r>
            <a:r>
              <a:rPr lang="en-US" dirty="0"/>
              <a:t>to have behavioral </a:t>
            </a:r>
            <a:r>
              <a:rPr lang="en-US" dirty="0" smtClean="0"/>
              <a:t>disorders.</a:t>
            </a:r>
          </a:p>
          <a:p>
            <a:r>
              <a:rPr lang="en-US" dirty="0" smtClean="0"/>
              <a:t>Male and Female hormones during the chromosomal mutation and the likeliness of committing crimes. </a:t>
            </a:r>
          </a:p>
          <a:p>
            <a:r>
              <a:rPr lang="en-US" dirty="0"/>
              <a:t>Random abnormalities in an individual’s genetic </a:t>
            </a:r>
            <a:r>
              <a:rPr lang="en-US" dirty="0" smtClean="0"/>
              <a:t>makeup and influence on </a:t>
            </a:r>
            <a:r>
              <a:rPr lang="en-US" dirty="0"/>
              <a:t>criminality.</a:t>
            </a:r>
          </a:p>
          <a:p>
            <a:endParaRPr lang="en-US" dirty="0"/>
          </a:p>
        </p:txBody>
      </p:sp>
      <p:sp>
        <p:nvSpPr>
          <p:cNvPr id="6" name="Footer Placeholder 5"/>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703</TotalTime>
  <Words>3215</Words>
  <Application>Microsoft Office PowerPoint</Application>
  <PresentationFormat>On-screen Show (4:3)</PresentationFormat>
  <Paragraphs>252</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Chapter 6: Modern Biosocial Perspectives of Criminal Behavior</vt:lpstr>
      <vt:lpstr>Introduction</vt:lpstr>
      <vt:lpstr>Nature Versus Nurture: Studies Examining the Influence of Genetics and Environment (1 of 6)</vt:lpstr>
      <vt:lpstr>Nature Versus Nurture: Studies Examining the Influence of Genetics and Environment (2 of 6)</vt:lpstr>
      <vt:lpstr>Nature Versus Nurture: Studies Examining the Influence of Genetics and Environment (3 of 6)</vt:lpstr>
      <vt:lpstr>Nature Versus Nurture: Studies Examining the Influence of Genetics and Environment (4 of 6)</vt:lpstr>
      <vt:lpstr>Nature Versus Nurture: Studies Examining the Influence of Genetics and Environment (5 of 6)</vt:lpstr>
      <vt:lpstr>Nature Versus Nurture: Studies Examining the Influence of Genetics and Environment (6 of 6)</vt:lpstr>
      <vt:lpstr>Cytogenetic Studies: The XYY Factor</vt:lpstr>
      <vt:lpstr>Hormones and Neurotransmitters: Chemicals That Determine Criminal Behavior (1 of 2)</vt:lpstr>
      <vt:lpstr>Hormones and Neurotransmitters: Chemicals That Determine Criminal Behavior (2 of 2)</vt:lpstr>
      <vt:lpstr>Brain Injuries</vt:lpstr>
      <vt:lpstr>Central and Autonomic Nervous System Activity (1 of 2)</vt:lpstr>
      <vt:lpstr>Central and Autonomic Nervous System Activity (2 of 2)</vt:lpstr>
      <vt:lpstr>Biosocial Approaches to Explaining Criminal Behavior (1 of 4)</vt:lpstr>
      <vt:lpstr>Biosocial Approaches to Explaining Criminal Behavior (2 of 4)</vt:lpstr>
      <vt:lpstr>Biosocial Approaches to Explaining Criminal Behavior (3 of 4)</vt:lpstr>
      <vt:lpstr>Biosocial Approaches to Explaining Criminal Behavior (4 of 4)</vt:lpstr>
      <vt:lpstr>Policy Implications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Integra</cp:lastModifiedBy>
  <cp:revision>298</cp:revision>
  <dcterms:created xsi:type="dcterms:W3CDTF">2006-08-16T00:00:00Z</dcterms:created>
  <dcterms:modified xsi:type="dcterms:W3CDTF">2020-01-04T15:26:47Z</dcterms:modified>
</cp:coreProperties>
</file>