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9"/>
  </p:notesMasterIdLst>
  <p:sldIdLst>
    <p:sldId id="256" r:id="rId2"/>
    <p:sldId id="258" r:id="rId3"/>
    <p:sldId id="259" r:id="rId4"/>
    <p:sldId id="330" r:id="rId5"/>
    <p:sldId id="335" r:id="rId6"/>
    <p:sldId id="337" r:id="rId7"/>
    <p:sldId id="339" r:id="rId8"/>
    <p:sldId id="340" r:id="rId9"/>
    <p:sldId id="341" r:id="rId10"/>
    <p:sldId id="342" r:id="rId11"/>
    <p:sldId id="343" r:id="rId12"/>
    <p:sldId id="346" r:id="rId13"/>
    <p:sldId id="347" r:id="rId14"/>
    <p:sldId id="348" r:id="rId15"/>
    <p:sldId id="350" r:id="rId16"/>
    <p:sldId id="302" r:id="rId17"/>
    <p:sldId id="351" r:id="rId18"/>
    <p:sldId id="354" r:id="rId19"/>
    <p:sldId id="368" r:id="rId20"/>
    <p:sldId id="356" r:id="rId21"/>
    <p:sldId id="359" r:id="rId22"/>
    <p:sldId id="362" r:id="rId23"/>
    <p:sldId id="363" r:id="rId24"/>
    <p:sldId id="369" r:id="rId25"/>
    <p:sldId id="365" r:id="rId26"/>
    <p:sldId id="366" r:id="rId27"/>
    <p:sldId id="367"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36" autoAdjust="0"/>
    <p:restoredTop sz="83643" autoAdjust="0"/>
  </p:normalViewPr>
  <p:slideViewPr>
    <p:cSldViewPr>
      <p:cViewPr varScale="1">
        <p:scale>
          <a:sx n="90" d="100"/>
          <a:sy n="90" d="100"/>
        </p:scale>
        <p:origin x="600" y="90"/>
      </p:cViewPr>
      <p:guideLst>
        <p:guide orient="horz" pos="2160"/>
        <p:guide pos="2880"/>
      </p:guideLst>
    </p:cSldViewPr>
  </p:slideViewPr>
  <p:outlineViewPr>
    <p:cViewPr>
      <p:scale>
        <a:sx n="33" d="100"/>
        <a:sy n="33" d="100"/>
      </p:scale>
      <p:origin x="0" y="22122"/>
    </p:cViewPr>
  </p:outlineViewPr>
  <p:notesTextViewPr>
    <p:cViewPr>
      <p:scale>
        <a:sx n="125" d="100"/>
        <a:sy n="125"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422B10-FE80-4935-B9C9-55F2DE02CE53}" type="datetimeFigureOut">
              <a:rPr lang="en-US" smtClean="0"/>
              <a:pPr/>
              <a:t>1/4/2020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974C31-EB4A-4B21-8134-CB5741A1DC5F}" type="slidenum">
              <a:rPr lang="en-US" smtClean="0"/>
              <a:pPr/>
              <a:t>‹#›</a:t>
            </a:fld>
            <a:endParaRPr lang="en-US" dirty="0"/>
          </a:p>
        </p:txBody>
      </p:sp>
    </p:spTree>
    <p:extLst>
      <p:ext uri="{BB962C8B-B14F-4D97-AF65-F5344CB8AC3E}">
        <p14:creationId xmlns:p14="http://schemas.microsoft.com/office/powerpoint/2010/main" val="21131433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pPr/>
              <a:t>1</a:t>
            </a:fld>
            <a:endParaRPr lang="en-US" dirty="0"/>
          </a:p>
        </p:txBody>
      </p:sp>
    </p:spTree>
    <p:extLst>
      <p:ext uri="{BB962C8B-B14F-4D97-AF65-F5344CB8AC3E}">
        <p14:creationId xmlns:p14="http://schemas.microsoft.com/office/powerpoint/2010/main" val="35818993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Satisfies Learning Objective 10.2 </a:t>
            </a:r>
            <a:r>
              <a:rPr lang="en-US" sz="1200" kern="1200" dirty="0" smtClean="0">
                <a:solidFill>
                  <a:schemeClr val="tx1"/>
                </a:solidFill>
                <a:latin typeface="+mn-lt"/>
                <a:ea typeface="+mn-ea"/>
                <a:cs typeface="+mn-cs"/>
              </a:rPr>
              <a:t>Distinguish differential association theory from differential reinforcement theory</a:t>
            </a:r>
            <a:r>
              <a:rPr lang="en-US" sz="1200" kern="1200" dirty="0" smtClean="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baseline="0" dirty="0" smtClean="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No different than rational choice theory: </a:t>
            </a:r>
            <a:r>
              <a:rPr lang="en-US" sz="1200" kern="1200" dirty="0" smtClean="0">
                <a:solidFill>
                  <a:schemeClr val="tx1"/>
                </a:solidFill>
                <a:effectLst/>
                <a:latin typeface="+mn-lt"/>
                <a:ea typeface="+mn-ea"/>
                <a:cs typeface="+mn-cs"/>
              </a:rPr>
              <a:t>Differential reinforcement theory may appear, in many ways, to be no different than rational choice theory.</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This is true to some extent, because both models focus on punishments and reinforcements that occur after an individual offends.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Deterministic than rational choice theory: </a:t>
            </a:r>
            <a:r>
              <a:rPr lang="en-US" sz="1200" kern="1200" dirty="0" smtClean="0">
                <a:solidFill>
                  <a:schemeClr val="tx1"/>
                </a:solidFill>
                <a:effectLst/>
                <a:latin typeface="+mn-lt"/>
                <a:ea typeface="+mn-ea"/>
                <a:cs typeface="+mn-cs"/>
              </a:rPr>
              <a:t>Differential reinforcement theory is far more deterministic than rational choice theory in the sense that the former assumes that individuals have virtually no free will or free choice (behavior is based on the definitions, beliefs, rewards, punishments, etc., that individuals are subject to after their previous behaviors), whereas the latter is based almost entirely on the assumption that individuals do indeed have the ability to make their own choices and tend to make calculated decisions based on the contextual circumstances of a given situation. </a:t>
            </a:r>
            <a:endParaRPr lang="en-US" b="1" baseline="0" dirty="0" smtClean="0"/>
          </a:p>
        </p:txBody>
      </p:sp>
      <p:sp>
        <p:nvSpPr>
          <p:cNvPr id="4" name="Slide Number Placeholder 3"/>
          <p:cNvSpPr>
            <a:spLocks noGrp="1"/>
          </p:cNvSpPr>
          <p:nvPr>
            <p:ph type="sldNum" sz="quarter" idx="10"/>
          </p:nvPr>
        </p:nvSpPr>
        <p:spPr/>
        <p:txBody>
          <a:bodyPr/>
          <a:lstStyle/>
          <a:p>
            <a:fld id="{39974C31-EB4A-4B21-8134-CB5741A1DC5F}" type="slidenum">
              <a:rPr lang="en-US" smtClean="0"/>
              <a:pPr/>
              <a:t>10</a:t>
            </a:fld>
            <a:endParaRPr lang="en-US" dirty="0"/>
          </a:p>
        </p:txBody>
      </p:sp>
    </p:spTree>
    <p:extLst>
      <p:ext uri="{BB962C8B-B14F-4D97-AF65-F5344CB8AC3E}">
        <p14:creationId xmlns:p14="http://schemas.microsoft.com/office/powerpoint/2010/main" val="30012447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Satisfies Learning Objective 10.2 </a:t>
            </a:r>
            <a:r>
              <a:rPr lang="en-US" sz="1200" kern="1200" dirty="0" smtClean="0">
                <a:solidFill>
                  <a:schemeClr val="tx1"/>
                </a:solidFill>
                <a:latin typeface="+mn-lt"/>
                <a:ea typeface="+mn-ea"/>
                <a:cs typeface="+mn-cs"/>
              </a:rPr>
              <a:t>Distinguish differential association theory from differential reinforcement theory</a:t>
            </a:r>
            <a:r>
              <a:rPr lang="en-US" sz="1200" kern="1200" dirty="0" smtClean="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baseline="0" dirty="0" smtClean="0"/>
              <a:t> </a:t>
            </a:r>
            <a:endParaRPr lang="en-US" sz="1200" b="1"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Operant conditioning: It </a:t>
            </a:r>
            <a:r>
              <a:rPr lang="en-US" sz="1200" kern="1200" dirty="0" smtClean="0">
                <a:solidFill>
                  <a:schemeClr val="tx1"/>
                </a:solidFill>
                <a:latin typeface="+mn-lt"/>
                <a:ea typeface="+mn-ea"/>
                <a:cs typeface="+mn-cs"/>
              </a:rPr>
              <a:t>assumes that the animal or human is a proactive player in seeking out rewards, not just a passive entity that simply receives stimuli, which is what classical conditioning assumes.</a:t>
            </a:r>
            <a:endParaRPr lang="en-US" b="1" dirty="0" smtClean="0"/>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0" dirty="0" smtClean="0"/>
              <a:t>Positive reinforcement: A </a:t>
            </a:r>
            <a:r>
              <a:rPr lang="en-GB" sz="1200" b="0" kern="1200" dirty="0" smtClean="0">
                <a:solidFill>
                  <a:schemeClr val="tx1"/>
                </a:solidFill>
                <a:latin typeface="+mn-lt"/>
                <a:ea typeface="+mn-ea"/>
                <a:cs typeface="+mn-cs"/>
              </a:rPr>
              <a:t>concept in social learning in which people are rewarded by receiving something they want.</a:t>
            </a:r>
            <a:endParaRPr lang="en-US" b="0" dirty="0" smtClean="0"/>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0" dirty="0" smtClean="0"/>
              <a:t>Negative reinforcement: A </a:t>
            </a:r>
            <a:r>
              <a:rPr lang="en-GB" sz="1200" b="0" kern="1200" dirty="0" smtClean="0">
                <a:solidFill>
                  <a:schemeClr val="tx1"/>
                </a:solidFill>
                <a:latin typeface="+mn-lt"/>
                <a:ea typeface="+mn-ea"/>
                <a:cs typeface="+mn-cs"/>
              </a:rPr>
              <a:t>concept in social learning in which people are rewarded through removal of something they dislike.</a:t>
            </a:r>
            <a:endParaRPr lang="en-US" sz="1200" b="0" kern="1200" dirty="0" smtClean="0">
              <a:solidFill>
                <a:schemeClr val="tx1"/>
              </a:solidFill>
              <a:latin typeface="+mn-lt"/>
              <a:ea typeface="+mn-ea"/>
              <a:cs typeface="+mn-cs"/>
            </a:endParaRPr>
          </a:p>
          <a:p>
            <a:endParaRPr lang="en-US"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latin typeface="+mn-lt"/>
                <a:ea typeface="+mn-ea"/>
                <a:cs typeface="+mn-cs"/>
              </a:rPr>
              <a:t>T</a:t>
            </a:r>
            <a:r>
              <a:rPr lang="en-US" sz="1200" kern="1200" dirty="0" smtClean="0">
                <a:solidFill>
                  <a:schemeClr val="tx1"/>
                </a:solidFill>
                <a:latin typeface="+mn-lt"/>
                <a:ea typeface="+mn-ea"/>
                <a:cs typeface="+mn-cs"/>
              </a:rPr>
              <a:t>he programs that are most successful in changing the attitudes and behavior of previous offenders are those that offer at least four reward opportunities for every one punishment aspect of the program. </a:t>
            </a:r>
            <a:r>
              <a:rPr lang="en-US" sz="1200" b="0" kern="1200" dirty="0" smtClean="0">
                <a:solidFill>
                  <a:schemeClr val="tx1"/>
                </a:solidFill>
                <a:latin typeface="+mn-lt"/>
                <a:ea typeface="+mn-ea"/>
                <a:cs typeface="+mn-cs"/>
              </a:rPr>
              <a:t>W</a:t>
            </a:r>
            <a:r>
              <a:rPr lang="en-US" sz="1200" kern="1200" dirty="0" smtClean="0">
                <a:solidFill>
                  <a:schemeClr val="tx1"/>
                </a:solidFill>
                <a:latin typeface="+mn-lt"/>
                <a:ea typeface="+mn-ea"/>
                <a:cs typeface="+mn-cs"/>
              </a:rPr>
              <a:t>hether deviant or conforming behavior occurs and continues “depends on the past and present rewards or punishment for the behavior, and the rewards and punishment attached to alternative behavior. Thus, illegal behavior is likely to occur, as Burgess and Akers theorized, when its perceived rewards outweigh the potential punishments for committing such acts.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Bandura’s Theory of Imitation/Modeling: </a:t>
            </a:r>
            <a:r>
              <a:rPr lang="en-US" b="0" dirty="0" smtClean="0"/>
              <a:t>Simply</a:t>
            </a:r>
            <a:r>
              <a:rPr lang="en-US" b="0" baseline="0" dirty="0" smtClean="0"/>
              <a:t> </a:t>
            </a:r>
            <a:r>
              <a:rPr lang="en-US" sz="1200" kern="1200" dirty="0" smtClean="0">
                <a:solidFill>
                  <a:schemeClr val="tx1"/>
                </a:solidFill>
                <a:latin typeface="+mn-lt"/>
                <a:ea typeface="+mn-ea"/>
                <a:cs typeface="+mn-cs"/>
              </a:rPr>
              <a:t>observing the behavior of others, especially adults, can have profound learning effects on the behavior of children.</a:t>
            </a:r>
            <a:endParaRPr lang="en-US" b="1" dirty="0" smtClean="0"/>
          </a:p>
          <a:p>
            <a:endParaRPr lang="en-US" b="1" dirty="0" smtClean="0"/>
          </a:p>
        </p:txBody>
      </p:sp>
      <p:sp>
        <p:nvSpPr>
          <p:cNvPr id="4" name="Slide Number Placeholder 3"/>
          <p:cNvSpPr>
            <a:spLocks noGrp="1"/>
          </p:cNvSpPr>
          <p:nvPr>
            <p:ph type="sldNum" sz="quarter" idx="10"/>
          </p:nvPr>
        </p:nvSpPr>
        <p:spPr/>
        <p:txBody>
          <a:bodyPr/>
          <a:lstStyle/>
          <a:p>
            <a:fld id="{39974C31-EB4A-4B21-8134-CB5741A1DC5F}" type="slidenum">
              <a:rPr lang="en-US" smtClean="0"/>
              <a:pPr/>
              <a:t>11</a:t>
            </a:fld>
            <a:endParaRPr lang="en-US" dirty="0"/>
          </a:p>
        </p:txBody>
      </p:sp>
    </p:spTree>
    <p:extLst>
      <p:ext uri="{BB962C8B-B14F-4D97-AF65-F5344CB8AC3E}">
        <p14:creationId xmlns:p14="http://schemas.microsoft.com/office/powerpoint/2010/main" val="30012447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Satisfies Learning Objective 10.2 </a:t>
            </a:r>
            <a:r>
              <a:rPr lang="en-US" sz="1200" kern="1200" dirty="0" smtClean="0">
                <a:solidFill>
                  <a:schemeClr val="tx1"/>
                </a:solidFill>
                <a:latin typeface="+mn-lt"/>
                <a:ea typeface="+mn-ea"/>
                <a:cs typeface="+mn-cs"/>
              </a:rPr>
              <a:t>Distinguish differential association theory from differential reinforcement theory</a:t>
            </a:r>
            <a:r>
              <a:rPr lang="en-US" sz="1200" kern="1200" dirty="0" smtClean="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baseline="0"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t>Reed Adam’s criticism: </a:t>
            </a:r>
            <a:r>
              <a:rPr lang="en-US" sz="1200" b="0" kern="1200" dirty="0" smtClean="0">
                <a:solidFill>
                  <a:schemeClr val="tx1"/>
                </a:solidFill>
                <a:latin typeface="+mn-lt"/>
                <a:ea typeface="+mn-ea"/>
                <a:cs typeface="+mn-cs"/>
              </a:rPr>
              <a:t>Reed Adams criticized the theory for incorrectly and incompletely applying the principles of operant conditioning. Further, Adams noted that the theory does not adequately address the importance of “nonsocial reinforcement.”</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Nonsocial reinforcement considered self-reinforcement: </a:t>
            </a:r>
            <a:r>
              <a:rPr lang="en-US" sz="1200" kern="1200" dirty="0" smtClean="0">
                <a:solidFill>
                  <a:schemeClr val="tx1"/>
                </a:solidFill>
                <a:effectLst/>
                <a:latin typeface="+mn-lt"/>
                <a:ea typeface="+mn-ea"/>
                <a:cs typeface="+mn-cs"/>
              </a:rPr>
              <a:t>Nonsocial reinforcement can be considered self-reinforcement. For example, if someone gets enjoyment out of abusing others, then the person can be considered “reinforced” through nonsocial means.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t>Theory is tautological: This</a:t>
            </a:r>
            <a:r>
              <a:rPr lang="en-US" b="0" baseline="0" dirty="0" smtClean="0"/>
              <a:t> </a:t>
            </a:r>
            <a:r>
              <a:rPr lang="en-US" sz="1200" b="0" kern="1200" dirty="0" smtClean="0">
                <a:solidFill>
                  <a:schemeClr val="tx1"/>
                </a:solidFill>
                <a:latin typeface="+mn-lt"/>
                <a:ea typeface="+mn-ea"/>
                <a:cs typeface="+mn-cs"/>
              </a:rPr>
              <a:t>means that the variables and measures used to test its validity are true by definition.</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t>Study divided into four group of variables: </a:t>
            </a:r>
            <a:r>
              <a:rPr lang="en-US" sz="1200" kern="1200" dirty="0" smtClean="0">
                <a:solidFill>
                  <a:schemeClr val="tx1"/>
                </a:solidFill>
                <a:latin typeface="+mn-lt"/>
                <a:ea typeface="+mn-ea"/>
                <a:cs typeface="+mn-cs"/>
              </a:rPr>
              <a:t>Associations, reinforcements, definitions,</a:t>
            </a:r>
            <a:r>
              <a:rPr lang="en-US" sz="1200" kern="1200" baseline="0" dirty="0" smtClean="0">
                <a:solidFill>
                  <a:schemeClr val="tx1"/>
                </a:solidFill>
                <a:latin typeface="+mn-lt"/>
                <a:ea typeface="+mn-ea"/>
                <a:cs typeface="+mn-cs"/>
              </a:rPr>
              <a:t> and m</a:t>
            </a:r>
            <a:r>
              <a:rPr lang="en-US" sz="1200" kern="1200" dirty="0" smtClean="0">
                <a:solidFill>
                  <a:schemeClr val="tx1"/>
                </a:solidFill>
                <a:latin typeface="+mn-lt"/>
                <a:ea typeface="+mn-ea"/>
                <a:cs typeface="+mn-cs"/>
              </a:rPr>
              <a:t>odeling.</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endParaRPr lang="en-US" b="0" dirty="0" smtClean="0"/>
          </a:p>
        </p:txBody>
      </p:sp>
      <p:sp>
        <p:nvSpPr>
          <p:cNvPr id="4" name="Slide Number Placeholder 3"/>
          <p:cNvSpPr>
            <a:spLocks noGrp="1"/>
          </p:cNvSpPr>
          <p:nvPr>
            <p:ph type="sldNum" sz="quarter" idx="10"/>
          </p:nvPr>
        </p:nvSpPr>
        <p:spPr/>
        <p:txBody>
          <a:bodyPr/>
          <a:lstStyle/>
          <a:p>
            <a:fld id="{39974C31-EB4A-4B21-8134-CB5741A1DC5F}" type="slidenum">
              <a:rPr lang="en-US" smtClean="0"/>
              <a:pPr/>
              <a:t>12</a:t>
            </a:fld>
            <a:endParaRPr lang="en-US" dirty="0"/>
          </a:p>
        </p:txBody>
      </p:sp>
    </p:spTree>
    <p:extLst>
      <p:ext uri="{BB962C8B-B14F-4D97-AF65-F5344CB8AC3E}">
        <p14:creationId xmlns:p14="http://schemas.microsoft.com/office/powerpoint/2010/main" val="30012447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Satisfies Learning Objective 10.2 </a:t>
            </a:r>
            <a:r>
              <a:rPr lang="en-US" sz="1200" kern="1200" dirty="0" smtClean="0">
                <a:solidFill>
                  <a:schemeClr val="tx1"/>
                </a:solidFill>
                <a:latin typeface="+mn-lt"/>
                <a:ea typeface="+mn-ea"/>
                <a:cs typeface="+mn-cs"/>
              </a:rPr>
              <a:t>Distinguish differential association theory from differential reinforcement theory</a:t>
            </a:r>
            <a:r>
              <a:rPr lang="en-US" sz="1200" kern="1200" dirty="0" smtClean="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baseline="0" dirty="0" smtClean="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Social learning influences delinquent behavior: </a:t>
            </a:r>
            <a:r>
              <a:rPr lang="en-US" sz="1200" kern="1200" dirty="0" smtClean="0">
                <a:solidFill>
                  <a:schemeClr val="tx1"/>
                </a:solidFill>
                <a:effectLst/>
                <a:latin typeface="+mn-lt"/>
                <a:ea typeface="+mn-ea"/>
                <a:cs typeface="+mn-cs"/>
              </a:rPr>
              <a:t>They also claimed that most criminals hold conventional beliefs and values. </a:t>
            </a:r>
            <a:r>
              <a:rPr lang="en-US" dirty="0" smtClean="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Criminals are still partially committed to the dominant social order: According to Sykes and Matza, youths are not immersed in a subculture committed to extremes of either complete conformity or complete nonconformity.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People justify and rationalize behavior through “neutralizing”: </a:t>
            </a:r>
            <a:r>
              <a:rPr lang="en-US" sz="1200" kern="1200" dirty="0" smtClean="0">
                <a:solidFill>
                  <a:schemeClr val="tx1"/>
                </a:solidFill>
                <a:effectLst/>
                <a:latin typeface="+mn-lt"/>
                <a:ea typeface="+mn-ea"/>
                <a:cs typeface="+mn-cs"/>
              </a:rPr>
              <a:t>In other words, individuals make up situational excuses for behavior they know is wrong, and they do this to alleviate the guilt they feel for committing such immoral acts. In many ways, this technique for alleviating guilt resembles Freud’s defense mechanisms, which allow our mind to forgive ourselves for the bad things we do even though we know they are wrong. </a:t>
            </a:r>
            <a:endParaRPr lang="en-US" b="1" baseline="0" dirty="0" smtClean="0"/>
          </a:p>
        </p:txBody>
      </p:sp>
      <p:sp>
        <p:nvSpPr>
          <p:cNvPr id="4" name="Slide Number Placeholder 3"/>
          <p:cNvSpPr>
            <a:spLocks noGrp="1"/>
          </p:cNvSpPr>
          <p:nvPr>
            <p:ph type="sldNum" sz="quarter" idx="10"/>
          </p:nvPr>
        </p:nvSpPr>
        <p:spPr/>
        <p:txBody>
          <a:bodyPr/>
          <a:lstStyle/>
          <a:p>
            <a:fld id="{39974C31-EB4A-4B21-8134-CB5741A1DC5F}" type="slidenum">
              <a:rPr lang="en-US" smtClean="0"/>
              <a:pPr/>
              <a:t>13</a:t>
            </a:fld>
            <a:endParaRPr lang="en-US" dirty="0"/>
          </a:p>
        </p:txBody>
      </p:sp>
    </p:spTree>
    <p:extLst>
      <p:ext uri="{BB962C8B-B14F-4D97-AF65-F5344CB8AC3E}">
        <p14:creationId xmlns:p14="http://schemas.microsoft.com/office/powerpoint/2010/main" val="30012447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Satisfies Learning Objective 10.2 </a:t>
            </a:r>
            <a:r>
              <a:rPr lang="en-US" sz="1200" kern="1200" dirty="0" smtClean="0">
                <a:solidFill>
                  <a:schemeClr val="tx1"/>
                </a:solidFill>
                <a:latin typeface="+mn-lt"/>
                <a:ea typeface="+mn-ea"/>
                <a:cs typeface="+mn-cs"/>
              </a:rPr>
              <a:t>Distinguish differential association theory from differential reinforcement theory</a:t>
            </a:r>
            <a:r>
              <a:rPr lang="en-US" sz="1200" kern="1200" dirty="0" smtClean="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0" baseline="0" dirty="0" smtClean="0"/>
              <a:t>Techniques of neutralization: </a:t>
            </a:r>
            <a:r>
              <a:rPr lang="en-US" sz="1200" b="0" kern="1200" dirty="0" smtClean="0">
                <a:solidFill>
                  <a:schemeClr val="tx1"/>
                </a:solidFill>
                <a:latin typeface="+mn-lt"/>
                <a:ea typeface="+mn-ea"/>
                <a:cs typeface="+mn-cs"/>
              </a:rPr>
              <a:t>These techniques allow people to neutralize their criminal and delinquent acts by making them look as though they are conforming to the rules of society.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baseline="0" dirty="0" smtClean="0"/>
              <a:t> </a:t>
            </a:r>
          </a:p>
          <a:p>
            <a:pPr marL="228600" indent="-228600">
              <a:buFont typeface="+mj-lt"/>
              <a:buAutoNum type="arabicPeriod"/>
            </a:pPr>
            <a:r>
              <a:rPr lang="en-US" b="0" dirty="0" smtClean="0"/>
              <a:t>Denial of responsibility: </a:t>
            </a:r>
            <a:r>
              <a:rPr lang="en-US" sz="1200" b="0" kern="1200" dirty="0" smtClean="0">
                <a:solidFill>
                  <a:schemeClr val="tx1"/>
                </a:solidFill>
                <a:latin typeface="+mn-lt"/>
                <a:ea typeface="+mn-ea"/>
                <a:cs typeface="+mn-cs"/>
              </a:rPr>
              <a:t>Individuals may claim that due to outside forces they are not responsible or accountable for their behavior.</a:t>
            </a:r>
            <a:endParaRPr lang="en-US" b="0" dirty="0" smtClean="0"/>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0" dirty="0" smtClean="0"/>
              <a:t>Denial of injury: </a:t>
            </a:r>
            <a:r>
              <a:rPr lang="en-US" sz="1200" b="0" kern="1200" dirty="0" smtClean="0">
                <a:solidFill>
                  <a:schemeClr val="tx1"/>
                </a:solidFill>
                <a:latin typeface="+mn-lt"/>
                <a:ea typeface="+mn-ea"/>
                <a:cs typeface="+mn-cs"/>
              </a:rPr>
              <a:t>Criminals may evaluate their wrongful behavior in terms of whether anyone was hurt by it. Sometimes society agrees with people who evaluate their wrongfulness in this manner, designating these activities as “pranks.”</a:t>
            </a:r>
          </a:p>
          <a:p>
            <a:pPr marL="228600" indent="-228600">
              <a:buFont typeface="+mj-lt"/>
              <a:buAutoNum type="arabicPeriod"/>
            </a:pPr>
            <a:r>
              <a:rPr lang="en-US" b="0" dirty="0" smtClean="0"/>
              <a:t>Denial of the victim: </a:t>
            </a:r>
            <a:r>
              <a:rPr lang="en-US" sz="1200" b="0" kern="1200" dirty="0" smtClean="0">
                <a:solidFill>
                  <a:schemeClr val="tx1"/>
                </a:solidFill>
                <a:latin typeface="+mn-lt"/>
                <a:ea typeface="+mn-ea"/>
                <a:cs typeface="+mn-cs"/>
              </a:rPr>
              <a:t>Criminals may perceive themselves as avengers and the victim as the wrongdoer.</a:t>
            </a:r>
          </a:p>
          <a:p>
            <a:pPr marL="228600" lvl="0" indent="-228600">
              <a:buFont typeface="+mj-lt"/>
              <a:buAutoNum type="arabicPeriod"/>
            </a:pPr>
            <a:r>
              <a:rPr lang="en-US" b="0" dirty="0" smtClean="0"/>
              <a:t>Condemnation of the condemners: </a:t>
            </a:r>
            <a:r>
              <a:rPr lang="en-US" sz="1200" b="0" kern="1200" dirty="0" smtClean="0">
                <a:solidFill>
                  <a:schemeClr val="tx1"/>
                </a:solidFill>
                <a:latin typeface="+mn-lt"/>
                <a:ea typeface="+mn-ea"/>
                <a:cs typeface="+mn-cs"/>
              </a:rPr>
              <a:t>Criminals neutralize their behavior through “a rejection of the rejectors.”</a:t>
            </a:r>
          </a:p>
          <a:p>
            <a:pPr marL="228600" indent="-228600">
              <a:buFont typeface="+mj-lt"/>
              <a:buAutoNum type="arabicPeriod"/>
            </a:pPr>
            <a:r>
              <a:rPr lang="en-US" b="0" dirty="0" smtClean="0"/>
              <a:t>Appeal to higher loyalties: </a:t>
            </a:r>
            <a:r>
              <a:rPr lang="en-US" sz="1200" b="0" kern="1200" dirty="0" smtClean="0">
                <a:solidFill>
                  <a:schemeClr val="tx1"/>
                </a:solidFill>
                <a:latin typeface="+mn-lt"/>
                <a:ea typeface="+mn-ea"/>
                <a:cs typeface="+mn-cs"/>
              </a:rPr>
              <a:t>Criminals may sacrifice the rules of the larger society for the rules of the smaller social groups to which they belong, such as a gang or peer group. They do not necessarily deviate, because they reject the norms of the larger society. Rather, their higher loyalty is with these smaller groups; thus, they subscribe to the norms of these groups over general social norms.</a:t>
            </a:r>
            <a:endParaRPr lang="en-US" b="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baseline="0" dirty="0" smtClean="0"/>
          </a:p>
        </p:txBody>
      </p:sp>
      <p:sp>
        <p:nvSpPr>
          <p:cNvPr id="4" name="Slide Number Placeholder 3"/>
          <p:cNvSpPr>
            <a:spLocks noGrp="1"/>
          </p:cNvSpPr>
          <p:nvPr>
            <p:ph type="sldNum" sz="quarter" idx="10"/>
          </p:nvPr>
        </p:nvSpPr>
        <p:spPr/>
        <p:txBody>
          <a:bodyPr/>
          <a:lstStyle/>
          <a:p>
            <a:fld id="{39974C31-EB4A-4B21-8134-CB5741A1DC5F}" type="slidenum">
              <a:rPr lang="en-US" smtClean="0"/>
              <a:pPr/>
              <a:t>14</a:t>
            </a:fld>
            <a:endParaRPr lang="en-US" dirty="0"/>
          </a:p>
        </p:txBody>
      </p:sp>
    </p:spTree>
    <p:extLst>
      <p:ext uri="{BB962C8B-B14F-4D97-AF65-F5344CB8AC3E}">
        <p14:creationId xmlns:p14="http://schemas.microsoft.com/office/powerpoint/2010/main" val="30012447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Satisfies Learning Objective 10.2 </a:t>
            </a:r>
            <a:r>
              <a:rPr lang="en-US" sz="1200" kern="1200" dirty="0" smtClean="0">
                <a:solidFill>
                  <a:schemeClr val="tx1"/>
                </a:solidFill>
                <a:latin typeface="+mn-lt"/>
                <a:ea typeface="+mn-ea"/>
                <a:cs typeface="+mn-cs"/>
              </a:rPr>
              <a:t>Distinguish differential association theory from differential reinforcement theory</a:t>
            </a:r>
            <a:r>
              <a:rPr lang="en-US" sz="1200" kern="1200" dirty="0" smtClean="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baseline="0" dirty="0" smtClean="0"/>
          </a:p>
          <a:p>
            <a:r>
              <a:rPr lang="en-US" b="0" dirty="0" smtClean="0"/>
              <a:t>Two common types of excuses that white-collar criminals use:</a:t>
            </a:r>
          </a:p>
          <a:p>
            <a:pPr marL="228600" indent="-228600">
              <a:buAutoNum type="arabicPeriod"/>
            </a:pPr>
            <a:r>
              <a:rPr lang="en-US" b="0" dirty="0" smtClean="0"/>
              <a:t>Defense of necessity: </a:t>
            </a:r>
            <a:r>
              <a:rPr lang="en-US" sz="1200" b="0" i="0" kern="1200" dirty="0" smtClean="0">
                <a:solidFill>
                  <a:schemeClr val="tx1"/>
                </a:solidFill>
                <a:latin typeface="+mn-lt"/>
                <a:ea typeface="+mn-ea"/>
                <a:cs typeface="+mn-cs"/>
              </a:rPr>
              <a:t>I</a:t>
            </a:r>
            <a:r>
              <a:rPr lang="en-US" sz="1200" b="0" kern="1200" dirty="0" smtClean="0">
                <a:solidFill>
                  <a:schemeClr val="tx1"/>
                </a:solidFill>
                <a:latin typeface="+mn-lt"/>
                <a:ea typeface="+mn-ea"/>
                <a:cs typeface="+mn-cs"/>
              </a:rPr>
              <a:t>ndividual should not feel shame or guilt about doing something immoral as long as the behavior is perceived as necessary.</a:t>
            </a:r>
            <a:endParaRPr lang="en-US" b="0" dirty="0" smtClean="0"/>
          </a:p>
          <a:p>
            <a:pPr marL="228600" indent="-228600">
              <a:buAutoNum type="arabicPeriod"/>
            </a:pPr>
            <a:r>
              <a:rPr lang="en-US" b="0" dirty="0" smtClean="0"/>
              <a:t>Metaphor of the ledger: </a:t>
            </a:r>
            <a:r>
              <a:rPr lang="en-US" sz="1200" b="0" kern="1200" dirty="0" smtClean="0">
                <a:solidFill>
                  <a:schemeClr val="tx1"/>
                </a:solidFill>
                <a:latin typeface="+mn-lt"/>
                <a:ea typeface="+mn-ea"/>
                <a:cs typeface="+mn-cs"/>
              </a:rPr>
              <a:t>Individual or group has done so much good that he or she is entitled to mess up by doing something illegal.</a:t>
            </a:r>
            <a:endParaRPr lang="en-US" b="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baseline="0" dirty="0" smtClean="0"/>
          </a:p>
        </p:txBody>
      </p:sp>
      <p:sp>
        <p:nvSpPr>
          <p:cNvPr id="4" name="Slide Number Placeholder 3"/>
          <p:cNvSpPr>
            <a:spLocks noGrp="1"/>
          </p:cNvSpPr>
          <p:nvPr>
            <p:ph type="sldNum" sz="quarter" idx="10"/>
          </p:nvPr>
        </p:nvSpPr>
        <p:spPr/>
        <p:txBody>
          <a:bodyPr/>
          <a:lstStyle/>
          <a:p>
            <a:fld id="{39974C31-EB4A-4B21-8134-CB5741A1DC5F}" type="slidenum">
              <a:rPr lang="en-US" smtClean="0"/>
              <a:pPr/>
              <a:t>15</a:t>
            </a:fld>
            <a:endParaRPr lang="en-US" dirty="0"/>
          </a:p>
        </p:txBody>
      </p:sp>
    </p:spTree>
    <p:extLst>
      <p:ext uri="{BB962C8B-B14F-4D97-AF65-F5344CB8AC3E}">
        <p14:creationId xmlns:p14="http://schemas.microsoft.com/office/powerpoint/2010/main" val="30012447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Satisfies Learning Objective 10.2 </a:t>
            </a:r>
            <a:r>
              <a:rPr lang="en-US" sz="1200" kern="1200" dirty="0" smtClean="0">
                <a:solidFill>
                  <a:schemeClr val="tx1"/>
                </a:solidFill>
                <a:latin typeface="+mn-lt"/>
                <a:ea typeface="+mn-ea"/>
                <a:cs typeface="+mn-cs"/>
              </a:rPr>
              <a:t>Distinguish differential association theory from differential reinforcement theory</a:t>
            </a:r>
            <a:r>
              <a:rPr lang="en-US" sz="1200" kern="1200" dirty="0" smtClean="0">
                <a:solidFill>
                  <a:schemeClr val="tx1"/>
                </a:solidFill>
                <a:effectLst/>
                <a:latin typeface="+mn-lt"/>
                <a:ea typeface="+mn-ea"/>
                <a:cs typeface="+mn-cs"/>
              </a:rPr>
              <a:t>.</a:t>
            </a: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Assumes that all people would naturally commit crimes</a:t>
            </a:r>
            <a:r>
              <a:rPr lang="en-US" sz="1200" b="0" kern="1200" baseline="0" dirty="0" smtClean="0">
                <a:solidFill>
                  <a:schemeClr val="tx1"/>
                </a:solidFill>
                <a:latin typeface="+mn-lt"/>
                <a:ea typeface="+mn-ea"/>
                <a:cs typeface="+mn-cs"/>
              </a:rPr>
              <a:t>: It </a:t>
            </a:r>
            <a:r>
              <a:rPr lang="en-US" sz="1200" b="0" kern="1200" dirty="0" smtClean="0">
                <a:solidFill>
                  <a:schemeClr val="tx1"/>
                </a:solidFill>
                <a:latin typeface="+mn-lt"/>
                <a:ea typeface="+mn-ea"/>
                <a:cs typeface="+mn-cs"/>
              </a:rPr>
              <a:t>assumes that all people would naturally commit crimes if not for restraints on the selfish tendencies that exist in every individual.</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Explains why individuals don’t commit crime</a:t>
            </a:r>
            <a:r>
              <a:rPr lang="en-US" sz="1200" b="0" kern="1200" dirty="0" smtClean="0">
                <a:solidFill>
                  <a:schemeClr val="tx1"/>
                </a:solidFill>
                <a:latin typeface="+mn-lt"/>
                <a:ea typeface="+mn-ea"/>
                <a:cs typeface="+mn-cs"/>
              </a:rPr>
              <a:t>: Concerned with explaining why individuals </a:t>
            </a:r>
            <a:r>
              <a:rPr lang="en-US" sz="1200" b="0" i="1" kern="1200" dirty="0" smtClean="0">
                <a:solidFill>
                  <a:schemeClr val="tx1"/>
                </a:solidFill>
                <a:latin typeface="+mn-lt"/>
                <a:ea typeface="+mn-ea"/>
                <a:cs typeface="+mn-cs"/>
              </a:rPr>
              <a:t>don’t</a:t>
            </a:r>
            <a:r>
              <a:rPr lang="en-US" sz="1200" b="0" kern="1200" dirty="0" smtClean="0">
                <a:solidFill>
                  <a:schemeClr val="tx1"/>
                </a:solidFill>
                <a:latin typeface="+mn-lt"/>
                <a:ea typeface="+mn-ea"/>
                <a:cs typeface="+mn-cs"/>
              </a:rPr>
              <a:t> commit crime or deviant behaviors. Specifically, control theorists rhetorically ask, “What is it about society, human interaction, and other factors that causes people </a:t>
            </a:r>
            <a:r>
              <a:rPr lang="en-US" sz="1200" b="0" i="1" kern="1200" dirty="0" smtClean="0">
                <a:solidFill>
                  <a:schemeClr val="tx1"/>
                </a:solidFill>
                <a:latin typeface="+mn-lt"/>
                <a:ea typeface="+mn-ea"/>
                <a:cs typeface="+mn-cs"/>
              </a:rPr>
              <a:t>not</a:t>
            </a:r>
            <a:r>
              <a:rPr lang="en-US" sz="1200" b="0" kern="1200" dirty="0" smtClean="0">
                <a:solidFill>
                  <a:schemeClr val="tx1"/>
                </a:solidFill>
                <a:latin typeface="+mn-lt"/>
                <a:ea typeface="+mn-ea"/>
                <a:cs typeface="+mn-cs"/>
              </a:rPr>
              <a:t> to act on their natural impulses?”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Antisocial disposition</a:t>
            </a:r>
            <a:r>
              <a:rPr lang="en-US" b="0" dirty="0" smtClean="0"/>
              <a:t>: They reported that </a:t>
            </a:r>
            <a:r>
              <a:rPr lang="en-US" sz="1200" b="0" kern="1200" dirty="0" smtClean="0">
                <a:solidFill>
                  <a:schemeClr val="tx1"/>
                </a:solidFill>
                <a:latin typeface="+mn-lt"/>
                <a:ea typeface="+mn-ea"/>
                <a:cs typeface="+mn-cs"/>
              </a:rPr>
              <a:t>antisocial dispositions appear early in life.</a:t>
            </a:r>
            <a:r>
              <a:rPr lang="en-US" b="0" dirty="0" smtClean="0"/>
              <a:t> </a:t>
            </a:r>
            <a:r>
              <a:rPr lang="en-US" sz="1200" b="0" kern="1200" dirty="0" smtClean="0">
                <a:solidFill>
                  <a:schemeClr val="tx1"/>
                </a:solidFill>
                <a:latin typeface="+mn-lt"/>
                <a:ea typeface="+mn-ea"/>
                <a:cs typeface="+mn-cs"/>
              </a:rPr>
              <a:t>For most young children aggressive behaviors peaked at 27 months. These behaviors included hitting, biting, and kicking.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Individuals are socialized and controlled by social attachments and investments: </a:t>
            </a:r>
            <a:r>
              <a:rPr lang="en-US" sz="1200" kern="1200" dirty="0" smtClean="0">
                <a:solidFill>
                  <a:schemeClr val="tx1"/>
                </a:solidFill>
                <a:effectLst/>
                <a:latin typeface="+mn-lt"/>
                <a:ea typeface="+mn-ea"/>
                <a:cs typeface="+mn-cs"/>
              </a:rPr>
              <a:t>Many experts believe the best explanation is that individuals are socialized and controlled by social attachments and investments in conventional society. Others claim that there are internal mechanisms (such as self-control or self-conscious emotions, such as shame, guilt, etc.), but even those are likely a product of the type of environment in which one is raised.</a:t>
            </a:r>
            <a:endParaRPr lang="en-US" sz="1200" b="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9974C31-EB4A-4B21-8134-CB5741A1DC5F}" type="slidenum">
              <a:rPr lang="en-US" smtClean="0"/>
              <a:pPr/>
              <a:t>16</a:t>
            </a:fld>
            <a:endParaRPr lang="en-US" dirty="0"/>
          </a:p>
        </p:txBody>
      </p:sp>
    </p:spTree>
    <p:extLst>
      <p:ext uri="{BB962C8B-B14F-4D97-AF65-F5344CB8AC3E}">
        <p14:creationId xmlns:p14="http://schemas.microsoft.com/office/powerpoint/2010/main" val="30012447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Satisfies Learning Objective 10.2 </a:t>
            </a:r>
            <a:r>
              <a:rPr lang="en-US" sz="1200" kern="1200" dirty="0" smtClean="0">
                <a:solidFill>
                  <a:schemeClr val="tx1"/>
                </a:solidFill>
                <a:latin typeface="+mn-lt"/>
                <a:ea typeface="+mn-ea"/>
                <a:cs typeface="+mn-cs"/>
              </a:rPr>
              <a:t>Distinguish differential association theory from differential reinforcement theory</a:t>
            </a:r>
            <a:r>
              <a:rPr lang="en-US" sz="1200" kern="1200" dirty="0" smtClean="0">
                <a:solidFill>
                  <a:schemeClr val="tx1"/>
                </a:solidFill>
                <a:effectLst/>
                <a:latin typeface="+mn-lt"/>
                <a:ea typeface="+mn-ea"/>
                <a:cs typeface="+mn-cs"/>
              </a:rPr>
              <a:t>.</a:t>
            </a: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The natural state of humanity was of greediness which led to a chaotic state of constant warfare: </a:t>
            </a:r>
            <a:r>
              <a:rPr lang="en-US" sz="1200" kern="1200" dirty="0" smtClean="0">
                <a:solidFill>
                  <a:schemeClr val="tx1"/>
                </a:solidFill>
                <a:latin typeface="+mn-lt"/>
                <a:ea typeface="+mn-ea"/>
                <a:cs typeface="+mn-cs"/>
              </a:rPr>
              <a:t>Hobbes claimed that the natural state of humanity was one of greediness and self-centeredness, which led to a chaotic state of constant warfare among individuals. In this state, Hobbes claimed that individuals were essentially looking out for their own well-being, and without any law or order there was no way to protect themselves. Hobbes claimed that by creating a society and forming binding contracts (or laws), this would alleviate the chaos by deterring individuals from violating others’ rights.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Humans have no internal mechanism to let them know when they are fulfilled: </a:t>
            </a:r>
            <a:r>
              <a:rPr lang="en-US" b="0" dirty="0" smtClean="0"/>
              <a:t>It </a:t>
            </a:r>
            <a:r>
              <a:rPr lang="en-US" sz="1200" kern="1200" dirty="0" smtClean="0">
                <a:solidFill>
                  <a:schemeClr val="tx1"/>
                </a:solidFill>
                <a:latin typeface="+mn-lt"/>
                <a:ea typeface="+mn-ea"/>
                <a:cs typeface="+mn-cs"/>
              </a:rPr>
              <a:t>can be understood in reference to animals’ eating habits. Specifically, animals stop eating when they are full and are content until they are hungry again.</a:t>
            </a:r>
          </a:p>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t>Functions of collective conscience: </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sz="1200" b="0" kern="1200" dirty="0" smtClean="0">
                <a:solidFill>
                  <a:schemeClr val="tx1"/>
                </a:solidFill>
                <a:latin typeface="+mn-lt"/>
                <a:ea typeface="+mn-ea"/>
                <a:cs typeface="+mn-cs"/>
              </a:rPr>
              <a:t>A</a:t>
            </a:r>
            <a:r>
              <a:rPr lang="en-US" sz="1200" kern="1200" dirty="0" smtClean="0">
                <a:solidFill>
                  <a:schemeClr val="tx1"/>
                </a:solidFill>
                <a:latin typeface="+mn-lt"/>
                <a:ea typeface="+mn-ea"/>
                <a:cs typeface="+mn-cs"/>
              </a:rPr>
              <a:t>bility to establish rules that inhibit individuals from following their natural tendencies toward selfish behavior.</a:t>
            </a:r>
            <a:endParaRPr lang="en-US" sz="1200" b="0" kern="1200" dirty="0" smtClean="0">
              <a:solidFill>
                <a:schemeClr val="tx1"/>
              </a:solidFill>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dirty="0" smtClean="0">
                <a:solidFill>
                  <a:schemeClr val="tx1"/>
                </a:solidFill>
                <a:latin typeface="+mn-lt"/>
                <a:ea typeface="+mn-ea"/>
                <a:cs typeface="+mn-cs"/>
              </a:rPr>
              <a:t>Allows people to unite together in opposition against deviants. This enemy consists of the deviants who have not internalized the code of the collective conscience.</a:t>
            </a:r>
            <a:endParaRPr lang="en-US"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Most control theorists claim that individuals commit crime and deviant acts not because they are lacking in any way but because certain controls have been weakened in their development.</a:t>
            </a:r>
            <a:endParaRPr lang="en-US" b="1"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Collective conscience: Primary element of regulatory force:</a:t>
            </a:r>
            <a:r>
              <a:rPr lang="en-US" baseline="0" dirty="0" smtClean="0"/>
              <a:t> </a:t>
            </a:r>
            <a:r>
              <a:rPr lang="en-US" b="0" dirty="0" smtClean="0"/>
              <a:t>It is the </a:t>
            </a:r>
            <a:r>
              <a:rPr lang="en-US" sz="1200" b="0" kern="1200" dirty="0" smtClean="0">
                <a:solidFill>
                  <a:schemeClr val="tx1"/>
                </a:solidFill>
                <a:latin typeface="+mn-lt"/>
                <a:ea typeface="+mn-ea"/>
                <a:cs typeface="+mn-cs"/>
              </a:rPr>
              <a:t>extent of similarities or likenesses that people share.</a:t>
            </a: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9974C31-EB4A-4B21-8134-CB5741A1DC5F}" type="slidenum">
              <a:rPr lang="en-US" smtClean="0"/>
              <a:pPr/>
              <a:t>17</a:t>
            </a:fld>
            <a:endParaRPr lang="en-US" dirty="0"/>
          </a:p>
        </p:txBody>
      </p:sp>
    </p:spTree>
    <p:extLst>
      <p:ext uri="{BB962C8B-B14F-4D97-AF65-F5344CB8AC3E}">
        <p14:creationId xmlns:p14="http://schemas.microsoft.com/office/powerpoint/2010/main" val="30012447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Satisfies Learning Objective 10.2 </a:t>
            </a:r>
            <a:r>
              <a:rPr lang="en-US" sz="1200" kern="1200" dirty="0" smtClean="0">
                <a:solidFill>
                  <a:schemeClr val="tx1"/>
                </a:solidFill>
                <a:latin typeface="+mn-lt"/>
                <a:ea typeface="+mn-ea"/>
                <a:cs typeface="+mn-cs"/>
              </a:rPr>
              <a:t>Distinguish differential association theory from differential reinforcement theory</a:t>
            </a:r>
            <a:r>
              <a:rPr lang="en-US" sz="1200" kern="1200" dirty="0" smtClean="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All </a:t>
            </a:r>
            <a:r>
              <a:rPr lang="en-US" sz="1200" kern="1200" dirty="0" smtClean="0">
                <a:solidFill>
                  <a:schemeClr val="tx1"/>
                </a:solidFill>
                <a:latin typeface="+mn-lt"/>
                <a:ea typeface="+mn-ea"/>
                <a:cs typeface="+mn-cs"/>
              </a:rPr>
              <a:t>individuals are born with a tendency toward inherent drives and selfishness due to the id domain of the psyche:</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Not only are all people born with id drives; they all have an equal amount of such motivations toward selfishness.</a:t>
            </a:r>
            <a:r>
              <a:rPr lang="en-US" dirty="0" smtClean="0"/>
              <a:t> Inherent, selfish tendency must be countered by controls produced from the development of the superego. Superego is formed through the interactions with the elders.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Reiss’s Control Theory:</a:t>
            </a:r>
            <a:r>
              <a:rPr lang="en-US" baseline="0" dirty="0" smtClean="0"/>
              <a:t> </a:t>
            </a:r>
            <a:r>
              <a:rPr lang="en-US" sz="1200" kern="1200" dirty="0" smtClean="0">
                <a:solidFill>
                  <a:schemeClr val="tx1"/>
                </a:solidFill>
                <a:latin typeface="+mn-lt"/>
                <a:ea typeface="+mn-ea"/>
                <a:cs typeface="+mn-cs"/>
              </a:rPr>
              <a:t>Reiss assumed that there was no explicit motivation for delinquent activity.</a:t>
            </a:r>
            <a:endParaRPr lang="en-US" b="1"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smtClean="0"/>
          </a:p>
        </p:txBody>
      </p:sp>
      <p:sp>
        <p:nvSpPr>
          <p:cNvPr id="4" name="Slide Number Placeholder 3"/>
          <p:cNvSpPr>
            <a:spLocks noGrp="1"/>
          </p:cNvSpPr>
          <p:nvPr>
            <p:ph type="sldNum" sz="quarter" idx="10"/>
          </p:nvPr>
        </p:nvSpPr>
        <p:spPr/>
        <p:txBody>
          <a:bodyPr/>
          <a:lstStyle/>
          <a:p>
            <a:fld id="{39974C31-EB4A-4B21-8134-CB5741A1DC5F}" type="slidenum">
              <a:rPr lang="en-US" smtClean="0"/>
              <a:pPr/>
              <a:t>18</a:t>
            </a:fld>
            <a:endParaRPr lang="en-US" dirty="0"/>
          </a:p>
        </p:txBody>
      </p:sp>
    </p:spTree>
    <p:extLst>
      <p:ext uri="{BB962C8B-B14F-4D97-AF65-F5344CB8AC3E}">
        <p14:creationId xmlns:p14="http://schemas.microsoft.com/office/powerpoint/2010/main" val="30012447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Satisfies Learning Objective 10.2 </a:t>
            </a:r>
            <a:r>
              <a:rPr lang="en-US" sz="1200" kern="1200" dirty="0" smtClean="0">
                <a:solidFill>
                  <a:schemeClr val="tx1"/>
                </a:solidFill>
                <a:latin typeface="+mn-lt"/>
                <a:ea typeface="+mn-ea"/>
                <a:cs typeface="+mn-cs"/>
              </a:rPr>
              <a:t>Distinguish differential association theory from differential reinforcement theory</a:t>
            </a:r>
            <a:r>
              <a:rPr lang="en-US" sz="1200" kern="1200" dirty="0" smtClean="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All </a:t>
            </a:r>
            <a:r>
              <a:rPr lang="en-US" sz="1200" kern="1200" dirty="0" smtClean="0">
                <a:solidFill>
                  <a:schemeClr val="tx1"/>
                </a:solidFill>
                <a:latin typeface="+mn-lt"/>
                <a:ea typeface="+mn-ea"/>
                <a:cs typeface="+mn-cs"/>
              </a:rPr>
              <a:t>individuals are born with a tendency toward inherent drives and selfishness due to the id domain of the psyche:</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Not only are all people born with id drives; they all have an equal amount of such motivations toward selfishness.</a:t>
            </a:r>
            <a:r>
              <a:rPr lang="en-US" dirty="0" smtClean="0"/>
              <a:t> Inherent, selfish tendency must be countered by controls produced from the development of the superego. Superego is formed through the interactions with the elders.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Reiss’s Control Theory:</a:t>
            </a:r>
            <a:r>
              <a:rPr lang="en-US" baseline="0" dirty="0" smtClean="0"/>
              <a:t> </a:t>
            </a:r>
            <a:r>
              <a:rPr lang="en-US" sz="1200" kern="1200" dirty="0" smtClean="0">
                <a:solidFill>
                  <a:schemeClr val="tx1"/>
                </a:solidFill>
                <a:latin typeface="+mn-lt"/>
                <a:ea typeface="+mn-ea"/>
                <a:cs typeface="+mn-cs"/>
              </a:rPr>
              <a:t>Reiss assumed that there was no explicit motivation for delinquent activity.</a:t>
            </a:r>
            <a:endParaRPr lang="en-US" b="1"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smtClean="0"/>
          </a:p>
        </p:txBody>
      </p:sp>
      <p:sp>
        <p:nvSpPr>
          <p:cNvPr id="4" name="Slide Number Placeholder 3"/>
          <p:cNvSpPr>
            <a:spLocks noGrp="1"/>
          </p:cNvSpPr>
          <p:nvPr>
            <p:ph type="sldNum" sz="quarter" idx="10"/>
          </p:nvPr>
        </p:nvSpPr>
        <p:spPr/>
        <p:txBody>
          <a:bodyPr/>
          <a:lstStyle/>
          <a:p>
            <a:fld id="{39974C31-EB4A-4B21-8134-CB5741A1DC5F}" type="slidenum">
              <a:rPr lang="en-US" smtClean="0"/>
              <a:pPr/>
              <a:t>19</a:t>
            </a:fld>
            <a:endParaRPr lang="en-US" dirty="0"/>
          </a:p>
        </p:txBody>
      </p:sp>
    </p:spTree>
    <p:extLst>
      <p:ext uri="{BB962C8B-B14F-4D97-AF65-F5344CB8AC3E}">
        <p14:creationId xmlns:p14="http://schemas.microsoft.com/office/powerpoint/2010/main" val="11942115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Agents of</a:t>
            </a:r>
            <a:r>
              <a:rPr lang="en-US" sz="1200" b="0" kern="1200" baseline="0" dirty="0" smtClean="0">
                <a:solidFill>
                  <a:schemeClr val="tx1"/>
                </a:solidFill>
                <a:effectLst/>
                <a:latin typeface="+mn-lt"/>
                <a:ea typeface="+mn-ea"/>
                <a:cs typeface="+mn-cs"/>
              </a:rPr>
              <a:t> socialization: Family, school, peers, workplace, community, religious organizations, and so 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baseline="0" dirty="0" smtClean="0">
                <a:solidFill>
                  <a:schemeClr val="tx1"/>
                </a:solidFill>
                <a:effectLst/>
                <a:latin typeface="+mn-lt"/>
                <a:ea typeface="+mn-ea"/>
                <a:cs typeface="+mn-cs"/>
              </a:rPr>
              <a:t>Social process theories: </a:t>
            </a:r>
            <a:r>
              <a:rPr lang="en-US" sz="1200" b="0" kern="1200" dirty="0" smtClean="0">
                <a:solidFill>
                  <a:schemeClr val="tx1"/>
                </a:solidFill>
                <a:latin typeface="+mn-lt"/>
                <a:ea typeface="+mn-ea"/>
                <a:cs typeface="+mn-cs"/>
              </a:rPr>
              <a:t>Theories that claim socialization is linked to criminal activity are known as social process theories. Social process theories examine how individuals interact with other individuals and groups. These theories focus carefully on how behavior is learned, internalized, and transmitted between individuals.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Learning</a:t>
            </a:r>
            <a:r>
              <a:rPr lang="en-US" sz="1200" b="0" kern="1200" baseline="0" dirty="0" smtClean="0">
                <a:solidFill>
                  <a:schemeClr val="tx1"/>
                </a:solidFill>
                <a:effectLst/>
                <a:latin typeface="+mn-lt"/>
                <a:ea typeface="+mn-ea"/>
                <a:cs typeface="+mn-cs"/>
              </a:rPr>
              <a:t> theories: </a:t>
            </a:r>
            <a:r>
              <a:rPr lang="en-US" sz="1200" b="0" kern="1200" dirty="0" smtClean="0">
                <a:solidFill>
                  <a:schemeClr val="tx1"/>
                </a:solidFill>
                <a:latin typeface="+mn-lt"/>
                <a:ea typeface="+mn-ea"/>
                <a:cs typeface="+mn-cs"/>
              </a:rPr>
              <a:t>Learning theories attempt to explain how and why individuals learn criminal, rather than conforming, behavior. Learning theorists believe that individuals are “socialized” in criminal behavior.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Control theories: Focus</a:t>
            </a:r>
            <a:r>
              <a:rPr lang="en-US" sz="1200" b="0" kern="1200" baseline="0" dirty="0" smtClean="0">
                <a:solidFill>
                  <a:schemeClr val="tx1"/>
                </a:solidFill>
                <a:effectLst/>
                <a:latin typeface="+mn-lt"/>
                <a:ea typeface="+mn-ea"/>
                <a:cs typeface="+mn-cs"/>
              </a:rPr>
              <a:t> </a:t>
            </a:r>
            <a:r>
              <a:rPr lang="en-US" sz="1200" b="0" kern="1200" dirty="0" smtClean="0">
                <a:solidFill>
                  <a:schemeClr val="tx1"/>
                </a:solidFill>
                <a:latin typeface="+mn-lt"/>
                <a:ea typeface="+mn-ea"/>
                <a:cs typeface="+mn-cs"/>
              </a:rPr>
              <a:t>on social or personal factors that prevent individuals from engaging in selfish, antisocial behaviors.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Difference between learning</a:t>
            </a:r>
            <a:r>
              <a:rPr lang="en-US" sz="1200" b="0" kern="1200" baseline="0" dirty="0" smtClean="0">
                <a:solidFill>
                  <a:schemeClr val="tx1"/>
                </a:solidFill>
                <a:effectLst/>
                <a:latin typeface="+mn-lt"/>
                <a:ea typeface="+mn-ea"/>
                <a:cs typeface="+mn-cs"/>
              </a:rPr>
              <a:t> and  control theories: </a:t>
            </a:r>
            <a:r>
              <a:rPr lang="en-US" sz="1200" b="0" kern="1200" dirty="0" smtClean="0">
                <a:solidFill>
                  <a:schemeClr val="tx1"/>
                </a:solidFill>
                <a:latin typeface="+mn-lt"/>
                <a:ea typeface="+mn-ea"/>
                <a:cs typeface="+mn-cs"/>
              </a:rPr>
              <a:t>A useful way to distinguish between learning and control theories is as follows: </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b="0" kern="1200" dirty="0" smtClean="0">
                <a:solidFill>
                  <a:schemeClr val="tx1"/>
                </a:solidFill>
                <a:latin typeface="+mn-lt"/>
                <a:ea typeface="+mn-ea"/>
                <a:cs typeface="+mn-cs"/>
              </a:rPr>
              <a:t>Learning theories are concerned with why individuals are socialized into criminal activity.</a:t>
            </a:r>
            <a:endParaRPr lang="en-US" sz="1200" b="0" kern="1200" dirty="0" smtClean="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b="0" kern="1200" dirty="0" smtClean="0">
                <a:solidFill>
                  <a:schemeClr val="tx1"/>
                </a:solidFill>
                <a:latin typeface="+mn-lt"/>
                <a:ea typeface="+mn-ea"/>
                <a:cs typeface="+mn-cs"/>
              </a:rPr>
              <a:t>Control theories are concerned with why individuals are not socialized into conforming behavior. What is it about one’s surroundings and upbringing that leads one to follow the rules of society despite a natural disposition to offend?</a:t>
            </a:r>
          </a:p>
        </p:txBody>
      </p:sp>
      <p:sp>
        <p:nvSpPr>
          <p:cNvPr id="4" name="Slide Number Placeholder 3"/>
          <p:cNvSpPr>
            <a:spLocks noGrp="1"/>
          </p:cNvSpPr>
          <p:nvPr>
            <p:ph type="sldNum" sz="quarter" idx="10"/>
          </p:nvPr>
        </p:nvSpPr>
        <p:spPr/>
        <p:txBody>
          <a:bodyPr/>
          <a:lstStyle/>
          <a:p>
            <a:fld id="{39974C31-EB4A-4B21-8134-CB5741A1DC5F}" type="slidenum">
              <a:rPr lang="en-US" smtClean="0"/>
              <a:pPr/>
              <a:t>2</a:t>
            </a:fld>
            <a:endParaRPr lang="en-US" dirty="0"/>
          </a:p>
        </p:txBody>
      </p:sp>
    </p:spTree>
    <p:extLst>
      <p:ext uri="{BB962C8B-B14F-4D97-AF65-F5344CB8AC3E}">
        <p14:creationId xmlns:p14="http://schemas.microsoft.com/office/powerpoint/2010/main" val="358571133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Satisfies Learning Objective 10.2 </a:t>
            </a:r>
            <a:r>
              <a:rPr lang="en-US" sz="1200" kern="1200" dirty="0" smtClean="0">
                <a:solidFill>
                  <a:schemeClr val="tx1"/>
                </a:solidFill>
                <a:latin typeface="+mn-lt"/>
                <a:ea typeface="+mn-ea"/>
                <a:cs typeface="+mn-cs"/>
              </a:rPr>
              <a:t>Distinguish differential association theory from differential reinforcement theory</a:t>
            </a:r>
            <a:r>
              <a:rPr lang="en-US" sz="1200" kern="1200" dirty="0" smtClean="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r>
              <a:rPr lang="en-US" b="0" dirty="0" smtClean="0"/>
              <a:t>I</a:t>
            </a:r>
            <a:r>
              <a:rPr lang="en-US" sz="1200" b="0" kern="1200" dirty="0" smtClean="0">
                <a:solidFill>
                  <a:schemeClr val="tx1"/>
                </a:solidFill>
                <a:latin typeface="+mn-lt"/>
                <a:ea typeface="+mn-ea"/>
                <a:cs typeface="+mn-cs"/>
              </a:rPr>
              <a:t>ndividuals</a:t>
            </a:r>
            <a:r>
              <a:rPr lang="en-US" sz="1200" kern="1200" dirty="0" smtClean="0">
                <a:solidFill>
                  <a:schemeClr val="tx1"/>
                </a:solidFill>
                <a:latin typeface="+mn-lt"/>
                <a:ea typeface="+mn-ea"/>
                <a:cs typeface="+mn-cs"/>
              </a:rPr>
              <a:t> were more inclined to act on their natural tendencies when the controls on them were weak: Like most other control theorists, Toby claimed that such inclinations toward deviance were distributed equally across all individuals.</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One distinguishing feature of Toby’s theory is his emphasis on peer influences in terms of both motivating and inhibiting antisocial behavior, depending on whether most of one’s peers have low or high stakes in conformity.</a:t>
            </a:r>
          </a:p>
          <a:p>
            <a:endParaRPr lang="en-US" sz="1200" b="1" kern="1200" dirty="0" smtClean="0">
              <a:solidFill>
                <a:schemeClr val="tx1"/>
              </a:solidFill>
              <a:latin typeface="+mn-lt"/>
              <a:ea typeface="+mn-ea"/>
              <a:cs typeface="+mn-cs"/>
            </a:endParaRPr>
          </a:p>
          <a:p>
            <a:r>
              <a:rPr lang="en-US" b="0" dirty="0" smtClean="0"/>
              <a:t>No </a:t>
            </a:r>
            <a:r>
              <a:rPr lang="en-US" sz="1200" kern="1200" dirty="0" smtClean="0">
                <a:solidFill>
                  <a:schemeClr val="tx1"/>
                </a:solidFill>
                <a:latin typeface="+mn-lt"/>
                <a:ea typeface="+mn-ea"/>
                <a:cs typeface="+mn-cs"/>
              </a:rPr>
              <a:t>significant positive force causes delinquency, because such antisocial tendencies are universal and would be found in virtually everyone if not for certain controls usually found in the home.</a:t>
            </a:r>
          </a:p>
          <a:p>
            <a:endParaRPr lang="en-US" sz="1200" b="1"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t>Three primary components of control: </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b="0" dirty="0" smtClean="0"/>
              <a:t>Internal control: It is </a:t>
            </a:r>
            <a:r>
              <a:rPr lang="en-US" sz="1200" kern="1200" dirty="0" smtClean="0">
                <a:solidFill>
                  <a:schemeClr val="tx1"/>
                </a:solidFill>
                <a:latin typeface="+mn-lt"/>
                <a:ea typeface="+mn-ea"/>
                <a:cs typeface="+mn-cs"/>
              </a:rPr>
              <a:t>formed through social interaction. This socialization, he claimed, assists in the development of a conscience. Nye further claimed that if individuals are not given adequate resources and care, they will follow their natural tendencies toward doing what is necessary to protect their interests.</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dirty="0" smtClean="0">
                <a:solidFill>
                  <a:schemeClr val="tx1"/>
                </a:solidFill>
                <a:latin typeface="+mn-lt"/>
                <a:ea typeface="+mn-ea"/>
                <a:cs typeface="+mn-cs"/>
              </a:rPr>
              <a:t>Direct control: It consists of a wide range of constraints on individual propensities to commit deviant acts. Direct control includes numerous types of sanctions, such as jail and ridicule, and the restriction of one’s chances to commit criminal activity.</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dirty="0" smtClean="0">
                <a:solidFill>
                  <a:schemeClr val="tx1"/>
                </a:solidFill>
                <a:latin typeface="+mn-lt"/>
                <a:ea typeface="+mn-ea"/>
                <a:cs typeface="+mn-cs"/>
              </a:rPr>
              <a:t>Indirect control: It occurs when individuals are strongly attached to their early caregivers</a:t>
            </a:r>
            <a:r>
              <a:rPr lang="en-US" sz="1200" kern="1200" baseline="0" dirty="0" smtClean="0">
                <a:solidFill>
                  <a:schemeClr val="tx1"/>
                </a:solidFill>
                <a:latin typeface="+mn-lt"/>
                <a:ea typeface="+mn-ea"/>
                <a:cs typeface="+mn-cs"/>
              </a:rPr>
              <a:t> and </a:t>
            </a:r>
            <a:r>
              <a:rPr lang="en-US" sz="1200" kern="1200" dirty="0" smtClean="0">
                <a:solidFill>
                  <a:schemeClr val="tx1"/>
                </a:solidFill>
                <a:latin typeface="+mn-lt"/>
                <a:ea typeface="+mn-ea"/>
                <a:cs typeface="+mn-cs"/>
              </a:rPr>
              <a:t>when the needs of an individual are not met by caregivers, inappropriate behavior can result.</a:t>
            </a:r>
          </a:p>
          <a:p>
            <a:endParaRPr lang="en-US"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Reckless’s Containment Theory:</a:t>
            </a:r>
            <a:r>
              <a:rPr lang="en-US" baseline="0" dirty="0" smtClean="0"/>
              <a:t> </a:t>
            </a:r>
            <a:r>
              <a:rPr lang="en-US" b="0" i="0" dirty="0" smtClean="0"/>
              <a:t>Theory emphasizes on</a:t>
            </a:r>
          </a:p>
          <a:p>
            <a:pPr marL="228600" indent="-228600">
              <a:buAutoNum type="arabicPeriod"/>
            </a:pPr>
            <a:r>
              <a:rPr lang="en-US" i="0" dirty="0" smtClean="0"/>
              <a:t>Inner containment: </a:t>
            </a:r>
            <a:r>
              <a:rPr lang="en-US" sz="1200" i="0" kern="1200" dirty="0" smtClean="0">
                <a:solidFill>
                  <a:schemeClr val="tx1"/>
                </a:solidFill>
                <a:latin typeface="+mn-lt"/>
                <a:ea typeface="+mn-ea"/>
                <a:cs typeface="+mn-cs"/>
              </a:rPr>
              <a:t>Building a person’s sense of self. This would help the person resist the temptations of criminal activity.</a:t>
            </a:r>
            <a:endParaRPr lang="en-US" i="0" dirty="0" smtClean="0"/>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i="0" dirty="0" smtClean="0"/>
              <a:t>Outer containment: </a:t>
            </a:r>
            <a:r>
              <a:rPr lang="en-US" sz="1200" i="0" kern="1200" dirty="0" smtClean="0">
                <a:solidFill>
                  <a:schemeClr val="tx1"/>
                </a:solidFill>
                <a:latin typeface="+mn-lt"/>
                <a:ea typeface="+mn-ea"/>
                <a:cs typeface="+mn-cs"/>
              </a:rPr>
              <a:t>Social organizations, such as school, church, and other institutions, are essential in building bonds that inhibit individuals from being pushed or pulled into criminal activity.</a:t>
            </a:r>
            <a:endParaRPr lang="en-US" i="0" dirty="0" smtClean="0"/>
          </a:p>
          <a:p>
            <a:r>
              <a:rPr lang="en-US" b="0" i="0" dirty="0" smtClean="0"/>
              <a:t>It </a:t>
            </a:r>
            <a:r>
              <a:rPr lang="en-US" sz="1200" i="0" kern="1200" dirty="0" smtClean="0">
                <a:solidFill>
                  <a:schemeClr val="tx1"/>
                </a:solidFill>
                <a:latin typeface="+mn-lt"/>
                <a:ea typeface="+mn-ea"/>
                <a:cs typeface="+mn-cs"/>
              </a:rPr>
              <a:t>can motivate people to commit crime</a:t>
            </a:r>
            <a:r>
              <a:rPr lang="en-US" sz="1200" i="0" kern="1200" baseline="0" dirty="0" smtClean="0">
                <a:solidFill>
                  <a:schemeClr val="tx1"/>
                </a:solidFill>
                <a:latin typeface="+mn-lt"/>
                <a:ea typeface="+mn-ea"/>
                <a:cs typeface="+mn-cs"/>
              </a:rPr>
              <a:t> </a:t>
            </a:r>
            <a:r>
              <a:rPr lang="en-US" sz="1200" i="0" kern="1200" dirty="0" smtClean="0">
                <a:solidFill>
                  <a:schemeClr val="tx1"/>
                </a:solidFill>
                <a:latin typeface="+mn-lt"/>
                <a:ea typeface="+mn-ea"/>
                <a:cs typeface="+mn-cs"/>
              </a:rPr>
              <a:t>unless they are sufficiently contained or controlled.</a:t>
            </a:r>
            <a:endParaRPr lang="en-US" sz="1200" b="1" i="0" kern="1200" dirty="0" smtClean="0">
              <a:solidFill>
                <a:schemeClr val="tx1"/>
              </a:solidFill>
              <a:latin typeface="+mn-lt"/>
              <a:ea typeface="+mn-ea"/>
              <a:cs typeface="+mn-cs"/>
            </a:endParaRPr>
          </a:p>
          <a:p>
            <a:endParaRPr lang="en-US" b="1" dirty="0" smtClean="0"/>
          </a:p>
        </p:txBody>
      </p:sp>
      <p:sp>
        <p:nvSpPr>
          <p:cNvPr id="4" name="Slide Number Placeholder 3"/>
          <p:cNvSpPr>
            <a:spLocks noGrp="1"/>
          </p:cNvSpPr>
          <p:nvPr>
            <p:ph type="sldNum" sz="quarter" idx="10"/>
          </p:nvPr>
        </p:nvSpPr>
        <p:spPr/>
        <p:txBody>
          <a:bodyPr/>
          <a:lstStyle/>
          <a:p>
            <a:fld id="{39974C31-EB4A-4B21-8134-CB5741A1DC5F}" type="slidenum">
              <a:rPr lang="en-US" smtClean="0"/>
              <a:pPr/>
              <a:t>20</a:t>
            </a:fld>
            <a:endParaRPr lang="en-US" dirty="0"/>
          </a:p>
        </p:txBody>
      </p:sp>
    </p:spTree>
    <p:extLst>
      <p:ext uri="{BB962C8B-B14F-4D97-AF65-F5344CB8AC3E}">
        <p14:creationId xmlns:p14="http://schemas.microsoft.com/office/powerpoint/2010/main" val="30012447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Satisfies Learning Objective 10.3 </a:t>
            </a:r>
            <a:r>
              <a:rPr lang="en-US" sz="1200" kern="1200" dirty="0" smtClean="0">
                <a:solidFill>
                  <a:schemeClr val="tx1"/>
                </a:solidFill>
                <a:latin typeface="+mn-lt"/>
                <a:ea typeface="+mn-ea"/>
                <a:cs typeface="+mn-cs"/>
              </a:rPr>
              <a:t>Discuss early models of social control theory, especially the theoretical frameworks presented by Nye, Reckless, Matza, and Hirschi</a:t>
            </a:r>
            <a:r>
              <a:rPr lang="en-US" sz="1200" kern="1200" dirty="0" smtClean="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Matza’s drift theory:</a:t>
            </a:r>
            <a:r>
              <a:rPr lang="en-US" baseline="0" dirty="0" smtClean="0"/>
              <a:t> </a:t>
            </a:r>
            <a:r>
              <a:rPr lang="en-US" sz="1200" b="0" i="0" kern="1200" dirty="0" smtClean="0">
                <a:solidFill>
                  <a:schemeClr val="tx1"/>
                </a:solidFill>
                <a:effectLst/>
                <a:latin typeface="+mn-lt"/>
                <a:ea typeface="+mn-ea"/>
                <a:cs typeface="+mn-cs"/>
              </a:rPr>
              <a:t>The theory of drift, presented by David Matza in 1964, claims that individuals offend at certain times in their lives when social controls, such as parental supervision, employment, and family ties, are weakened. </a:t>
            </a:r>
            <a:r>
              <a:rPr lang="en-US" b="0" i="0" dirty="0" smtClean="0"/>
              <a:t>Earlier theories have a </a:t>
            </a:r>
            <a:r>
              <a:rPr lang="en-US" sz="1200" b="0" i="0" kern="1200" dirty="0" smtClean="0">
                <a:solidFill>
                  <a:schemeClr val="tx1"/>
                </a:solidFill>
                <a:latin typeface="+mn-lt"/>
                <a:ea typeface="+mn-ea"/>
                <a:cs typeface="+mn-cs"/>
              </a:rPr>
              <a:t>tendency to predict too much crime.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Thus, Matza claimed that there is a degree of determinism (i.e., Positive School) in human behavior but also a significant amount of free will (i.e., Classical School). He called this perspective soft determinism, which is the gray area between free will and determinism. </a:t>
            </a:r>
            <a:endParaRPr lang="en-US" sz="1200" b="0" i="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Hirschi’s Social Bonding Theory: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dirty="0" smtClean="0">
                <a:solidFill>
                  <a:schemeClr val="tx1"/>
                </a:solidFill>
                <a:latin typeface="+mn-lt"/>
                <a:ea typeface="+mn-ea"/>
                <a:cs typeface="+mn-cs"/>
              </a:rPr>
              <a:t>Bond is made up of four constructs: </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GB" sz="1200" b="0" kern="1200" dirty="0" smtClean="0">
                <a:solidFill>
                  <a:schemeClr val="tx1"/>
                </a:solidFill>
                <a:latin typeface="+mn-lt"/>
                <a:ea typeface="+mn-ea"/>
                <a:cs typeface="+mn-cs"/>
              </a:rPr>
              <a:t>Attachments: </a:t>
            </a:r>
            <a:r>
              <a:rPr lang="en-US" sz="1200" b="0" kern="1200" dirty="0" smtClean="0">
                <a:solidFill>
                  <a:schemeClr val="tx1"/>
                </a:solidFill>
                <a:latin typeface="+mn-lt"/>
                <a:ea typeface="+mn-ea"/>
                <a:cs typeface="+mn-cs"/>
              </a:rPr>
              <a:t>Affectionate bonds between an individual and his or her significant others.</a:t>
            </a:r>
            <a:r>
              <a:rPr lang="en-GB" sz="1200" b="0" kern="1200" dirty="0" smtClean="0">
                <a:solidFill>
                  <a:schemeClr val="tx1"/>
                </a:solidFill>
                <a:latin typeface="+mn-lt"/>
                <a:ea typeface="+mn-ea"/>
                <a:cs typeface="+mn-cs"/>
              </a:rPr>
              <a:t> Important</a:t>
            </a:r>
            <a:r>
              <a:rPr lang="en-GB" sz="1200" b="0" kern="1200" baseline="0" dirty="0" smtClean="0">
                <a:solidFill>
                  <a:schemeClr val="tx1"/>
                </a:solidFill>
                <a:latin typeface="+mn-lt"/>
                <a:ea typeface="+mn-ea"/>
                <a:cs typeface="+mn-cs"/>
              </a:rPr>
              <a:t> for internalization of conventional values.</a:t>
            </a:r>
            <a:endParaRPr lang="en-GB" sz="1200" b="0" kern="1200" dirty="0" smtClean="0">
              <a:solidFill>
                <a:schemeClr val="tx1"/>
              </a:solidFill>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GB" sz="1200" b="0" kern="1200" dirty="0" smtClean="0">
                <a:solidFill>
                  <a:schemeClr val="tx1"/>
                </a:solidFill>
                <a:latin typeface="+mn-lt"/>
                <a:ea typeface="+mn-ea"/>
                <a:cs typeface="+mn-cs"/>
              </a:rPr>
              <a:t>Commitment: </a:t>
            </a:r>
            <a:r>
              <a:rPr lang="en-US" sz="1200" b="0" kern="1200" dirty="0" smtClean="0">
                <a:solidFill>
                  <a:schemeClr val="tx1"/>
                </a:solidFill>
                <a:latin typeface="+mn-lt"/>
                <a:ea typeface="+mn-ea"/>
                <a:cs typeface="+mn-cs"/>
              </a:rPr>
              <a:t>Investment a person has in conventional society.</a:t>
            </a:r>
            <a:endParaRPr lang="en-GB" sz="1200" b="0" kern="1200" dirty="0" smtClean="0">
              <a:solidFill>
                <a:schemeClr val="tx1"/>
              </a:solidFill>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GB" sz="1200" b="0" kern="1200" dirty="0" smtClean="0">
                <a:solidFill>
                  <a:schemeClr val="tx1"/>
                </a:solidFill>
                <a:latin typeface="+mn-lt"/>
                <a:ea typeface="+mn-ea"/>
                <a:cs typeface="+mn-cs"/>
              </a:rPr>
              <a:t>Involvement: </a:t>
            </a:r>
            <a:r>
              <a:rPr lang="en-US" sz="1200" b="0" kern="1200" dirty="0" smtClean="0">
                <a:solidFill>
                  <a:schemeClr val="tx1"/>
                </a:solidFill>
                <a:latin typeface="+mn-lt"/>
                <a:ea typeface="+mn-ea"/>
                <a:cs typeface="+mn-cs"/>
              </a:rPr>
              <a:t>Time spent in conventional activities. The assumption is that time spent in constructive activities will reduce time devoted to illegal behaviors.</a:t>
            </a:r>
            <a:endParaRPr lang="en-GB" sz="1200" b="0" kern="1200" dirty="0" smtClean="0">
              <a:solidFill>
                <a:schemeClr val="tx1"/>
              </a:solidFill>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GB" sz="1200" b="0" kern="1200" dirty="0" smtClean="0">
                <a:solidFill>
                  <a:schemeClr val="tx1"/>
                </a:solidFill>
                <a:latin typeface="+mn-lt"/>
                <a:ea typeface="+mn-ea"/>
                <a:cs typeface="+mn-cs"/>
              </a:rPr>
              <a:t>Moral beliefs: </a:t>
            </a:r>
            <a:r>
              <a:rPr lang="en-US" sz="1200" b="0" kern="1200" dirty="0" smtClean="0">
                <a:solidFill>
                  <a:schemeClr val="tx1"/>
                </a:solidFill>
                <a:latin typeface="+mn-lt"/>
                <a:ea typeface="+mn-ea"/>
                <a:cs typeface="+mn-cs"/>
              </a:rPr>
              <a:t>Interpreted as moral beliefs concerning the laws and rules of society.</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US" sz="1200" b="0" kern="1200" dirty="0" smtClean="0">
              <a:solidFill>
                <a:schemeClr val="tx1"/>
              </a:solidFill>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latin typeface="+mn-lt"/>
                <a:ea typeface="+mn-ea"/>
                <a:cs typeface="+mn-cs"/>
              </a:rPr>
              <a:t>Criticism: The components of the social bond may predict criminality only if they are defined in a certain way.</a:t>
            </a:r>
          </a:p>
          <a:p>
            <a:pPr marL="228600" marR="0" lvl="0" indent="-22860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latin typeface="+mn-lt"/>
                <a:ea typeface="+mn-ea"/>
                <a:cs typeface="+mn-cs"/>
              </a:rPr>
              <a:t>Doesn’t explain what happens after committing a crime.</a:t>
            </a:r>
            <a:endParaRPr lang="en-US" b="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smtClean="0"/>
          </a:p>
        </p:txBody>
      </p:sp>
      <p:sp>
        <p:nvSpPr>
          <p:cNvPr id="4" name="Slide Number Placeholder 3"/>
          <p:cNvSpPr>
            <a:spLocks noGrp="1"/>
          </p:cNvSpPr>
          <p:nvPr>
            <p:ph type="sldNum" sz="quarter" idx="10"/>
          </p:nvPr>
        </p:nvSpPr>
        <p:spPr/>
        <p:txBody>
          <a:bodyPr/>
          <a:lstStyle/>
          <a:p>
            <a:fld id="{39974C31-EB4A-4B21-8134-CB5741A1DC5F}" type="slidenum">
              <a:rPr lang="en-US" smtClean="0"/>
              <a:pPr/>
              <a:t>21</a:t>
            </a:fld>
            <a:endParaRPr lang="en-US" dirty="0"/>
          </a:p>
        </p:txBody>
      </p:sp>
    </p:spTree>
    <p:extLst>
      <p:ext uri="{BB962C8B-B14F-4D97-AF65-F5344CB8AC3E}">
        <p14:creationId xmlns:p14="http://schemas.microsoft.com/office/powerpoint/2010/main" val="300124473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Satisfies Learning Objective 10.3 </a:t>
            </a:r>
            <a:r>
              <a:rPr lang="en-US" sz="1200" kern="1200" dirty="0" smtClean="0">
                <a:solidFill>
                  <a:schemeClr val="tx1"/>
                </a:solidFill>
                <a:latin typeface="+mn-lt"/>
                <a:ea typeface="+mn-ea"/>
                <a:cs typeface="+mn-cs"/>
              </a:rPr>
              <a:t>Discuss early models of social control theory, especially the theoretical frameworks presented by Nye, Reckless, Matza, and Hirschi</a:t>
            </a:r>
            <a:r>
              <a:rPr lang="en-US" sz="1200" kern="1200" dirty="0" smtClean="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39974C31-EB4A-4B21-8134-CB5741A1DC5F}" type="slidenum">
              <a:rPr lang="en-US" smtClean="0"/>
              <a:pPr/>
              <a:t>22</a:t>
            </a:fld>
            <a:endParaRPr lang="en-US" dirty="0"/>
          </a:p>
        </p:txBody>
      </p:sp>
    </p:spTree>
    <p:extLst>
      <p:ext uri="{BB962C8B-B14F-4D97-AF65-F5344CB8AC3E}">
        <p14:creationId xmlns:p14="http://schemas.microsoft.com/office/powerpoint/2010/main" val="300124473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Satisfies Learning Objective 10.3 </a:t>
            </a:r>
            <a:r>
              <a:rPr lang="en-US" sz="1200" kern="1200" dirty="0" smtClean="0">
                <a:solidFill>
                  <a:schemeClr val="tx1"/>
                </a:solidFill>
                <a:latin typeface="+mn-lt"/>
                <a:ea typeface="+mn-ea"/>
                <a:cs typeface="+mn-cs"/>
              </a:rPr>
              <a:t>Discuss early models of social control theory, especially the theoretical frameworks presented by Nye, Reckless, Matza, and Hirschi</a:t>
            </a:r>
            <a:r>
              <a:rPr lang="en-US" sz="1200" kern="1200" dirty="0" smtClean="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Assumption of the power-control theory: </a:t>
            </a:r>
            <a:r>
              <a:rPr lang="en-US" sz="1200" kern="1200" dirty="0" smtClean="0">
                <a:solidFill>
                  <a:schemeClr val="tx1"/>
                </a:solidFill>
                <a:latin typeface="+mn-lt"/>
                <a:ea typeface="+mn-ea"/>
                <a:cs typeface="+mn-cs"/>
              </a:rPr>
              <a:t>Power-control theory assumes that in households where the mother and father have relatively similar levels of power at work (i.e., balanced households), mothers will be less likely to exert control over their daughters. These balanced households will be less likely to experience gender differences in the criminal offending of the children. However, households in which mothers and fathers have dissimilar levels of power in the workplace (i.e., unbalanced households) are more likely to suppress criminal activity in daughters. Additionally, assertiveness and risky activity among the males in the house will be encouraged. This assertiveness and risky activity may be a precursor to crime.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Low self-control theory:</a:t>
            </a:r>
            <a:r>
              <a:rPr lang="en-US" b="1" dirty="0" smtClean="0"/>
              <a:t> </a:t>
            </a:r>
            <a:r>
              <a:rPr lang="en-US" b="0" dirty="0" smtClean="0"/>
              <a:t>A </a:t>
            </a:r>
            <a:r>
              <a:rPr lang="en-GB" sz="1200" kern="1200" dirty="0" smtClean="0">
                <a:solidFill>
                  <a:schemeClr val="tx1"/>
                </a:solidFill>
                <a:latin typeface="+mn-lt"/>
                <a:ea typeface="+mn-ea"/>
                <a:cs typeface="+mn-cs"/>
              </a:rPr>
              <a:t>theory that proposes that individuals either develop self-control by age 10 or do not. Those who do not will manifest criminal or deviant behaviors throughout life.</a:t>
            </a:r>
            <a:r>
              <a:rPr lang="en-US" sz="1200" kern="1200" baseline="0" dirty="0" smtClean="0">
                <a:solidFill>
                  <a:schemeClr val="tx1"/>
                </a:solidFill>
                <a:latin typeface="+mn-lt"/>
                <a:ea typeface="+mn-ea"/>
                <a:cs typeface="+mn-cs"/>
              </a:rPr>
              <a:t> </a:t>
            </a:r>
            <a:r>
              <a:rPr lang="en-US" sz="1200" b="0" kern="1200" dirty="0" smtClean="0">
                <a:solidFill>
                  <a:schemeClr val="tx1"/>
                </a:solidFill>
                <a:latin typeface="+mn-lt"/>
                <a:ea typeface="+mn-ea"/>
                <a:cs typeface="+mn-cs"/>
              </a:rPr>
              <a:t>T</a:t>
            </a:r>
            <a:r>
              <a:rPr lang="en-US" sz="1200" kern="1200" dirty="0" smtClean="0">
                <a:solidFill>
                  <a:schemeClr val="tx1"/>
                </a:solidFill>
                <a:latin typeface="+mn-lt"/>
                <a:ea typeface="+mn-ea"/>
                <a:cs typeface="+mn-cs"/>
              </a:rPr>
              <a:t>he general theory of crime assumes that people can take a degree of control over their own decisions and, within certain limitations, “control” themselves.</a:t>
            </a:r>
            <a:r>
              <a:rPr lang="en-US" b="1" dirty="0" smtClean="0"/>
              <a:t> </a:t>
            </a:r>
            <a:r>
              <a:rPr lang="en-US" b="0" dirty="0" smtClean="0"/>
              <a:t>R</a:t>
            </a:r>
            <a:r>
              <a:rPr lang="en-US" sz="1200" kern="1200" dirty="0" smtClean="0">
                <a:solidFill>
                  <a:schemeClr val="tx1"/>
                </a:solidFill>
                <a:latin typeface="+mn-lt"/>
                <a:ea typeface="+mn-ea"/>
                <a:cs typeface="+mn-cs"/>
              </a:rPr>
              <a:t>isk taking, impulsiveness, self-centeredness, short-term orientation, and quick temper.</a:t>
            </a:r>
            <a:endParaRPr lang="en-US" b="1"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smtClean="0"/>
          </a:p>
        </p:txBody>
      </p:sp>
      <p:sp>
        <p:nvSpPr>
          <p:cNvPr id="4" name="Slide Number Placeholder 3"/>
          <p:cNvSpPr>
            <a:spLocks noGrp="1"/>
          </p:cNvSpPr>
          <p:nvPr>
            <p:ph type="sldNum" sz="quarter" idx="10"/>
          </p:nvPr>
        </p:nvSpPr>
        <p:spPr/>
        <p:txBody>
          <a:bodyPr/>
          <a:lstStyle/>
          <a:p>
            <a:fld id="{39974C31-EB4A-4B21-8134-CB5741A1DC5F}" type="slidenum">
              <a:rPr lang="en-US" smtClean="0"/>
              <a:pPr/>
              <a:t>23</a:t>
            </a:fld>
            <a:endParaRPr lang="en-US" dirty="0"/>
          </a:p>
        </p:txBody>
      </p:sp>
    </p:spTree>
    <p:extLst>
      <p:ext uri="{BB962C8B-B14F-4D97-AF65-F5344CB8AC3E}">
        <p14:creationId xmlns:p14="http://schemas.microsoft.com/office/powerpoint/2010/main" val="300124473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Satisfies Learning Objective 10.3 </a:t>
            </a:r>
            <a:r>
              <a:rPr lang="en-US" sz="1200" kern="1200" dirty="0" smtClean="0">
                <a:solidFill>
                  <a:schemeClr val="tx1"/>
                </a:solidFill>
                <a:latin typeface="+mn-lt"/>
                <a:ea typeface="+mn-ea"/>
                <a:cs typeface="+mn-cs"/>
              </a:rPr>
              <a:t>Discuss early models of social control theory, especially the theoretical frameworks presented by Nye, Reckless, Matza, and Hirschi</a:t>
            </a:r>
            <a:r>
              <a:rPr lang="en-US" sz="1200" kern="1200" dirty="0" smtClean="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Low self-control theory:</a:t>
            </a:r>
            <a:r>
              <a:rPr lang="en-US" b="1" dirty="0" smtClean="0"/>
              <a:t> </a:t>
            </a:r>
            <a:r>
              <a:rPr lang="en-US" b="0" dirty="0" smtClean="0"/>
              <a:t>A </a:t>
            </a:r>
            <a:r>
              <a:rPr lang="en-GB" sz="1200" kern="1200" dirty="0" smtClean="0">
                <a:solidFill>
                  <a:schemeClr val="tx1"/>
                </a:solidFill>
                <a:latin typeface="+mn-lt"/>
                <a:ea typeface="+mn-ea"/>
                <a:cs typeface="+mn-cs"/>
              </a:rPr>
              <a:t>theory that proposes that individuals either develop self-control by age 10 or do not. Those who do not will manifest criminal or deviant behaviors throughout life.</a:t>
            </a:r>
            <a:r>
              <a:rPr lang="en-US" sz="1200" kern="1200" baseline="0" dirty="0" smtClean="0">
                <a:solidFill>
                  <a:schemeClr val="tx1"/>
                </a:solidFill>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baseline="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People can take a degree of control over their own decisions and, within certain limitations: </a:t>
            </a:r>
            <a:r>
              <a:rPr lang="en-US" sz="1200" b="0" kern="1200" dirty="0" smtClean="0">
                <a:solidFill>
                  <a:schemeClr val="tx1"/>
                </a:solidFill>
                <a:latin typeface="+mn-lt"/>
                <a:ea typeface="+mn-ea"/>
                <a:cs typeface="+mn-cs"/>
              </a:rPr>
              <a:t>T</a:t>
            </a:r>
            <a:r>
              <a:rPr lang="en-US" sz="1200" kern="1200" dirty="0" smtClean="0">
                <a:solidFill>
                  <a:schemeClr val="tx1"/>
                </a:solidFill>
                <a:latin typeface="+mn-lt"/>
                <a:ea typeface="+mn-ea"/>
                <a:cs typeface="+mn-cs"/>
              </a:rPr>
              <a:t>he general theory of crime assumes that people can take a degree of control over their own decisions and, within certain limitations, “control” themselves.</a:t>
            </a:r>
            <a:r>
              <a:rPr lang="en-US" b="1" dirty="0" smtClean="0"/>
              <a:t> </a:t>
            </a:r>
            <a:r>
              <a:rPr lang="en-US" b="0" dirty="0" smtClean="0"/>
              <a:t>R</a:t>
            </a:r>
            <a:r>
              <a:rPr lang="en-US" sz="1200" kern="1200" dirty="0" smtClean="0">
                <a:solidFill>
                  <a:schemeClr val="tx1"/>
                </a:solidFill>
                <a:latin typeface="+mn-lt"/>
                <a:ea typeface="+mn-ea"/>
                <a:cs typeface="+mn-cs"/>
              </a:rPr>
              <a:t>isk taking, impulsiveness, self-centeredness, short-term orientation, and quick temper.</a:t>
            </a:r>
            <a:endParaRPr lang="en-US" b="1"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smtClean="0"/>
          </a:p>
        </p:txBody>
      </p:sp>
      <p:sp>
        <p:nvSpPr>
          <p:cNvPr id="4" name="Slide Number Placeholder 3"/>
          <p:cNvSpPr>
            <a:spLocks noGrp="1"/>
          </p:cNvSpPr>
          <p:nvPr>
            <p:ph type="sldNum" sz="quarter" idx="10"/>
          </p:nvPr>
        </p:nvSpPr>
        <p:spPr/>
        <p:txBody>
          <a:bodyPr/>
          <a:lstStyle/>
          <a:p>
            <a:fld id="{39974C31-EB4A-4B21-8134-CB5741A1DC5F}" type="slidenum">
              <a:rPr lang="en-US" smtClean="0"/>
              <a:pPr/>
              <a:t>24</a:t>
            </a:fld>
            <a:endParaRPr lang="en-US" dirty="0"/>
          </a:p>
        </p:txBody>
      </p:sp>
    </p:spTree>
    <p:extLst>
      <p:ext uri="{BB962C8B-B14F-4D97-AF65-F5344CB8AC3E}">
        <p14:creationId xmlns:p14="http://schemas.microsoft.com/office/powerpoint/2010/main" val="47553144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Satisfies Learning Objective 8.1 </a:t>
            </a:r>
            <a:r>
              <a:rPr lang="en-US" sz="1200" kern="1200" dirty="0" smtClean="0">
                <a:solidFill>
                  <a:schemeClr val="tx1"/>
                </a:solidFill>
                <a:latin typeface="+mn-lt"/>
                <a:ea typeface="+mn-ea"/>
                <a:cs typeface="+mn-cs"/>
              </a:rPr>
              <a:t>Describe the early theories of social structure presented in the 19</a:t>
            </a:r>
            <a:r>
              <a:rPr lang="en-US" sz="1200" kern="1200" baseline="0" dirty="0" smtClean="0">
                <a:solidFill>
                  <a:schemeClr val="tx1"/>
                </a:solidFill>
                <a:latin typeface="+mn-lt"/>
                <a:ea typeface="+mn-ea"/>
                <a:cs typeface="+mn-cs"/>
              </a:rPr>
              <a:t>th</a:t>
            </a:r>
            <a:r>
              <a:rPr lang="en-US" sz="1200" kern="1200" dirty="0" smtClean="0">
                <a:solidFill>
                  <a:schemeClr val="tx1"/>
                </a:solidFill>
                <a:latin typeface="+mn-lt"/>
                <a:ea typeface="+mn-ea"/>
                <a:cs typeface="+mn-cs"/>
              </a:rPr>
              <a:t> century</a:t>
            </a:r>
            <a:r>
              <a:rPr lang="en-US" sz="1200" kern="1200" dirty="0" smtClean="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39974C31-EB4A-4B21-8134-CB5741A1DC5F}" type="slidenum">
              <a:rPr lang="en-US" smtClean="0"/>
              <a:pPr/>
              <a:t>25</a:t>
            </a:fld>
            <a:endParaRPr lang="en-US" dirty="0"/>
          </a:p>
        </p:txBody>
      </p:sp>
    </p:spTree>
    <p:extLst>
      <p:ext uri="{BB962C8B-B14F-4D97-AF65-F5344CB8AC3E}">
        <p14:creationId xmlns:p14="http://schemas.microsoft.com/office/powerpoint/2010/main" val="300124473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Satisfies Learning Objective 10.4 </a:t>
            </a:r>
            <a:r>
              <a:rPr lang="en-US" sz="1200" kern="1200" dirty="0" smtClean="0">
                <a:solidFill>
                  <a:schemeClr val="tx1"/>
                </a:solidFill>
                <a:latin typeface="+mn-lt"/>
                <a:ea typeface="+mn-ea"/>
                <a:cs typeface="+mn-cs"/>
              </a:rPr>
              <a:t>Explain the key tenets of integrated social control theories, with special focus on low self-control theory, such as what personality traits are involved</a:t>
            </a:r>
            <a:r>
              <a:rPr lang="en-US" sz="1200" kern="1200" dirty="0" smtClean="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Low levels of internal sanctions:</a:t>
            </a:r>
            <a:r>
              <a:rPr lang="en-US" b="1" dirty="0" smtClean="0"/>
              <a:t> </a:t>
            </a:r>
            <a:r>
              <a:rPr lang="en-US" sz="1200" kern="1200" dirty="0" smtClean="0">
                <a:solidFill>
                  <a:schemeClr val="tx1"/>
                </a:solidFill>
                <a:latin typeface="+mn-lt"/>
                <a:ea typeface="+mn-ea"/>
                <a:cs typeface="+mn-cs"/>
              </a:rPr>
              <a:t>Specifically, studies show that females are significantly more likely than males to experience internal emotional sanctioning for offenses they have committed.</a:t>
            </a:r>
            <a:endParaRPr lang="en-US" b="1"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 </a:t>
            </a:r>
          </a:p>
        </p:txBody>
      </p:sp>
      <p:sp>
        <p:nvSpPr>
          <p:cNvPr id="4" name="Slide Number Placeholder 3"/>
          <p:cNvSpPr>
            <a:spLocks noGrp="1"/>
          </p:cNvSpPr>
          <p:nvPr>
            <p:ph type="sldNum" sz="quarter" idx="10"/>
          </p:nvPr>
        </p:nvSpPr>
        <p:spPr/>
        <p:txBody>
          <a:bodyPr/>
          <a:lstStyle/>
          <a:p>
            <a:fld id="{39974C31-EB4A-4B21-8134-CB5741A1DC5F}" type="slidenum">
              <a:rPr lang="en-US" smtClean="0"/>
              <a:pPr/>
              <a:t>26</a:t>
            </a:fld>
            <a:endParaRPr lang="en-US" dirty="0"/>
          </a:p>
        </p:txBody>
      </p:sp>
    </p:spTree>
    <p:extLst>
      <p:ext uri="{BB962C8B-B14F-4D97-AF65-F5344CB8AC3E}">
        <p14:creationId xmlns:p14="http://schemas.microsoft.com/office/powerpoint/2010/main" val="300124473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Satisfies Learning Objective 10.4 </a:t>
            </a:r>
            <a:r>
              <a:rPr lang="en-US" sz="1200" kern="1200" dirty="0" smtClean="0">
                <a:solidFill>
                  <a:schemeClr val="tx1"/>
                </a:solidFill>
                <a:latin typeface="+mn-lt"/>
                <a:ea typeface="+mn-ea"/>
                <a:cs typeface="+mn-cs"/>
              </a:rPr>
              <a:t>Explain the key tenets of integrated social control theories, with special focus on low self-control theory, such as what personality traits are involved</a:t>
            </a:r>
            <a:r>
              <a:rPr lang="en-US" sz="1200" kern="1200" dirty="0" smtClean="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Head</a:t>
            </a:r>
            <a:r>
              <a:rPr lang="en-US" b="0" baseline="0" dirty="0" smtClean="0"/>
              <a:t> Start programs: </a:t>
            </a:r>
            <a:r>
              <a:rPr lang="en-US" sz="1200" b="0" kern="1200" baseline="0" dirty="0" smtClean="0">
                <a:solidFill>
                  <a:schemeClr val="tx1"/>
                </a:solidFill>
                <a:latin typeface="+mn-lt"/>
                <a:ea typeface="+mn-ea"/>
                <a:cs typeface="+mn-cs"/>
              </a:rPr>
              <a:t>A</a:t>
            </a:r>
            <a:r>
              <a:rPr lang="en-US" sz="1200" b="0" kern="1200" dirty="0" smtClean="0">
                <a:solidFill>
                  <a:schemeClr val="tx1"/>
                </a:solidFill>
                <a:latin typeface="+mn-lt"/>
                <a:ea typeface="+mn-ea"/>
                <a:cs typeface="+mn-cs"/>
              </a:rPr>
              <a:t>ttempt to provide youths with more positive or favorable definitions of conventional behavior.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latin typeface="+mn-lt"/>
                <a:ea typeface="+mn-ea"/>
                <a:cs typeface="+mn-cs"/>
              </a:rPr>
              <a:t>Developmental</a:t>
            </a:r>
            <a:r>
              <a:rPr lang="en-US" sz="1200" b="0" kern="1200" baseline="0" dirty="0" smtClean="0">
                <a:solidFill>
                  <a:schemeClr val="tx1"/>
                </a:solidFill>
                <a:latin typeface="+mn-lt"/>
                <a:ea typeface="+mn-ea"/>
                <a:cs typeface="+mn-cs"/>
              </a:rPr>
              <a:t> prevention approach: It </a:t>
            </a:r>
            <a:r>
              <a:rPr lang="en-US" sz="1200" b="0" kern="1200" dirty="0" smtClean="0">
                <a:solidFill>
                  <a:schemeClr val="tx1"/>
                </a:solidFill>
                <a:latin typeface="+mn-lt"/>
                <a:ea typeface="+mn-ea"/>
                <a:cs typeface="+mn-cs"/>
              </a:rPr>
              <a:t>is primarily founded on the premise that criminal activity is influenced by behavioral and attitudinal patterns that are learned during an individual’s development.</a:t>
            </a:r>
            <a:endParaRPr lang="en-US" b="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Programs: Conventional-type activities: </a:t>
            </a:r>
            <a:r>
              <a:rPr lang="en-US" sz="1200" b="0" kern="1200" dirty="0" smtClean="0">
                <a:solidFill>
                  <a:schemeClr val="tx1"/>
                </a:solidFill>
                <a:latin typeface="+mn-lt"/>
                <a:ea typeface="+mn-ea"/>
                <a:cs typeface="+mn-cs"/>
              </a:rPr>
              <a:t>Boy Scouts, Girl Scouts, 4-H clubs, and Little League baseball are examples of such programming.</a:t>
            </a:r>
            <a:endParaRPr lang="en-US" b="0" dirty="0" smtClean="0"/>
          </a:p>
        </p:txBody>
      </p:sp>
      <p:sp>
        <p:nvSpPr>
          <p:cNvPr id="4" name="Slide Number Placeholder 3"/>
          <p:cNvSpPr>
            <a:spLocks noGrp="1"/>
          </p:cNvSpPr>
          <p:nvPr>
            <p:ph type="sldNum" sz="quarter" idx="10"/>
          </p:nvPr>
        </p:nvSpPr>
        <p:spPr/>
        <p:txBody>
          <a:bodyPr/>
          <a:lstStyle/>
          <a:p>
            <a:fld id="{39974C31-EB4A-4B21-8134-CB5741A1DC5F}" type="slidenum">
              <a:rPr lang="en-US" smtClean="0"/>
              <a:pPr/>
              <a:t>27</a:t>
            </a:fld>
            <a:endParaRPr lang="en-US" dirty="0"/>
          </a:p>
        </p:txBody>
      </p:sp>
    </p:spTree>
    <p:extLst>
      <p:ext uri="{BB962C8B-B14F-4D97-AF65-F5344CB8AC3E}">
        <p14:creationId xmlns:p14="http://schemas.microsoft.com/office/powerpoint/2010/main" val="30012447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Satisfies Learning Objective 10.1 </a:t>
            </a:r>
            <a:r>
              <a:rPr lang="en-US" sz="1200" kern="1200" dirty="0" smtClean="0">
                <a:solidFill>
                  <a:schemeClr val="tx1"/>
                </a:solidFill>
                <a:latin typeface="+mn-lt"/>
                <a:ea typeface="+mn-ea"/>
                <a:cs typeface="+mn-cs"/>
              </a:rPr>
              <a:t>Explain what distinguishes learning theories of crime from other perspectives</a:t>
            </a:r>
            <a:r>
              <a:rPr lang="en-US" sz="1200" kern="1200" dirty="0" smtClean="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smtClean="0"/>
          </a:p>
        </p:txBody>
      </p:sp>
      <p:sp>
        <p:nvSpPr>
          <p:cNvPr id="4" name="Slide Number Placeholder 3"/>
          <p:cNvSpPr>
            <a:spLocks noGrp="1"/>
          </p:cNvSpPr>
          <p:nvPr>
            <p:ph type="sldNum" sz="quarter" idx="10"/>
          </p:nvPr>
        </p:nvSpPr>
        <p:spPr/>
        <p:txBody>
          <a:bodyPr/>
          <a:lstStyle/>
          <a:p>
            <a:fld id="{39974C31-EB4A-4B21-8134-CB5741A1DC5F}" type="slidenum">
              <a:rPr lang="en-US" smtClean="0"/>
              <a:pPr/>
              <a:t>3</a:t>
            </a:fld>
            <a:endParaRPr lang="en-US" dirty="0"/>
          </a:p>
        </p:txBody>
      </p:sp>
    </p:spTree>
    <p:extLst>
      <p:ext uri="{BB962C8B-B14F-4D97-AF65-F5344CB8AC3E}">
        <p14:creationId xmlns:p14="http://schemas.microsoft.com/office/powerpoint/2010/main" val="30012447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Satisfies Learning Objective 10.2 </a:t>
            </a:r>
            <a:r>
              <a:rPr lang="en-US" sz="1200" kern="1200" dirty="0" smtClean="0">
                <a:solidFill>
                  <a:schemeClr val="tx1"/>
                </a:solidFill>
                <a:latin typeface="+mn-lt"/>
                <a:ea typeface="+mn-ea"/>
                <a:cs typeface="+mn-cs"/>
              </a:rPr>
              <a:t>Distinguish differential association theory from differential reinforcement theory</a:t>
            </a:r>
            <a:r>
              <a:rPr lang="en-US" sz="1200" kern="1200" dirty="0" smtClean="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Definition of differential association theory: A</a:t>
            </a:r>
            <a:r>
              <a:rPr lang="en-US" b="0" baseline="0" dirty="0" smtClean="0"/>
              <a:t> </a:t>
            </a:r>
            <a:r>
              <a:rPr lang="en-GB" sz="1200" b="0" kern="1200" dirty="0" smtClean="0">
                <a:solidFill>
                  <a:schemeClr val="tx1"/>
                </a:solidFill>
                <a:latin typeface="+mn-lt"/>
                <a:ea typeface="+mn-ea"/>
                <a:cs typeface="+mn-cs"/>
              </a:rPr>
              <a:t>theory of criminal behavior that emphasizes association with significant others (peers, parents, etc.) in learning criminal behavior.</a:t>
            </a:r>
            <a:endParaRPr lang="en-US" sz="1200" b="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latin typeface="+mn-lt"/>
                <a:ea typeface="+mn-ea"/>
                <a:cs typeface="+mn-cs"/>
              </a:rPr>
              <a:t>Three laws of imitation:</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dirty="0" smtClean="0">
                <a:solidFill>
                  <a:schemeClr val="tx1"/>
                </a:solidFill>
                <a:latin typeface="+mn-lt"/>
                <a:ea typeface="+mn-ea"/>
                <a:cs typeface="+mn-cs"/>
              </a:rPr>
              <a:t>People imitate one another in proportion as they are in close contact.</a:t>
            </a:r>
            <a:endParaRPr lang="en-US" sz="1200" b="0" kern="1200" dirty="0" smtClean="0">
              <a:solidFill>
                <a:schemeClr val="tx1"/>
              </a:solidFill>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dirty="0" smtClean="0">
                <a:solidFill>
                  <a:schemeClr val="tx1"/>
                </a:solidFill>
                <a:latin typeface="+mn-lt"/>
                <a:ea typeface="+mn-ea"/>
                <a:cs typeface="+mn-cs"/>
              </a:rPr>
              <a:t>Often the superior is imitated by the inferior.</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dirty="0" smtClean="0">
                <a:solidFill>
                  <a:schemeClr val="tx1"/>
                </a:solidFill>
                <a:latin typeface="+mn-lt"/>
                <a:ea typeface="+mn-ea"/>
                <a:cs typeface="+mn-cs"/>
              </a:rPr>
              <a:t>When two mutually exclusive methods or approaches come together, one method can be substituted for another.</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US" sz="1200" kern="1200" dirty="0" smtClean="0">
              <a:solidFill>
                <a:schemeClr val="tx1"/>
              </a:solidFill>
              <a:latin typeface="+mn-lt"/>
              <a:ea typeface="+mn-ea"/>
              <a:cs typeface="+mn-cs"/>
            </a:endParaRPr>
          </a:p>
          <a:p>
            <a:r>
              <a:rPr lang="en-US" b="1" dirty="0" smtClean="0"/>
              <a:t>Nine specific statements:</a:t>
            </a:r>
          </a:p>
          <a:p>
            <a:pPr marL="228600" indent="-228600">
              <a:buAutoNum type="arabicPeriod"/>
            </a:pPr>
            <a:r>
              <a:rPr lang="en-US" dirty="0" smtClean="0"/>
              <a:t>Criminal behavior is learned</a:t>
            </a:r>
            <a:r>
              <a:rPr lang="en-US" baseline="0" dirty="0" smtClean="0"/>
              <a:t>: </a:t>
            </a:r>
            <a:r>
              <a:rPr lang="en-US" sz="1200" kern="1200" dirty="0" smtClean="0">
                <a:solidFill>
                  <a:schemeClr val="tx1"/>
                </a:solidFill>
                <a:latin typeface="+mn-lt"/>
                <a:ea typeface="+mn-ea"/>
                <a:cs typeface="+mn-cs"/>
              </a:rPr>
              <a:t>Criminal behavior is not inherited; rather, a person needs to be trained, or educated, in crime.</a:t>
            </a:r>
            <a:endParaRPr lang="en-US" dirty="0" smtClean="0"/>
          </a:p>
          <a:p>
            <a:pPr marL="228600" indent="-228600">
              <a:buAutoNum type="arabicPeriod"/>
            </a:pPr>
            <a:r>
              <a:rPr lang="en-US" dirty="0" smtClean="0"/>
              <a:t>Criminal behavior is learned in interaction with other persons in a process of communication:</a:t>
            </a:r>
            <a:r>
              <a:rPr lang="en-US" baseline="0" dirty="0" smtClean="0"/>
              <a:t> </a:t>
            </a:r>
            <a:r>
              <a:rPr lang="en-US" sz="1200" kern="1200" dirty="0" smtClean="0">
                <a:solidFill>
                  <a:schemeClr val="tx1"/>
                </a:solidFill>
                <a:latin typeface="+mn-lt"/>
                <a:ea typeface="+mn-ea"/>
                <a:cs typeface="+mn-cs"/>
              </a:rPr>
              <a:t>In most instances, this communication is verbal. However, communication can also be nonverbal in nature.</a:t>
            </a:r>
            <a:endParaRPr lang="en-US" dirty="0" smtClean="0"/>
          </a:p>
          <a:p>
            <a:pPr marL="228600" indent="-228600">
              <a:buAutoNum type="arabicPeriod"/>
            </a:pPr>
            <a:r>
              <a:rPr lang="en-US" dirty="0" smtClean="0"/>
              <a:t>The principal part of the learning of criminal behavior occurs within intimate personal groups:</a:t>
            </a:r>
            <a:r>
              <a:rPr lang="en-US" baseline="0" dirty="0" smtClean="0"/>
              <a:t> </a:t>
            </a:r>
            <a:r>
              <a:rPr lang="en-US" sz="1200" kern="1200" dirty="0" smtClean="0">
                <a:solidFill>
                  <a:schemeClr val="tx1"/>
                </a:solidFill>
                <a:latin typeface="+mn-lt"/>
                <a:ea typeface="+mn-ea"/>
                <a:cs typeface="+mn-cs"/>
              </a:rPr>
              <a:t>Sutherland distinguished personal and impersonal groups. Personal communications between family and friends, he theorized, will have more of an influence than impersonal communications, such as those occurring with simple acquaintances as well as through the movies and other entertainment media.</a:t>
            </a:r>
          </a:p>
          <a:p>
            <a:pPr marL="228600" indent="-228600">
              <a:buAutoNum type="arabicPeriod"/>
            </a:pPr>
            <a:r>
              <a:rPr lang="en-US" b="0" baseline="0" dirty="0" smtClean="0"/>
              <a:t>Things that learning criminal behavior includes:</a:t>
            </a:r>
            <a:r>
              <a:rPr lang="en-US" b="1" baseline="0" dirty="0" smtClean="0"/>
              <a:t> </a:t>
            </a:r>
            <a:r>
              <a:rPr lang="en-US" sz="1200" i="0" kern="1200" dirty="0" smtClean="0">
                <a:solidFill>
                  <a:schemeClr val="tx1"/>
                </a:solidFill>
                <a:latin typeface="+mn-lt"/>
                <a:ea typeface="+mn-ea"/>
                <a:cs typeface="+mn-cs"/>
              </a:rPr>
              <a:t>When criminal behavior is learned, the learning includes techniques of committing the crime, which are sometimes very complicated, sometimes very simple. The specific direction of motives, drives, rationalizations, and attitudes</a:t>
            </a:r>
            <a:r>
              <a:rPr lang="en-US" sz="1200" i="1" kern="1200" dirty="0" smtClean="0">
                <a:solidFill>
                  <a:schemeClr val="tx1"/>
                </a:solidFill>
                <a:latin typeface="+mn-lt"/>
                <a:ea typeface="+mn-ea"/>
                <a:cs typeface="+mn-cs"/>
              </a:rPr>
              <a:t>.</a:t>
            </a:r>
            <a:r>
              <a:rPr lang="en-US" sz="1200" kern="1200" dirty="0" smtClean="0">
                <a:solidFill>
                  <a:schemeClr val="tx1"/>
                </a:solidFill>
                <a:latin typeface="+mn-lt"/>
                <a:ea typeface="+mn-ea"/>
                <a:cs typeface="+mn-cs"/>
              </a:rPr>
              <a:t> Criminals learn from others the techniques, methods, and motives necessary to sustain their behavior.</a:t>
            </a:r>
          </a:p>
          <a:p>
            <a:pPr marL="228600" indent="-228600">
              <a:buAutoNum type="arabicPeriod"/>
            </a:pPr>
            <a:r>
              <a:rPr lang="en-US" dirty="0" smtClean="0"/>
              <a:t>The specific direction of motives and drives is learned from definitions of the legal codes as favorable or unfavorable: </a:t>
            </a:r>
            <a:r>
              <a:rPr lang="en-US" sz="1200" kern="1200" dirty="0" smtClean="0">
                <a:solidFill>
                  <a:schemeClr val="tx1"/>
                </a:solidFill>
                <a:latin typeface="+mn-lt"/>
                <a:ea typeface="+mn-ea"/>
                <a:cs typeface="+mn-cs"/>
              </a:rPr>
              <a:t>Individuals may associate with others who define the legal codes as rules that should be observed; these individuals, however, may also associate with others whose definitions favor violating these legal codes.</a:t>
            </a:r>
          </a:p>
          <a:p>
            <a:pPr marL="228600" indent="-228600">
              <a:buAutoNum type="arabicPeriod"/>
            </a:pPr>
            <a:r>
              <a:rPr lang="en-US" dirty="0" smtClean="0"/>
              <a:t>A person becomes delinquent because of an excess of definitions favorable to violation of law over definitions unfavorable to violation of law:</a:t>
            </a:r>
            <a:r>
              <a:rPr lang="en-US" baseline="0" dirty="0" smtClean="0"/>
              <a:t/>
            </a:r>
            <a:br>
              <a:rPr lang="en-US" baseline="0" dirty="0" smtClean="0"/>
            </a:br>
            <a:r>
              <a:rPr lang="en-US" sz="1200" kern="1200" dirty="0" smtClean="0">
                <a:solidFill>
                  <a:schemeClr val="tx1"/>
                </a:solidFill>
                <a:latin typeface="+mn-lt"/>
                <a:ea typeface="+mn-ea"/>
                <a:cs typeface="+mn-cs"/>
              </a:rPr>
              <a:t>Sutherland noted that this is the essence of differential association. Individuals can have associations that favor both criminal and noncriminal behavior patterns. A person will engage in criminal behavior when there is an </a:t>
            </a:r>
            <a:r>
              <a:rPr lang="en-US" sz="1200" i="1" kern="1200" dirty="0" smtClean="0">
                <a:solidFill>
                  <a:schemeClr val="tx1"/>
                </a:solidFill>
                <a:latin typeface="+mn-lt"/>
                <a:ea typeface="+mn-ea"/>
                <a:cs typeface="+mn-cs"/>
              </a:rPr>
              <a:t>excess</a:t>
            </a:r>
            <a:r>
              <a:rPr lang="en-US" sz="1200" kern="1200" dirty="0" smtClean="0">
                <a:solidFill>
                  <a:schemeClr val="tx1"/>
                </a:solidFill>
                <a:latin typeface="+mn-lt"/>
                <a:ea typeface="+mn-ea"/>
                <a:cs typeface="+mn-cs"/>
              </a:rPr>
              <a:t> of definitions that favor violating the law.</a:t>
            </a:r>
          </a:p>
          <a:p>
            <a:pPr marL="228600" indent="-228600">
              <a:buAutoNum type="arabicPeriod"/>
            </a:pPr>
            <a:r>
              <a:rPr lang="en-US" dirty="0" smtClean="0"/>
              <a:t>Differential associations may vary in frequency, duration, priority, and intensity: </a:t>
            </a:r>
            <a:r>
              <a:rPr lang="en-US" sz="1200" kern="1200" dirty="0" smtClean="0">
                <a:solidFill>
                  <a:schemeClr val="tx1"/>
                </a:solidFill>
                <a:latin typeface="+mn-lt"/>
                <a:ea typeface="+mn-ea"/>
                <a:cs typeface="+mn-cs"/>
              </a:rPr>
              <a:t>Frequency and duration refer to how often and how long associations occur. Priority refers to whether an individual has developed a strong sense of lawful behavior during early childhood. Intensity is not precisely defined.</a:t>
            </a:r>
          </a:p>
          <a:p>
            <a:pPr marL="228600" indent="-228600">
              <a:buAutoNum type="arabicPeriod"/>
            </a:pPr>
            <a:r>
              <a:rPr lang="en-US" dirty="0" smtClean="0"/>
              <a:t>The process of learning criminal behavior by association with criminal and anticriminal patterns involves all of the mechanisms that are involved in any other learning:</a:t>
            </a:r>
            <a:r>
              <a:rPr lang="en-US" baseline="0" dirty="0" smtClean="0"/>
              <a:t> </a:t>
            </a:r>
            <a:r>
              <a:rPr lang="en-US" sz="1200" kern="1200" dirty="0" smtClean="0">
                <a:solidFill>
                  <a:schemeClr val="tx1"/>
                </a:solidFill>
                <a:latin typeface="+mn-lt"/>
                <a:ea typeface="+mn-ea"/>
                <a:cs typeface="+mn-cs"/>
              </a:rPr>
              <a:t>This statement asserts that the process of learning criminal behavior is similar to the process of learning other types of behavior.</a:t>
            </a:r>
          </a:p>
          <a:p>
            <a:pPr marL="228600" indent="-228600">
              <a:buAutoNum type="arabicPeriod"/>
            </a:pPr>
            <a:r>
              <a:rPr lang="en-US" dirty="0" smtClean="0"/>
              <a:t>Noncriminal behavior is an expression of the same needs and values:</a:t>
            </a:r>
            <a:r>
              <a:rPr lang="en-US" baseline="0" dirty="0" smtClean="0"/>
              <a:t> </a:t>
            </a:r>
            <a:r>
              <a:rPr lang="en-US" sz="1200" kern="1200" dirty="0" smtClean="0">
                <a:solidFill>
                  <a:schemeClr val="tx1"/>
                </a:solidFill>
                <a:latin typeface="+mn-lt"/>
                <a:ea typeface="+mn-ea"/>
                <a:cs typeface="+mn-cs"/>
              </a:rPr>
              <a:t>Sutherland argued that motives, needs, and values as explanations for criminal behavior are inadequate because they are also explanations for noncriminal behavior.</a:t>
            </a:r>
            <a:endParaRPr lang="en-IN" dirty="0" smtClean="0"/>
          </a:p>
          <a:p>
            <a:pPr marL="228600" indent="-228600">
              <a:buAutoNum type="arabicPeriod"/>
            </a:pPr>
            <a:endParaRPr lang="en-US" sz="1200" kern="1200" dirty="0" smtClean="0">
              <a:solidFill>
                <a:schemeClr val="tx1"/>
              </a:solidFill>
              <a:latin typeface="+mn-lt"/>
              <a:ea typeface="+mn-ea"/>
              <a:cs typeface="+mn-cs"/>
            </a:endParaRPr>
          </a:p>
          <a:p>
            <a:pPr marL="228600" indent="-228600">
              <a:buAutoNum type="arabicPeriod"/>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smtClean="0"/>
          </a:p>
          <a:p>
            <a:pPr marL="228600" indent="-228600">
              <a:buAutoNum type="arabicPeriod"/>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9974C31-EB4A-4B21-8134-CB5741A1DC5F}" type="slidenum">
              <a:rPr lang="en-US" smtClean="0"/>
              <a:pPr/>
              <a:t>4</a:t>
            </a:fld>
            <a:endParaRPr lang="en-US" dirty="0"/>
          </a:p>
        </p:txBody>
      </p:sp>
    </p:spTree>
    <p:extLst>
      <p:ext uri="{BB962C8B-B14F-4D97-AF65-F5344CB8AC3E}">
        <p14:creationId xmlns:p14="http://schemas.microsoft.com/office/powerpoint/2010/main" val="30012447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Satisfies Learning Objective 10.2 </a:t>
            </a:r>
            <a:r>
              <a:rPr lang="en-US" sz="1200" kern="1200" dirty="0" smtClean="0">
                <a:solidFill>
                  <a:schemeClr val="tx1"/>
                </a:solidFill>
                <a:latin typeface="+mn-lt"/>
                <a:ea typeface="+mn-ea"/>
                <a:cs typeface="+mn-cs"/>
              </a:rPr>
              <a:t>Distinguish differential association theory from differential reinforcement theory</a:t>
            </a:r>
            <a:r>
              <a:rPr lang="en-US" sz="1200" kern="1200" dirty="0" smtClean="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baseline="0" dirty="0" smtClean="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Sutherland’s belief: I</a:t>
            </a:r>
            <a:r>
              <a:rPr lang="en-US" sz="1200" kern="1200" dirty="0" smtClean="0">
                <a:solidFill>
                  <a:schemeClr val="tx1"/>
                </a:solidFill>
                <a:effectLst/>
                <a:latin typeface="+mn-lt"/>
                <a:ea typeface="+mn-ea"/>
                <a:cs typeface="+mn-cs"/>
              </a:rPr>
              <a:t>t is important to understand the cultural context when Sutherland developed his theory in the early to mid-20th century. At that time, most academics, and society for that matter, believed that there was something abnormal or different about criminals. </a:t>
            </a: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Crime is learned through interactions with individuals</a:t>
            </a:r>
            <a:r>
              <a:rPr lang="en-US" b="0" dirty="0" smtClean="0"/>
              <a:t>: C</a:t>
            </a:r>
            <a:r>
              <a:rPr lang="en-US" sz="1200" b="0" kern="1200" dirty="0" smtClean="0">
                <a:solidFill>
                  <a:schemeClr val="tx1"/>
                </a:solidFill>
                <a:latin typeface="+mn-lt"/>
                <a:ea typeface="+mn-ea"/>
                <a:cs typeface="+mn-cs"/>
              </a:rPr>
              <a:t>rime is learned the same way—through interactions with individuals with whom we are close—and from them we learn both the techniques and the motivations.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The theory is deterministic: D</a:t>
            </a:r>
            <a:r>
              <a:rPr lang="en-US" sz="1200" kern="1200" dirty="0" smtClean="0">
                <a:solidFill>
                  <a:schemeClr val="tx1"/>
                </a:solidFill>
                <a:effectLst/>
                <a:latin typeface="+mn-lt"/>
                <a:ea typeface="+mn-ea"/>
                <a:cs typeface="+mn-cs"/>
              </a:rPr>
              <a:t>ifferential association theory is just as deterministic as were the earlier theories that emphasized biological factors (e.g., stigmata, body types) or psychological factors (e.g., low IQ). In other words, Sutherland strongly felt that if a person was receiving from significant others and internalizing a higher ratio of definitions that breaking the law is beneficial, then that person certainly would engage in illegal behavior.</a:t>
            </a:r>
            <a:r>
              <a:rPr lang="en-US" sz="1200" kern="1200" baseline="0" dirty="0" smtClean="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primary distinction of differential association theory from the earlier positivistic theories is that instead of biological or psychological traits being emphasized as primary factors in causing criminality, it is social interaction and learning.</a:t>
            </a:r>
            <a:endParaRPr lang="en-US" b="1" dirty="0" smtClean="0"/>
          </a:p>
        </p:txBody>
      </p:sp>
      <p:sp>
        <p:nvSpPr>
          <p:cNvPr id="4" name="Slide Number Placeholder 3"/>
          <p:cNvSpPr>
            <a:spLocks noGrp="1"/>
          </p:cNvSpPr>
          <p:nvPr>
            <p:ph type="sldNum" sz="quarter" idx="10"/>
          </p:nvPr>
        </p:nvSpPr>
        <p:spPr/>
        <p:txBody>
          <a:bodyPr/>
          <a:lstStyle/>
          <a:p>
            <a:fld id="{39974C31-EB4A-4B21-8134-CB5741A1DC5F}" type="slidenum">
              <a:rPr lang="en-US" smtClean="0"/>
              <a:pPr/>
              <a:t>5</a:t>
            </a:fld>
            <a:endParaRPr lang="en-US" dirty="0"/>
          </a:p>
        </p:txBody>
      </p:sp>
    </p:spTree>
    <p:extLst>
      <p:ext uri="{BB962C8B-B14F-4D97-AF65-F5344CB8AC3E}">
        <p14:creationId xmlns:p14="http://schemas.microsoft.com/office/powerpoint/2010/main" val="30012447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Satisfies Learning Objective 10.2 </a:t>
            </a:r>
            <a:r>
              <a:rPr lang="en-US" sz="1200" kern="1200" dirty="0" smtClean="0">
                <a:solidFill>
                  <a:schemeClr val="tx1"/>
                </a:solidFill>
                <a:latin typeface="+mn-lt"/>
                <a:ea typeface="+mn-ea"/>
                <a:cs typeface="+mn-cs"/>
              </a:rPr>
              <a:t>Distinguish differential association theory from differential reinforcement theory</a:t>
            </a:r>
            <a:r>
              <a:rPr lang="en-US" sz="1200" kern="1200" dirty="0" smtClean="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baseline="0" dirty="0" smtClean="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Definition of classical conditioning:</a:t>
            </a:r>
            <a:r>
              <a:rPr lang="en-US" b="0" baseline="0" dirty="0" smtClean="0"/>
              <a:t> A </a:t>
            </a:r>
            <a:r>
              <a:rPr lang="en-GB" sz="1200" b="0" kern="1200" dirty="0" smtClean="0">
                <a:solidFill>
                  <a:schemeClr val="tx1"/>
                </a:solidFill>
                <a:latin typeface="+mn-lt"/>
                <a:ea typeface="+mn-ea"/>
                <a:cs typeface="+mn-cs"/>
              </a:rPr>
              <a:t>learning model that assumes that animals, as well as people, learn through associations between stimuli and responses.</a:t>
            </a:r>
            <a:endParaRPr lang="en-US" sz="1200" b="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Pavlov’s classic conditioning experiment: Through a series of experiments, the</a:t>
            </a:r>
            <a:r>
              <a:rPr lang="en-US" b="0" baseline="0" dirty="0" smtClean="0"/>
              <a:t> dog is conditioned to associate negative stimulus with a positive one.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Sutherland’s theory is concerned only with associations between criminals:</a:t>
            </a:r>
            <a:r>
              <a:rPr lang="en-US" sz="1200" kern="1200" baseline="0" dirty="0" smtClean="0">
                <a:solidFill>
                  <a:schemeClr val="tx1"/>
                </a:solidFill>
                <a:effectLst/>
                <a:latin typeface="+mn-lt"/>
                <a:ea typeface="+mn-ea"/>
                <a:cs typeface="+mn-cs"/>
              </a:rPr>
              <a:t> S</a:t>
            </a:r>
            <a:r>
              <a:rPr lang="en-US" sz="1200" kern="1200" dirty="0" smtClean="0">
                <a:solidFill>
                  <a:schemeClr val="tx1"/>
                </a:solidFill>
                <a:effectLst/>
                <a:latin typeface="+mn-lt"/>
                <a:ea typeface="+mn-ea"/>
                <a:cs typeface="+mn-cs"/>
              </a:rPr>
              <a:t>ome people assume that Sutherland’s theory is concerned only with associations between criminals. If this were the only relevant type of association, then the theory would be invalid, because some people have an association with criminals but are not considered criminals themselves. These people include police officers, corrections officers, and judges.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White collar and tabula rasa:</a:t>
            </a:r>
            <a:r>
              <a:rPr lang="en-US" baseline="0" dirty="0" smtClean="0"/>
              <a:t> </a:t>
            </a:r>
            <a:r>
              <a:rPr lang="en-US" sz="1200" kern="1200" dirty="0" smtClean="0">
                <a:solidFill>
                  <a:schemeClr val="tx1"/>
                </a:solidFill>
                <a:effectLst/>
                <a:latin typeface="+mn-lt"/>
                <a:ea typeface="+mn-ea"/>
                <a:cs typeface="+mn-cs"/>
              </a:rPr>
              <a:t>Sutherland coined the term </a:t>
            </a:r>
            <a:r>
              <a:rPr lang="en-US" sz="1200" i="1" kern="1200" dirty="0" smtClean="0">
                <a:solidFill>
                  <a:schemeClr val="tx1"/>
                </a:solidFill>
                <a:effectLst/>
                <a:latin typeface="+mn-lt"/>
                <a:ea typeface="+mn-ea"/>
                <a:cs typeface="+mn-cs"/>
              </a:rPr>
              <a:t>white-collar crime</a:t>
            </a:r>
            <a:r>
              <a:rPr lang="en-US" sz="1200" kern="1200" dirty="0" smtClean="0">
                <a:solidFill>
                  <a:schemeClr val="tx1"/>
                </a:solidFill>
                <a:effectLst/>
                <a:latin typeface="+mn-lt"/>
                <a:ea typeface="+mn-ea"/>
                <a:cs typeface="+mn-cs"/>
              </a:rPr>
              <a:t> and did much of the seminal work on that topic. So perhaps it is not so surprising that much of the support for differential association theory is found in the context of corporate crime. Another interesting criticism that has been leveled at differential association theory is the argument that if criminal behavior is learned and people are born with a blank slate (i.e., tabula rasa), then who first committed crime if no one taught that person the techniques and motives for it?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Neglects other learning models: </a:t>
            </a:r>
            <a:r>
              <a:rPr lang="en-US" sz="1200" b="0" kern="1200" dirty="0" smtClean="0">
                <a:solidFill>
                  <a:schemeClr val="tx1"/>
                </a:solidFill>
                <a:latin typeface="+mn-lt"/>
                <a:ea typeface="+mn-ea"/>
                <a:cs typeface="+mn-cs"/>
              </a:rPr>
              <a:t>Related to this issue, perhaps one of the biggest problems with Sutherland’s formulation of differential association is that he used primarily one type of learning model—classical conditioning—to formulate most of his principles, which neglects the other important ways we learn attitudes and behavior from significant others.</a:t>
            </a:r>
            <a:endParaRPr lang="en-US" b="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smtClean="0"/>
          </a:p>
        </p:txBody>
      </p:sp>
      <p:sp>
        <p:nvSpPr>
          <p:cNvPr id="4" name="Slide Number Placeholder 3"/>
          <p:cNvSpPr>
            <a:spLocks noGrp="1"/>
          </p:cNvSpPr>
          <p:nvPr>
            <p:ph type="sldNum" sz="quarter" idx="10"/>
          </p:nvPr>
        </p:nvSpPr>
        <p:spPr/>
        <p:txBody>
          <a:bodyPr/>
          <a:lstStyle/>
          <a:p>
            <a:fld id="{39974C31-EB4A-4B21-8134-CB5741A1DC5F}" type="slidenum">
              <a:rPr lang="en-US" smtClean="0"/>
              <a:pPr/>
              <a:t>6</a:t>
            </a:fld>
            <a:endParaRPr lang="en-US" dirty="0"/>
          </a:p>
        </p:txBody>
      </p:sp>
    </p:spTree>
    <p:extLst>
      <p:ext uri="{BB962C8B-B14F-4D97-AF65-F5344CB8AC3E}">
        <p14:creationId xmlns:p14="http://schemas.microsoft.com/office/powerpoint/2010/main" val="30012447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Satisfies Learning Objective 10.2 </a:t>
            </a:r>
            <a:r>
              <a:rPr lang="en-US" sz="1200" kern="1200" dirty="0" smtClean="0">
                <a:solidFill>
                  <a:schemeClr val="tx1"/>
                </a:solidFill>
                <a:latin typeface="+mn-lt"/>
                <a:ea typeface="+mn-ea"/>
                <a:cs typeface="+mn-cs"/>
              </a:rPr>
              <a:t>Distinguish differential association theory from differential reinforcement theory</a:t>
            </a:r>
            <a:r>
              <a:rPr lang="en-US" sz="1200" kern="1200" dirty="0" smtClean="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baseline="0" dirty="0" smtClean="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Individuals identify with a character and behave in ways that fit the norm: </a:t>
            </a:r>
            <a:r>
              <a:rPr lang="en-US" sz="1200" b="0" kern="1200" dirty="0" smtClean="0">
                <a:solidFill>
                  <a:schemeClr val="tx1"/>
                </a:solidFill>
                <a:latin typeface="+mn-lt"/>
                <a:ea typeface="+mn-ea"/>
                <a:cs typeface="+mn-cs"/>
              </a:rPr>
              <a:t>T</a:t>
            </a:r>
            <a:r>
              <a:rPr lang="en-US" sz="1200" kern="1200" dirty="0" smtClean="0">
                <a:solidFill>
                  <a:schemeClr val="tx1"/>
                </a:solidFill>
                <a:latin typeface="+mn-lt"/>
                <a:ea typeface="+mn-ea"/>
                <a:cs typeface="+mn-cs"/>
              </a:rPr>
              <a:t>he individual identify with the person or character and thus behave in ways that fit the norm set of this reference group or person.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smtClean="0"/>
          </a:p>
        </p:txBody>
      </p:sp>
      <p:sp>
        <p:nvSpPr>
          <p:cNvPr id="4" name="Slide Number Placeholder 3"/>
          <p:cNvSpPr>
            <a:spLocks noGrp="1"/>
          </p:cNvSpPr>
          <p:nvPr>
            <p:ph type="sldNum" sz="quarter" idx="10"/>
          </p:nvPr>
        </p:nvSpPr>
        <p:spPr/>
        <p:txBody>
          <a:bodyPr/>
          <a:lstStyle/>
          <a:p>
            <a:fld id="{39974C31-EB4A-4B21-8134-CB5741A1DC5F}" type="slidenum">
              <a:rPr lang="en-US" smtClean="0"/>
              <a:pPr/>
              <a:t>7</a:t>
            </a:fld>
            <a:endParaRPr lang="en-US" dirty="0"/>
          </a:p>
        </p:txBody>
      </p:sp>
    </p:spTree>
    <p:extLst>
      <p:ext uri="{BB962C8B-B14F-4D97-AF65-F5344CB8AC3E}">
        <p14:creationId xmlns:p14="http://schemas.microsoft.com/office/powerpoint/2010/main" val="30012447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Satisfies Learning Objective 10.2 </a:t>
            </a:r>
            <a:r>
              <a:rPr lang="en-US" sz="1200" kern="1200" dirty="0" smtClean="0">
                <a:solidFill>
                  <a:schemeClr val="tx1"/>
                </a:solidFill>
                <a:latin typeface="+mn-lt"/>
                <a:ea typeface="+mn-ea"/>
                <a:cs typeface="+mn-cs"/>
              </a:rPr>
              <a:t>Distinguish differential association theory from differential reinforcement theory</a:t>
            </a:r>
            <a:r>
              <a:rPr lang="en-US" sz="1200" kern="1200" dirty="0" smtClean="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baseline="0" dirty="0" smtClean="0"/>
              <a:t> </a:t>
            </a:r>
            <a:endParaRPr lang="en-US" b="1"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Jeffery included the concept: </a:t>
            </a:r>
            <a:r>
              <a:rPr lang="en-US" sz="1200" kern="1200" dirty="0" smtClean="0">
                <a:solidFill>
                  <a:schemeClr val="tx1"/>
                </a:solidFill>
                <a:effectLst/>
                <a:latin typeface="+mn-lt"/>
                <a:ea typeface="+mn-ea"/>
                <a:cs typeface="+mn-cs"/>
              </a:rPr>
              <a:t>C.R. Jeffery called out the failure of Sutherland’s model to include the concept that people can be conditioned, via rewards or punishments, into behaving in certain ways.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Differential reinforcement theory: A </a:t>
            </a:r>
            <a:r>
              <a:rPr lang="en-US" sz="1200" kern="1200" dirty="0" smtClean="0">
                <a:solidFill>
                  <a:schemeClr val="tx1"/>
                </a:solidFill>
                <a:latin typeface="+mn-lt"/>
                <a:ea typeface="+mn-ea"/>
                <a:cs typeface="+mn-cs"/>
              </a:rPr>
              <a:t>theory of criminal behavior that emphasizes various types of social learning, specifically classical conditioning, operant conditioning, and imitation or modeling.</a:t>
            </a:r>
            <a:endParaRPr lang="en-US" b="1"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smtClean="0"/>
          </a:p>
          <a:p>
            <a:r>
              <a:rPr lang="en-US" b="0" dirty="0" smtClean="0"/>
              <a:t>Operant conditioning: A </a:t>
            </a:r>
            <a:r>
              <a:rPr lang="en-US" sz="1200" kern="1200" dirty="0" smtClean="0">
                <a:solidFill>
                  <a:schemeClr val="tx1"/>
                </a:solidFill>
                <a:latin typeface="+mn-lt"/>
                <a:ea typeface="+mn-ea"/>
                <a:cs typeface="+mn-cs"/>
              </a:rPr>
              <a:t>learning model based on the association between an action and feedback following the action.</a:t>
            </a:r>
            <a:endParaRPr lang="en-US" b="1" dirty="0" smtClean="0"/>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t>Modeling/imitation: A</a:t>
            </a:r>
            <a:r>
              <a:rPr lang="en-US" b="0" baseline="0" dirty="0" smtClean="0"/>
              <a:t> </a:t>
            </a:r>
            <a:r>
              <a:rPr lang="en-GB" sz="1200" kern="1200" dirty="0" smtClean="0">
                <a:solidFill>
                  <a:schemeClr val="tx1"/>
                </a:solidFill>
                <a:latin typeface="+mn-lt"/>
                <a:ea typeface="+mn-ea"/>
                <a:cs typeface="+mn-cs"/>
              </a:rPr>
              <a:t>major factor in differential reinforcement theory that proposes that much social learning takes place via imitation or modeling of behavior.</a:t>
            </a:r>
            <a:endParaRPr lang="en-US" sz="1200" kern="1200" dirty="0" smtClean="0">
              <a:solidFill>
                <a:schemeClr val="tx1"/>
              </a:solidFill>
              <a:latin typeface="+mn-lt"/>
              <a:ea typeface="+mn-ea"/>
              <a:cs typeface="+mn-cs"/>
            </a:endParaRPr>
          </a:p>
          <a:p>
            <a:endParaRPr lang="en-US" b="1"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smtClean="0"/>
          </a:p>
        </p:txBody>
      </p:sp>
      <p:sp>
        <p:nvSpPr>
          <p:cNvPr id="4" name="Slide Number Placeholder 3"/>
          <p:cNvSpPr>
            <a:spLocks noGrp="1"/>
          </p:cNvSpPr>
          <p:nvPr>
            <p:ph type="sldNum" sz="quarter" idx="10"/>
          </p:nvPr>
        </p:nvSpPr>
        <p:spPr/>
        <p:txBody>
          <a:bodyPr/>
          <a:lstStyle/>
          <a:p>
            <a:fld id="{39974C31-EB4A-4B21-8134-CB5741A1DC5F}" type="slidenum">
              <a:rPr lang="en-US" smtClean="0"/>
              <a:pPr/>
              <a:t>8</a:t>
            </a:fld>
            <a:endParaRPr lang="en-US" dirty="0"/>
          </a:p>
        </p:txBody>
      </p:sp>
    </p:spTree>
    <p:extLst>
      <p:ext uri="{BB962C8B-B14F-4D97-AF65-F5344CB8AC3E}">
        <p14:creationId xmlns:p14="http://schemas.microsoft.com/office/powerpoint/2010/main" val="30012447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Satisfies Learning Objective 10.2 </a:t>
            </a:r>
            <a:r>
              <a:rPr lang="en-US" sz="1200" kern="1200" dirty="0" smtClean="0">
                <a:solidFill>
                  <a:schemeClr val="tx1"/>
                </a:solidFill>
                <a:latin typeface="+mn-lt"/>
                <a:ea typeface="+mn-ea"/>
                <a:cs typeface="+mn-cs"/>
              </a:rPr>
              <a:t>Distinguish differential association theory from differential reinforcement theory</a:t>
            </a:r>
            <a:r>
              <a:rPr lang="en-US" sz="1200" kern="1200" dirty="0" smtClean="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baseline="0" dirty="0" smtClean="0"/>
              <a:t> </a:t>
            </a:r>
            <a:endParaRPr lang="en-US" b="1" dirty="0" smtClean="0"/>
          </a:p>
        </p:txBody>
      </p:sp>
      <p:sp>
        <p:nvSpPr>
          <p:cNvPr id="4" name="Slide Number Placeholder 3"/>
          <p:cNvSpPr>
            <a:spLocks noGrp="1"/>
          </p:cNvSpPr>
          <p:nvPr>
            <p:ph type="sldNum" sz="quarter" idx="10"/>
          </p:nvPr>
        </p:nvSpPr>
        <p:spPr/>
        <p:txBody>
          <a:bodyPr/>
          <a:lstStyle/>
          <a:p>
            <a:fld id="{39974C31-EB4A-4B21-8134-CB5741A1DC5F}" type="slidenum">
              <a:rPr lang="en-US" smtClean="0"/>
              <a:pPr/>
              <a:t>9</a:t>
            </a:fld>
            <a:endParaRPr lang="en-US" dirty="0"/>
          </a:p>
        </p:txBody>
      </p:sp>
    </p:spTree>
    <p:extLst>
      <p:ext uri="{BB962C8B-B14F-4D97-AF65-F5344CB8AC3E}">
        <p14:creationId xmlns:p14="http://schemas.microsoft.com/office/powerpoint/2010/main" val="30012447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Schram, Introduction to Criminology, Third edition.© SAGE Publishing, 2021.</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
        <p:nvSpPr>
          <p:cNvPr id="7" name="Title 6"/>
          <p:cNvSpPr>
            <a:spLocks noGrp="1"/>
          </p:cNvSpPr>
          <p:nvPr>
            <p:ph type="title"/>
          </p:nvPr>
        </p:nvSpPr>
        <p:spPr>
          <a:xfrm>
            <a:off x="533400" y="2597150"/>
            <a:ext cx="8229600" cy="1143000"/>
          </a:xfrm>
        </p:spPr>
        <p:txBody>
          <a:bodyPr>
            <a:normAutofit/>
          </a:bodyPr>
          <a:lstStyle>
            <a:lvl1pPr>
              <a:defRPr sz="3200">
                <a:solidFill>
                  <a:schemeClr val="tx1"/>
                </a:solidFill>
              </a:defRPr>
            </a:lvl1pPr>
          </a:lstStyle>
          <a:p>
            <a:r>
              <a:rPr lang="en-US" dirty="0"/>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3008313" cy="728310"/>
          </a:xfrm>
        </p:spPr>
        <p:txBody>
          <a:bodyPr anchor="b"/>
          <a:lstStyle>
            <a:lvl1pPr algn="l">
              <a:defRPr sz="2000" b="1"/>
            </a:lvl1pPr>
          </a:lstStyle>
          <a:p>
            <a:r>
              <a:rPr lang="en-US" dirty="0"/>
              <a:t>Click to edit Master title style</a:t>
            </a:r>
          </a:p>
        </p:txBody>
      </p:sp>
      <p:sp>
        <p:nvSpPr>
          <p:cNvPr id="3" name="Content Placeholder 2"/>
          <p:cNvSpPr>
            <a:spLocks noGrp="1"/>
          </p:cNvSpPr>
          <p:nvPr>
            <p:ph idx="1"/>
          </p:nvPr>
        </p:nvSpPr>
        <p:spPr>
          <a:xfrm>
            <a:off x="3575050" y="838200"/>
            <a:ext cx="5111750" cy="52879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676400"/>
            <a:ext cx="3008313" cy="44497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6" name="Footer Placeholder 5"/>
          <p:cNvSpPr>
            <a:spLocks noGrp="1"/>
          </p:cNvSpPr>
          <p:nvPr>
            <p:ph type="ftr" sz="quarter" idx="11"/>
          </p:nvPr>
        </p:nvSpPr>
        <p:spPr/>
        <p:txBody>
          <a:bodyPr/>
          <a:lstStyle/>
          <a:p>
            <a:r>
              <a:rPr lang="en-US" dirty="0" smtClean="0"/>
              <a:t>Schram, Introduction to Criminology, Third edition.© SAGE Publishing, 2021.</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dirty="0" smtClean="0"/>
              <a:t>Schram, Introduction to Criminology, Third edition.© SAGE Publishing, 2021.</a:t>
            </a:r>
            <a:endParaRPr lang="en-US" dirty="0"/>
          </a:p>
        </p:txBody>
      </p:sp>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761999"/>
            <a:ext cx="5486400" cy="39655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Schram, Introduction to Criminology, Third edition.© SAGE Publishing, 2021.</a:t>
            </a:r>
            <a:endParaRPr lang="en-US" dirty="0"/>
          </a:p>
        </p:txBody>
      </p:sp>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0"/>
            <a:ext cx="7696200" cy="1143000"/>
          </a:xfrm>
        </p:spPr>
        <p:txBody>
          <a:bodyPr/>
          <a:lstStyle/>
          <a:p>
            <a:r>
              <a:rPr lang="en-US" dirty="0"/>
              <a:t>Click to edit Master title style</a:t>
            </a:r>
          </a:p>
        </p:txBody>
      </p:sp>
      <p:sp>
        <p:nvSpPr>
          <p:cNvPr id="3" name="Content Placeholder 2"/>
          <p:cNvSpPr>
            <a:spLocks noGrp="1"/>
          </p:cNvSpPr>
          <p:nvPr>
            <p:ph idx="1"/>
          </p:nvPr>
        </p:nvSpPr>
        <p:spPr>
          <a:xfrm>
            <a:off x="990600" y="1676400"/>
            <a:ext cx="7696200" cy="44497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990600" y="6356350"/>
            <a:ext cx="7010400" cy="365125"/>
          </a:xfrm>
        </p:spPr>
        <p:txBody>
          <a:bodyPr/>
          <a:lstStyle/>
          <a:p>
            <a:r>
              <a:rPr lang="en-US" dirty="0" smtClean="0"/>
              <a:t>Schram, Introduction to Criminology, Third edition.© SAGE Publishing, 2021.</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
        <p:nvSpPr>
          <p:cNvPr id="7" name="Rectangle 6"/>
          <p:cNvSpPr/>
          <p:nvPr userDrawn="1"/>
        </p:nvSpPr>
        <p:spPr>
          <a:xfrm>
            <a:off x="0" y="0"/>
            <a:ext cx="609600" cy="68580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240290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Schram, Introduction to Criminology, Third edition.© SAGE Publishing, 2021.</a:t>
            </a:r>
            <a:endParaRPr lang="en-US" dirty="0"/>
          </a:p>
        </p:txBody>
      </p:sp>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dirty="0" smtClean="0"/>
              <a:t>Schram, Introduction to Criminology, Third edition.© SAGE Publishing, 2021.</a:t>
            </a:r>
            <a:endParaRPr lang="en-US" dirty="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r>
              <a:rPr lang="en-US" dirty="0" smtClean="0"/>
              <a:t>Schram, Introduction to Criminology, Third edition.© SAGE Publishing, 2021.</a:t>
            </a:r>
            <a:endParaRPr lang="en-US" dirty="0"/>
          </a:p>
        </p:txBody>
      </p:sp>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2027238"/>
            <a:ext cx="4040188" cy="5635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590799"/>
            <a:ext cx="4040188" cy="35353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2027238"/>
            <a:ext cx="4041775" cy="5635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590799"/>
            <a:ext cx="4041775" cy="35353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smtClean="0"/>
              <a:t>Schram, Introduction to Criminology, Third edition.© SAGE Publishing, 2021.</a:t>
            </a:r>
            <a:endParaRPr lang="en-US" dirty="0"/>
          </a:p>
        </p:txBody>
      </p:sp>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smtClean="0"/>
              <a:t>Schram, Introduction to Criminology, Third edition.© SAGE Publishing, 2021.</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6536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838200"/>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2133600"/>
            <a:ext cx="8229600" cy="39925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457200" y="6356350"/>
            <a:ext cx="7543800" cy="365125"/>
          </a:xfrm>
          <a:prstGeom prst="rect">
            <a:avLst/>
          </a:prstGeom>
        </p:spPr>
        <p:txBody>
          <a:bodyPr vert="horz" lIns="91440" tIns="45720" rIns="91440" bIns="45720" rtlCol="0" anchor="ctr"/>
          <a:lstStyle>
            <a:lvl1pPr algn="l">
              <a:defRPr sz="1050">
                <a:solidFill>
                  <a:schemeClr val="tx1">
                    <a:tint val="75000"/>
                  </a:schemeClr>
                </a:solidFill>
                <a:latin typeface="Arial" panose="020B0604020202020204" pitchFamily="34" charset="0"/>
                <a:cs typeface="Arial" panose="020B0604020202020204" pitchFamily="34" charset="0"/>
              </a:defRPr>
            </a:lvl1pPr>
          </a:lstStyle>
          <a:p>
            <a:r>
              <a:rPr lang="en-US" dirty="0" smtClean="0"/>
              <a:t>Schram, Introduction to Criminology, Third edition.© SAGE Publishing, 2021.</a:t>
            </a:r>
            <a:endParaRPr lang="en-US" dirty="0"/>
          </a:p>
        </p:txBody>
      </p:sp>
      <p:sp>
        <p:nvSpPr>
          <p:cNvPr id="6" name="Slide Number Placeholder 5"/>
          <p:cNvSpPr>
            <a:spLocks noGrp="1"/>
          </p:cNvSpPr>
          <p:nvPr>
            <p:ph type="sldNum" sz="quarter" idx="4"/>
          </p:nvPr>
        </p:nvSpPr>
        <p:spPr>
          <a:xfrm>
            <a:off x="8229600" y="6356350"/>
            <a:ext cx="457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
        <p:nvSpPr>
          <p:cNvPr id="7" name="Rectangle 6"/>
          <p:cNvSpPr/>
          <p:nvPr userDrawn="1"/>
        </p:nvSpPr>
        <p:spPr>
          <a:xfrm>
            <a:off x="0" y="0"/>
            <a:ext cx="9144000" cy="6096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61" r:id="rId9"/>
    <p:sldLayoutId id="2147483656" r:id="rId10"/>
    <p:sldLayoutId id="2147483657" r:id="rId11"/>
  </p:sldLayoutIdLst>
  <p:hf hdr="0" dt="0"/>
  <p:txStyles>
    <p:titleStyle>
      <a:lvl1pPr algn="ctr" defTabSz="914400" rtl="0" eaLnBrk="1" latinLnBrk="0" hangingPunct="1">
        <a:spcBef>
          <a:spcPct val="0"/>
        </a:spcBef>
        <a:buNone/>
        <a:defRPr sz="4400" kern="1200">
          <a:solidFill>
            <a:schemeClr val="tx2"/>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2743200"/>
            <a:ext cx="8229600" cy="1143000"/>
          </a:xfrm>
        </p:spPr>
        <p:txBody>
          <a:bodyPr>
            <a:noAutofit/>
          </a:bodyPr>
          <a:lstStyle/>
          <a:p>
            <a:r>
              <a:rPr lang="en-IN" dirty="0" smtClean="0"/>
              <a:t>Chapter 10: </a:t>
            </a:r>
            <a:r>
              <a:rPr lang="en-US" dirty="0" smtClean="0"/>
              <a:t>Social Process and Control Theories of Crime</a:t>
            </a:r>
            <a:endParaRPr lang="en-US" dirty="0"/>
          </a:p>
        </p:txBody>
      </p:sp>
    </p:spTree>
    <p:extLst>
      <p:ext uri="{BB962C8B-B14F-4D97-AF65-F5344CB8AC3E}">
        <p14:creationId xmlns:p14="http://schemas.microsoft.com/office/powerpoint/2010/main" val="25650089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609601"/>
            <a:ext cx="8229600" cy="685800"/>
          </a:xfrm>
        </p:spPr>
        <p:txBody>
          <a:bodyPr>
            <a:normAutofit fontScale="90000"/>
          </a:bodyPr>
          <a:lstStyle/>
          <a:p>
            <a:r>
              <a:rPr lang="en-US" dirty="0" smtClean="0"/>
              <a:t>Learning Theories </a:t>
            </a:r>
            <a:r>
              <a:rPr lang="en-US" sz="2700" dirty="0" smtClean="0"/>
              <a:t>(</a:t>
            </a:r>
            <a:r>
              <a:rPr lang="en-US" sz="2700" dirty="0"/>
              <a:t>8</a:t>
            </a:r>
            <a:r>
              <a:rPr lang="en-US" sz="2700" dirty="0" smtClean="0"/>
              <a:t> </a:t>
            </a:r>
            <a:r>
              <a:rPr lang="en-US" sz="2700" dirty="0"/>
              <a:t>of </a:t>
            </a:r>
            <a:r>
              <a:rPr lang="en-US" sz="2700" dirty="0" smtClean="0"/>
              <a:t>13)</a:t>
            </a:r>
            <a:endParaRPr lang="en-US" sz="2700" dirty="0"/>
          </a:p>
        </p:txBody>
      </p:sp>
      <p:sp>
        <p:nvSpPr>
          <p:cNvPr id="4" name="Content Placeholder 3"/>
          <p:cNvSpPr>
            <a:spLocks noGrp="1"/>
          </p:cNvSpPr>
          <p:nvPr>
            <p:ph idx="1"/>
          </p:nvPr>
        </p:nvSpPr>
        <p:spPr>
          <a:xfrm>
            <a:off x="152400" y="1447800"/>
            <a:ext cx="8763000" cy="4908550"/>
          </a:xfrm>
        </p:spPr>
        <p:txBody>
          <a:bodyPr>
            <a:normAutofit/>
          </a:bodyPr>
          <a:lstStyle/>
          <a:p>
            <a:pPr marL="0" indent="0">
              <a:buNone/>
            </a:pPr>
            <a:r>
              <a:rPr lang="en-US" dirty="0"/>
              <a:t>Differential Reinforcement Theory </a:t>
            </a:r>
          </a:p>
          <a:p>
            <a:r>
              <a:rPr lang="en-US" dirty="0" smtClean="0"/>
              <a:t>Differential Reinforcement Theory Prepositions</a:t>
            </a:r>
          </a:p>
          <a:p>
            <a:pPr lvl="1"/>
            <a:r>
              <a:rPr lang="en-US" dirty="0"/>
              <a:t>N</a:t>
            </a:r>
            <a:r>
              <a:rPr lang="en-US" dirty="0" smtClean="0"/>
              <a:t>o </a:t>
            </a:r>
            <a:r>
              <a:rPr lang="en-US" dirty="0"/>
              <a:t>different than rational choice </a:t>
            </a:r>
            <a:r>
              <a:rPr lang="en-US" dirty="0" smtClean="0"/>
              <a:t>theory: Focuses </a:t>
            </a:r>
            <a:r>
              <a:rPr lang="en-US" dirty="0"/>
              <a:t>on punishments and </a:t>
            </a:r>
            <a:r>
              <a:rPr lang="en-US" dirty="0" smtClean="0"/>
              <a:t>reinforcements. </a:t>
            </a:r>
          </a:p>
          <a:p>
            <a:pPr lvl="1"/>
            <a:r>
              <a:rPr lang="en-US" dirty="0" smtClean="0"/>
              <a:t>Deterministic </a:t>
            </a:r>
            <a:r>
              <a:rPr lang="en-US" dirty="0"/>
              <a:t>than rational choice </a:t>
            </a:r>
            <a:r>
              <a:rPr lang="en-US" dirty="0" smtClean="0"/>
              <a:t>theory. </a:t>
            </a:r>
          </a:p>
          <a:p>
            <a:pPr lvl="1"/>
            <a:endParaRPr lang="en-US" dirty="0" smtClean="0"/>
          </a:p>
        </p:txBody>
      </p:sp>
      <p:sp>
        <p:nvSpPr>
          <p:cNvPr id="2" name="Footer Placeholder 1"/>
          <p:cNvSpPr>
            <a:spLocks noGrp="1"/>
          </p:cNvSpPr>
          <p:nvPr>
            <p:ph type="ftr" sz="quarter" idx="11"/>
          </p:nvPr>
        </p:nvSpPr>
        <p:spPr/>
        <p:txBody>
          <a:bodyPr/>
          <a:lstStyle/>
          <a:p>
            <a:r>
              <a:rPr lang="en-US" i="1" dirty="0" smtClean="0"/>
              <a:t>Schram, Introduction to Criminology, Third edition.© SAGE Publishing, 2021.</a:t>
            </a:r>
            <a:endParaRPr lang="en-US" i="1"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10</a:t>
            </a:fld>
            <a:endParaRPr lang="en-US" dirty="0"/>
          </a:p>
        </p:txBody>
      </p:sp>
    </p:spTree>
    <p:extLst>
      <p:ext uri="{BB962C8B-B14F-4D97-AF65-F5344CB8AC3E}">
        <p14:creationId xmlns:p14="http://schemas.microsoft.com/office/powerpoint/2010/main" val="19585397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62000"/>
            <a:ext cx="8229600" cy="685800"/>
          </a:xfrm>
        </p:spPr>
        <p:txBody>
          <a:bodyPr>
            <a:normAutofit fontScale="90000"/>
          </a:bodyPr>
          <a:lstStyle/>
          <a:p>
            <a:r>
              <a:rPr lang="en-US" dirty="0" smtClean="0"/>
              <a:t>Learning Theories </a:t>
            </a:r>
            <a:r>
              <a:rPr lang="en-US" sz="2700" dirty="0" smtClean="0"/>
              <a:t>(</a:t>
            </a:r>
            <a:r>
              <a:rPr lang="en-US" sz="2700" dirty="0"/>
              <a:t>9</a:t>
            </a:r>
            <a:r>
              <a:rPr lang="en-US" sz="2700" dirty="0" smtClean="0"/>
              <a:t> </a:t>
            </a:r>
            <a:r>
              <a:rPr lang="en-US" sz="2700" dirty="0"/>
              <a:t>of </a:t>
            </a:r>
            <a:r>
              <a:rPr lang="en-US" sz="2700" dirty="0" smtClean="0"/>
              <a:t>13)</a:t>
            </a:r>
            <a:endParaRPr lang="en-US" sz="2700" dirty="0"/>
          </a:p>
        </p:txBody>
      </p:sp>
      <p:sp>
        <p:nvSpPr>
          <p:cNvPr id="4" name="Content Placeholder 3"/>
          <p:cNvSpPr>
            <a:spLocks noGrp="1"/>
          </p:cNvSpPr>
          <p:nvPr>
            <p:ph idx="1"/>
          </p:nvPr>
        </p:nvSpPr>
        <p:spPr>
          <a:xfrm>
            <a:off x="152400" y="1447800"/>
            <a:ext cx="8839200" cy="4908550"/>
          </a:xfrm>
        </p:spPr>
        <p:txBody>
          <a:bodyPr>
            <a:normAutofit/>
          </a:bodyPr>
          <a:lstStyle/>
          <a:p>
            <a:pPr marL="0" indent="0">
              <a:buNone/>
            </a:pPr>
            <a:r>
              <a:rPr lang="en-US" dirty="0" smtClean="0"/>
              <a:t>Psychological Learning Models:</a:t>
            </a:r>
          </a:p>
          <a:p>
            <a:r>
              <a:rPr lang="en-US" dirty="0" smtClean="0"/>
              <a:t>Operant conditioning: Assumes </a:t>
            </a:r>
            <a:r>
              <a:rPr lang="en-US" dirty="0"/>
              <a:t>that the animal or human is a proactive player in seeking out </a:t>
            </a:r>
            <a:r>
              <a:rPr lang="en-US" dirty="0" smtClean="0"/>
              <a:t>rewards. </a:t>
            </a:r>
          </a:p>
          <a:p>
            <a:pPr lvl="1"/>
            <a:r>
              <a:rPr lang="en-US" dirty="0" smtClean="0"/>
              <a:t>Positive and negative reinforcement.</a:t>
            </a:r>
          </a:p>
          <a:p>
            <a:r>
              <a:rPr lang="en-US" dirty="0" smtClean="0"/>
              <a:t>Bandura’s </a:t>
            </a:r>
            <a:r>
              <a:rPr lang="en-US" dirty="0"/>
              <a:t>Theory of </a:t>
            </a:r>
            <a:r>
              <a:rPr lang="en-US" dirty="0" smtClean="0"/>
              <a:t>Imitation/Modeling: “Monkey </a:t>
            </a:r>
            <a:r>
              <a:rPr lang="en-US" dirty="0"/>
              <a:t>see, monkey </a:t>
            </a:r>
            <a:r>
              <a:rPr lang="en-US" dirty="0" smtClean="0"/>
              <a:t>do” phenomenon</a:t>
            </a:r>
            <a:r>
              <a:rPr lang="en-US" dirty="0"/>
              <a:t>.</a:t>
            </a:r>
          </a:p>
          <a:p>
            <a:pPr marL="0" indent="0">
              <a:buNone/>
            </a:pPr>
            <a:endParaRPr lang="en-US" dirty="0" smtClean="0"/>
          </a:p>
          <a:p>
            <a:endParaRPr lang="en-US" dirty="0" smtClean="0"/>
          </a:p>
        </p:txBody>
      </p:sp>
      <p:sp>
        <p:nvSpPr>
          <p:cNvPr id="2" name="Footer Placeholder 1"/>
          <p:cNvSpPr>
            <a:spLocks noGrp="1"/>
          </p:cNvSpPr>
          <p:nvPr>
            <p:ph type="ftr" sz="quarter" idx="11"/>
          </p:nvPr>
        </p:nvSpPr>
        <p:spPr/>
        <p:txBody>
          <a:bodyPr/>
          <a:lstStyle/>
          <a:p>
            <a:r>
              <a:rPr lang="en-US" i="1" dirty="0" smtClean="0"/>
              <a:t>Schram, Introduction to Criminology, Third edition.© SAGE Publishing, 2021.</a:t>
            </a:r>
            <a:endParaRPr lang="en-US" i="1"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11</a:t>
            </a:fld>
            <a:endParaRPr lang="en-US" dirty="0"/>
          </a:p>
        </p:txBody>
      </p:sp>
    </p:spTree>
    <p:extLst>
      <p:ext uri="{BB962C8B-B14F-4D97-AF65-F5344CB8AC3E}">
        <p14:creationId xmlns:p14="http://schemas.microsoft.com/office/powerpoint/2010/main" val="19585397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838200"/>
            <a:ext cx="8229600" cy="685800"/>
          </a:xfrm>
        </p:spPr>
        <p:txBody>
          <a:bodyPr>
            <a:normAutofit fontScale="90000"/>
          </a:bodyPr>
          <a:lstStyle/>
          <a:p>
            <a:r>
              <a:rPr lang="en-US" dirty="0" smtClean="0"/>
              <a:t>Learning Theories </a:t>
            </a:r>
            <a:r>
              <a:rPr lang="en-US" sz="2700" dirty="0" smtClean="0"/>
              <a:t>(10 </a:t>
            </a:r>
            <a:r>
              <a:rPr lang="en-US" sz="2700" dirty="0"/>
              <a:t>of </a:t>
            </a:r>
            <a:r>
              <a:rPr lang="en-US" sz="2700" dirty="0" smtClean="0"/>
              <a:t>13)</a:t>
            </a:r>
            <a:endParaRPr lang="en-US" sz="2700" dirty="0"/>
          </a:p>
        </p:txBody>
      </p:sp>
      <p:sp>
        <p:nvSpPr>
          <p:cNvPr id="4" name="Content Placeholder 3"/>
          <p:cNvSpPr>
            <a:spLocks noGrp="1"/>
          </p:cNvSpPr>
          <p:nvPr>
            <p:ph idx="1"/>
          </p:nvPr>
        </p:nvSpPr>
        <p:spPr>
          <a:xfrm>
            <a:off x="228600" y="1676400"/>
            <a:ext cx="8686800" cy="4679950"/>
          </a:xfrm>
        </p:spPr>
        <p:txBody>
          <a:bodyPr>
            <a:normAutofit/>
          </a:bodyPr>
          <a:lstStyle/>
          <a:p>
            <a:pPr marL="0" indent="0">
              <a:buNone/>
            </a:pPr>
            <a:r>
              <a:rPr lang="en-US" dirty="0" smtClean="0"/>
              <a:t>Psychological Learning Models.</a:t>
            </a:r>
          </a:p>
          <a:p>
            <a:r>
              <a:rPr lang="en-US" dirty="0" smtClean="0"/>
              <a:t>Reaction to Differential Reinforcement Theory</a:t>
            </a:r>
          </a:p>
          <a:p>
            <a:pPr lvl="1"/>
            <a:r>
              <a:rPr lang="en-US" dirty="0" smtClean="0"/>
              <a:t>Reed Adam’s criticism.</a:t>
            </a:r>
          </a:p>
          <a:p>
            <a:pPr lvl="1"/>
            <a:r>
              <a:rPr lang="en-US" dirty="0" smtClean="0"/>
              <a:t>Nonsocial reinforcement considered self reinforcement.</a:t>
            </a:r>
          </a:p>
          <a:p>
            <a:pPr lvl="1"/>
            <a:r>
              <a:rPr lang="en-US" dirty="0" smtClean="0"/>
              <a:t>Theory is tautological.</a:t>
            </a:r>
          </a:p>
          <a:p>
            <a:pPr lvl="1"/>
            <a:r>
              <a:rPr lang="en-US" dirty="0" smtClean="0"/>
              <a:t>Study divided into four group of variables.</a:t>
            </a:r>
          </a:p>
          <a:p>
            <a:endParaRPr lang="en-US" dirty="0" smtClean="0"/>
          </a:p>
        </p:txBody>
      </p:sp>
      <p:sp>
        <p:nvSpPr>
          <p:cNvPr id="2" name="Footer Placeholder 1"/>
          <p:cNvSpPr>
            <a:spLocks noGrp="1"/>
          </p:cNvSpPr>
          <p:nvPr>
            <p:ph type="ftr" sz="quarter" idx="11"/>
          </p:nvPr>
        </p:nvSpPr>
        <p:spPr/>
        <p:txBody>
          <a:bodyPr/>
          <a:lstStyle/>
          <a:p>
            <a:r>
              <a:rPr lang="en-US" i="1" dirty="0" smtClean="0"/>
              <a:t>Schram, Introduction to Criminology, Third edition.© SAGE Publishing, 2021.</a:t>
            </a:r>
            <a:endParaRPr lang="en-US" i="1"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12</a:t>
            </a:fld>
            <a:endParaRPr lang="en-US" dirty="0"/>
          </a:p>
        </p:txBody>
      </p:sp>
    </p:spTree>
    <p:extLst>
      <p:ext uri="{BB962C8B-B14F-4D97-AF65-F5344CB8AC3E}">
        <p14:creationId xmlns:p14="http://schemas.microsoft.com/office/powerpoint/2010/main" val="19585397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539750"/>
            <a:ext cx="8229600" cy="654050"/>
          </a:xfrm>
        </p:spPr>
        <p:txBody>
          <a:bodyPr>
            <a:normAutofit fontScale="90000"/>
          </a:bodyPr>
          <a:lstStyle/>
          <a:p>
            <a:r>
              <a:rPr lang="en-US" dirty="0" smtClean="0"/>
              <a:t>Learning Theories </a:t>
            </a:r>
            <a:r>
              <a:rPr lang="en-US" sz="2700" dirty="0" smtClean="0"/>
              <a:t>(11 </a:t>
            </a:r>
            <a:r>
              <a:rPr lang="en-US" sz="2700" dirty="0"/>
              <a:t>of </a:t>
            </a:r>
            <a:r>
              <a:rPr lang="en-US" sz="2700" dirty="0" smtClean="0"/>
              <a:t>13)</a:t>
            </a:r>
            <a:endParaRPr lang="en-US" sz="2700" dirty="0"/>
          </a:p>
        </p:txBody>
      </p:sp>
      <p:sp>
        <p:nvSpPr>
          <p:cNvPr id="4" name="Content Placeholder 3"/>
          <p:cNvSpPr>
            <a:spLocks noGrp="1"/>
          </p:cNvSpPr>
          <p:nvPr>
            <p:ph idx="1"/>
          </p:nvPr>
        </p:nvSpPr>
        <p:spPr>
          <a:xfrm>
            <a:off x="152400" y="1193800"/>
            <a:ext cx="8839200" cy="5162550"/>
          </a:xfrm>
        </p:spPr>
        <p:txBody>
          <a:bodyPr>
            <a:normAutofit/>
          </a:bodyPr>
          <a:lstStyle/>
          <a:p>
            <a:pPr marL="0" indent="0">
              <a:buNone/>
            </a:pPr>
            <a:r>
              <a:rPr lang="en-US" dirty="0" smtClean="0"/>
              <a:t>Neutralization</a:t>
            </a:r>
            <a:r>
              <a:rPr lang="en-US" b="1" dirty="0" smtClean="0"/>
              <a:t> </a:t>
            </a:r>
            <a:r>
              <a:rPr lang="en-US" dirty="0" smtClean="0"/>
              <a:t>Theory</a:t>
            </a:r>
          </a:p>
          <a:p>
            <a:r>
              <a:rPr lang="en-US" dirty="0" smtClean="0"/>
              <a:t>Associated with techniques of neutralization and drift theory.</a:t>
            </a:r>
          </a:p>
          <a:p>
            <a:pPr lvl="1"/>
            <a:r>
              <a:rPr lang="en-US" dirty="0"/>
              <a:t>S</a:t>
            </a:r>
            <a:r>
              <a:rPr lang="en-US" dirty="0" smtClean="0"/>
              <a:t>ocial </a:t>
            </a:r>
            <a:r>
              <a:rPr lang="en-US" dirty="0"/>
              <a:t>learning influences delinquent </a:t>
            </a:r>
            <a:r>
              <a:rPr lang="en-US" dirty="0" smtClean="0"/>
              <a:t>behavior. </a:t>
            </a:r>
          </a:p>
          <a:p>
            <a:pPr lvl="1"/>
            <a:r>
              <a:rPr lang="en-US" dirty="0"/>
              <a:t>C</a:t>
            </a:r>
            <a:r>
              <a:rPr lang="en-US" dirty="0" smtClean="0"/>
              <a:t>riminals </a:t>
            </a:r>
            <a:r>
              <a:rPr lang="en-US" dirty="0"/>
              <a:t>are </a:t>
            </a:r>
            <a:r>
              <a:rPr lang="en-US" dirty="0" smtClean="0"/>
              <a:t>partially </a:t>
            </a:r>
            <a:r>
              <a:rPr lang="en-US" dirty="0"/>
              <a:t>committed to the dominant social </a:t>
            </a:r>
            <a:r>
              <a:rPr lang="en-US" dirty="0" smtClean="0"/>
              <a:t>order. </a:t>
            </a:r>
          </a:p>
          <a:p>
            <a:pPr lvl="1"/>
            <a:r>
              <a:rPr lang="en-US" dirty="0"/>
              <a:t>People justify and rationalize behavior through “</a:t>
            </a:r>
            <a:r>
              <a:rPr lang="en-US" dirty="0" smtClean="0"/>
              <a:t>neutralizing.” </a:t>
            </a:r>
          </a:p>
          <a:p>
            <a:pPr marL="457200" lvl="1" indent="0">
              <a:buNone/>
            </a:pPr>
            <a:endParaRPr lang="en-US" dirty="0" smtClean="0"/>
          </a:p>
        </p:txBody>
      </p:sp>
      <p:sp>
        <p:nvSpPr>
          <p:cNvPr id="2" name="Footer Placeholder 1"/>
          <p:cNvSpPr>
            <a:spLocks noGrp="1"/>
          </p:cNvSpPr>
          <p:nvPr>
            <p:ph type="ftr" sz="quarter" idx="11"/>
          </p:nvPr>
        </p:nvSpPr>
        <p:spPr/>
        <p:txBody>
          <a:bodyPr/>
          <a:lstStyle/>
          <a:p>
            <a:r>
              <a:rPr lang="en-US" i="1" dirty="0" smtClean="0"/>
              <a:t>Schram, Introduction to Criminology, Third edition.© SAGE Publishing, 2021.</a:t>
            </a:r>
            <a:endParaRPr lang="en-US" i="1"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13</a:t>
            </a:fld>
            <a:endParaRPr lang="en-US" dirty="0"/>
          </a:p>
        </p:txBody>
      </p:sp>
    </p:spTree>
    <p:extLst>
      <p:ext uri="{BB962C8B-B14F-4D97-AF65-F5344CB8AC3E}">
        <p14:creationId xmlns:p14="http://schemas.microsoft.com/office/powerpoint/2010/main" val="19585397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685800"/>
            <a:ext cx="8229600" cy="685800"/>
          </a:xfrm>
        </p:spPr>
        <p:txBody>
          <a:bodyPr>
            <a:normAutofit fontScale="90000"/>
          </a:bodyPr>
          <a:lstStyle/>
          <a:p>
            <a:r>
              <a:rPr lang="en-US" dirty="0" smtClean="0"/>
              <a:t>Learning Theories </a:t>
            </a:r>
            <a:r>
              <a:rPr lang="en-US" sz="2700" dirty="0" smtClean="0"/>
              <a:t>(12 </a:t>
            </a:r>
            <a:r>
              <a:rPr lang="en-US" sz="2700" dirty="0"/>
              <a:t>of </a:t>
            </a:r>
            <a:r>
              <a:rPr lang="en-US" sz="2700" dirty="0" smtClean="0"/>
              <a:t>13)</a:t>
            </a:r>
            <a:endParaRPr lang="en-US" sz="2700" dirty="0"/>
          </a:p>
        </p:txBody>
      </p:sp>
      <p:sp>
        <p:nvSpPr>
          <p:cNvPr id="4" name="Content Placeholder 3"/>
          <p:cNvSpPr>
            <a:spLocks noGrp="1"/>
          </p:cNvSpPr>
          <p:nvPr>
            <p:ph idx="1"/>
          </p:nvPr>
        </p:nvSpPr>
        <p:spPr>
          <a:xfrm>
            <a:off x="152400" y="1371600"/>
            <a:ext cx="8839200" cy="4984750"/>
          </a:xfrm>
        </p:spPr>
        <p:txBody>
          <a:bodyPr>
            <a:normAutofit/>
          </a:bodyPr>
          <a:lstStyle/>
          <a:p>
            <a:pPr marL="0" indent="0">
              <a:buNone/>
            </a:pPr>
            <a:r>
              <a:rPr lang="en-US" dirty="0"/>
              <a:t>Neutralization</a:t>
            </a:r>
            <a:r>
              <a:rPr lang="en-US" b="1" dirty="0"/>
              <a:t> </a:t>
            </a:r>
            <a:r>
              <a:rPr lang="en-US" dirty="0"/>
              <a:t>Theory</a:t>
            </a:r>
          </a:p>
          <a:p>
            <a:r>
              <a:rPr lang="en-US" dirty="0"/>
              <a:t>Techniques of Neutralization: Allow people to neutralize their criminal and delinquent acts. </a:t>
            </a:r>
          </a:p>
          <a:p>
            <a:pPr lvl="1"/>
            <a:r>
              <a:rPr lang="en-US" dirty="0" smtClean="0"/>
              <a:t>Denial of responsibility.</a:t>
            </a:r>
          </a:p>
          <a:p>
            <a:pPr lvl="1"/>
            <a:r>
              <a:rPr lang="en-US" dirty="0" smtClean="0"/>
              <a:t>Denial of injury.</a:t>
            </a:r>
          </a:p>
          <a:p>
            <a:pPr lvl="1"/>
            <a:r>
              <a:rPr lang="en-US" dirty="0" smtClean="0"/>
              <a:t>Denial of the victim.</a:t>
            </a:r>
          </a:p>
          <a:p>
            <a:pPr lvl="1"/>
            <a:r>
              <a:rPr lang="en-US" dirty="0" smtClean="0"/>
              <a:t>Condemnation of the condemners.</a:t>
            </a:r>
          </a:p>
          <a:p>
            <a:pPr lvl="1"/>
            <a:r>
              <a:rPr lang="en-US" dirty="0" smtClean="0"/>
              <a:t>Appeal to higher loyalties.</a:t>
            </a:r>
          </a:p>
          <a:p>
            <a:pPr marL="0" lvl="1" indent="0">
              <a:buNone/>
            </a:pPr>
            <a:endParaRPr lang="en-US" sz="3200" dirty="0"/>
          </a:p>
          <a:p>
            <a:pPr marL="457200" lvl="1" indent="0">
              <a:buNone/>
            </a:pPr>
            <a:endParaRPr lang="en-US" dirty="0"/>
          </a:p>
        </p:txBody>
      </p:sp>
      <p:sp>
        <p:nvSpPr>
          <p:cNvPr id="2" name="Footer Placeholder 1"/>
          <p:cNvSpPr>
            <a:spLocks noGrp="1"/>
          </p:cNvSpPr>
          <p:nvPr>
            <p:ph type="ftr" sz="quarter" idx="11"/>
          </p:nvPr>
        </p:nvSpPr>
        <p:spPr/>
        <p:txBody>
          <a:bodyPr/>
          <a:lstStyle/>
          <a:p>
            <a:r>
              <a:rPr lang="en-US" i="1" dirty="0" smtClean="0"/>
              <a:t>Schram, Introduction to Criminology, Third edition.© SAGE Publishing, 2021.</a:t>
            </a:r>
            <a:endParaRPr lang="en-US" i="1"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14</a:t>
            </a:fld>
            <a:endParaRPr lang="en-US" dirty="0"/>
          </a:p>
        </p:txBody>
      </p:sp>
    </p:spTree>
    <p:extLst>
      <p:ext uri="{BB962C8B-B14F-4D97-AF65-F5344CB8AC3E}">
        <p14:creationId xmlns:p14="http://schemas.microsoft.com/office/powerpoint/2010/main" val="19585397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06400" y="685800"/>
            <a:ext cx="8229600" cy="685800"/>
          </a:xfrm>
        </p:spPr>
        <p:txBody>
          <a:bodyPr>
            <a:normAutofit fontScale="90000"/>
          </a:bodyPr>
          <a:lstStyle/>
          <a:p>
            <a:r>
              <a:rPr lang="en-US" dirty="0" smtClean="0"/>
              <a:t>Learning Theories </a:t>
            </a:r>
            <a:r>
              <a:rPr lang="en-US" sz="2700" dirty="0" smtClean="0"/>
              <a:t>(13 </a:t>
            </a:r>
            <a:r>
              <a:rPr lang="en-US" sz="2700" dirty="0"/>
              <a:t>of </a:t>
            </a:r>
            <a:r>
              <a:rPr lang="en-US" sz="2700" dirty="0" smtClean="0"/>
              <a:t>13)</a:t>
            </a:r>
            <a:endParaRPr lang="en-US" sz="2700" dirty="0"/>
          </a:p>
        </p:txBody>
      </p:sp>
      <p:sp>
        <p:nvSpPr>
          <p:cNvPr id="4" name="Content Placeholder 3"/>
          <p:cNvSpPr>
            <a:spLocks noGrp="1"/>
          </p:cNvSpPr>
          <p:nvPr>
            <p:ph idx="1"/>
          </p:nvPr>
        </p:nvSpPr>
        <p:spPr>
          <a:xfrm>
            <a:off x="152400" y="1524000"/>
            <a:ext cx="8763000" cy="4832350"/>
          </a:xfrm>
        </p:spPr>
        <p:txBody>
          <a:bodyPr>
            <a:normAutofit/>
          </a:bodyPr>
          <a:lstStyle/>
          <a:p>
            <a:pPr marL="0" indent="0">
              <a:buNone/>
            </a:pPr>
            <a:r>
              <a:rPr lang="en-US" dirty="0"/>
              <a:t>Neutralization</a:t>
            </a:r>
            <a:r>
              <a:rPr lang="en-US" b="1" dirty="0"/>
              <a:t> </a:t>
            </a:r>
            <a:r>
              <a:rPr lang="en-US" dirty="0"/>
              <a:t>Theory</a:t>
            </a:r>
          </a:p>
          <a:p>
            <a:r>
              <a:rPr lang="en-US" dirty="0"/>
              <a:t>Excuses that white-collar criminals use:</a:t>
            </a:r>
          </a:p>
          <a:p>
            <a:pPr lvl="1"/>
            <a:r>
              <a:rPr lang="en-US" dirty="0"/>
              <a:t>Defense of </a:t>
            </a:r>
            <a:r>
              <a:rPr lang="en-US" dirty="0" smtClean="0"/>
              <a:t>necessity.</a:t>
            </a:r>
          </a:p>
          <a:p>
            <a:pPr lvl="1"/>
            <a:r>
              <a:rPr lang="en-US" dirty="0" smtClean="0"/>
              <a:t>Metaphor </a:t>
            </a:r>
            <a:r>
              <a:rPr lang="en-US" dirty="0"/>
              <a:t>of the ledger.</a:t>
            </a:r>
          </a:p>
          <a:p>
            <a:r>
              <a:rPr lang="en-US" dirty="0" smtClean="0"/>
              <a:t>Reaction to Neutralization Theory</a:t>
            </a:r>
          </a:p>
          <a:p>
            <a:pPr lvl="1"/>
            <a:r>
              <a:rPr lang="en-US" dirty="0" smtClean="0"/>
              <a:t>Researchers have improperly measured the acceptance of neutralization technique.</a:t>
            </a:r>
          </a:p>
          <a:p>
            <a:pPr lvl="1"/>
            <a:r>
              <a:rPr lang="en-US" dirty="0" smtClean="0"/>
              <a:t>Researchers noticed: Temporal ordering problem.</a:t>
            </a:r>
          </a:p>
          <a:p>
            <a:pPr>
              <a:buNone/>
            </a:pPr>
            <a:endParaRPr lang="en-US" dirty="0" smtClean="0"/>
          </a:p>
        </p:txBody>
      </p:sp>
      <p:sp>
        <p:nvSpPr>
          <p:cNvPr id="2" name="Footer Placeholder 1"/>
          <p:cNvSpPr>
            <a:spLocks noGrp="1"/>
          </p:cNvSpPr>
          <p:nvPr>
            <p:ph type="ftr" sz="quarter" idx="11"/>
          </p:nvPr>
        </p:nvSpPr>
        <p:spPr/>
        <p:txBody>
          <a:bodyPr/>
          <a:lstStyle/>
          <a:p>
            <a:r>
              <a:rPr lang="en-US" i="1" dirty="0" smtClean="0"/>
              <a:t>Schram, Introduction to Criminology, Third edition.© SAGE Publishing, 2021.</a:t>
            </a:r>
            <a:endParaRPr lang="en-US" i="1"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15</a:t>
            </a:fld>
            <a:endParaRPr lang="en-US" dirty="0"/>
          </a:p>
        </p:txBody>
      </p:sp>
    </p:spTree>
    <p:extLst>
      <p:ext uri="{BB962C8B-B14F-4D97-AF65-F5344CB8AC3E}">
        <p14:creationId xmlns:p14="http://schemas.microsoft.com/office/powerpoint/2010/main" val="19585397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685800"/>
            <a:ext cx="8229600" cy="685800"/>
          </a:xfrm>
        </p:spPr>
        <p:txBody>
          <a:bodyPr>
            <a:normAutofit fontScale="90000"/>
          </a:bodyPr>
          <a:lstStyle/>
          <a:p>
            <a:r>
              <a:rPr lang="en-US" dirty="0" smtClean="0"/>
              <a:t>Control Theories </a:t>
            </a:r>
            <a:r>
              <a:rPr lang="en-US" sz="2700" dirty="0" smtClean="0"/>
              <a:t>(1 </a:t>
            </a:r>
            <a:r>
              <a:rPr lang="en-US" sz="2700" dirty="0"/>
              <a:t>of 8</a:t>
            </a:r>
            <a:r>
              <a:rPr lang="en-US" sz="2700" dirty="0" smtClean="0"/>
              <a:t>)</a:t>
            </a:r>
            <a:endParaRPr lang="en-US" sz="2700" dirty="0"/>
          </a:p>
        </p:txBody>
      </p:sp>
      <p:sp>
        <p:nvSpPr>
          <p:cNvPr id="4" name="Content Placeholder 3"/>
          <p:cNvSpPr>
            <a:spLocks noGrp="1"/>
          </p:cNvSpPr>
          <p:nvPr>
            <p:ph idx="1"/>
          </p:nvPr>
        </p:nvSpPr>
        <p:spPr>
          <a:xfrm>
            <a:off x="228600" y="1371600"/>
            <a:ext cx="8763000" cy="4984750"/>
          </a:xfrm>
        </p:spPr>
        <p:txBody>
          <a:bodyPr>
            <a:normAutofit/>
          </a:bodyPr>
          <a:lstStyle/>
          <a:p>
            <a:r>
              <a:rPr lang="en-US" dirty="0" smtClean="0"/>
              <a:t>Assumes </a:t>
            </a:r>
            <a:r>
              <a:rPr lang="en-US" dirty="0"/>
              <a:t>that all people would naturally commit </a:t>
            </a:r>
            <a:r>
              <a:rPr lang="en-US" dirty="0" smtClean="0"/>
              <a:t>crimes.</a:t>
            </a:r>
          </a:p>
          <a:p>
            <a:r>
              <a:rPr lang="en-US" dirty="0" smtClean="0"/>
              <a:t>Explains </a:t>
            </a:r>
            <a:r>
              <a:rPr lang="en-US" dirty="0"/>
              <a:t>why individuals don’t commit </a:t>
            </a:r>
            <a:r>
              <a:rPr lang="en-US" dirty="0" smtClean="0"/>
              <a:t>crime.</a:t>
            </a:r>
          </a:p>
          <a:p>
            <a:r>
              <a:rPr lang="en-US" dirty="0"/>
              <a:t>A</a:t>
            </a:r>
            <a:r>
              <a:rPr lang="en-US" dirty="0" smtClean="0"/>
              <a:t>ntisocial disposition: Tremblay and LeMarquand’s report.</a:t>
            </a:r>
          </a:p>
          <a:p>
            <a:r>
              <a:rPr lang="en-US" dirty="0"/>
              <a:t>I</a:t>
            </a:r>
            <a:r>
              <a:rPr lang="en-US" dirty="0" smtClean="0"/>
              <a:t>ndividuals </a:t>
            </a:r>
            <a:r>
              <a:rPr lang="en-US" dirty="0"/>
              <a:t>are socialized and controlled by social attachments and </a:t>
            </a:r>
            <a:r>
              <a:rPr lang="en-US" dirty="0" smtClean="0"/>
              <a:t>investments. </a:t>
            </a:r>
          </a:p>
          <a:p>
            <a:endParaRPr lang="en-US" dirty="0"/>
          </a:p>
          <a:p>
            <a:pPr marL="0" indent="0">
              <a:buNone/>
            </a:pPr>
            <a:endParaRPr lang="en-IN" dirty="0"/>
          </a:p>
        </p:txBody>
      </p:sp>
      <p:sp>
        <p:nvSpPr>
          <p:cNvPr id="2" name="Footer Placeholder 1"/>
          <p:cNvSpPr>
            <a:spLocks noGrp="1"/>
          </p:cNvSpPr>
          <p:nvPr>
            <p:ph type="ftr" sz="quarter" idx="11"/>
          </p:nvPr>
        </p:nvSpPr>
        <p:spPr/>
        <p:txBody>
          <a:bodyPr/>
          <a:lstStyle/>
          <a:p>
            <a:r>
              <a:rPr lang="en-US" i="1" dirty="0" smtClean="0"/>
              <a:t>Schram, Introduction to Criminology, Third edition.© SAGE Publishing, 2021.</a:t>
            </a:r>
            <a:endParaRPr lang="en-US" i="1"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16</a:t>
            </a:fld>
            <a:endParaRPr lang="en-US" dirty="0"/>
          </a:p>
        </p:txBody>
      </p:sp>
    </p:spTree>
    <p:extLst>
      <p:ext uri="{BB962C8B-B14F-4D97-AF65-F5344CB8AC3E}">
        <p14:creationId xmlns:p14="http://schemas.microsoft.com/office/powerpoint/2010/main" val="19585397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31800" y="685800"/>
            <a:ext cx="8229600" cy="609600"/>
          </a:xfrm>
        </p:spPr>
        <p:txBody>
          <a:bodyPr>
            <a:normAutofit fontScale="90000"/>
          </a:bodyPr>
          <a:lstStyle/>
          <a:p>
            <a:r>
              <a:rPr lang="en-US" dirty="0" smtClean="0"/>
              <a:t>Control Theories </a:t>
            </a:r>
            <a:r>
              <a:rPr lang="en-US" sz="2700" dirty="0" smtClean="0"/>
              <a:t>(2 </a:t>
            </a:r>
            <a:r>
              <a:rPr lang="en-US" sz="2700" dirty="0"/>
              <a:t>of 8</a:t>
            </a:r>
            <a:r>
              <a:rPr lang="en-US" sz="2700" dirty="0" smtClean="0"/>
              <a:t>)</a:t>
            </a:r>
            <a:endParaRPr lang="en-US" sz="2700" dirty="0"/>
          </a:p>
        </p:txBody>
      </p:sp>
      <p:sp>
        <p:nvSpPr>
          <p:cNvPr id="4" name="Content Placeholder 3"/>
          <p:cNvSpPr>
            <a:spLocks noGrp="1"/>
          </p:cNvSpPr>
          <p:nvPr>
            <p:ph idx="1"/>
          </p:nvPr>
        </p:nvSpPr>
        <p:spPr>
          <a:xfrm>
            <a:off x="152400" y="1371600"/>
            <a:ext cx="8839200" cy="4984750"/>
          </a:xfrm>
        </p:spPr>
        <p:txBody>
          <a:bodyPr>
            <a:normAutofit/>
          </a:bodyPr>
          <a:lstStyle/>
          <a:p>
            <a:pPr marL="0" indent="0">
              <a:buNone/>
            </a:pPr>
            <a:r>
              <a:rPr lang="en-US" dirty="0" smtClean="0"/>
              <a:t>Easy Control Theories of Human Behavior</a:t>
            </a:r>
          </a:p>
          <a:p>
            <a:r>
              <a:rPr lang="en-US" dirty="0" smtClean="0"/>
              <a:t>Thomas Hobbe’s Social Contract</a:t>
            </a:r>
          </a:p>
          <a:p>
            <a:pPr lvl="1"/>
            <a:r>
              <a:rPr lang="en-US" dirty="0" smtClean="0"/>
              <a:t>The natural </a:t>
            </a:r>
            <a:r>
              <a:rPr lang="en-US" dirty="0"/>
              <a:t>state of humanity was </a:t>
            </a:r>
            <a:r>
              <a:rPr lang="en-US" dirty="0" smtClean="0"/>
              <a:t>of </a:t>
            </a:r>
            <a:r>
              <a:rPr lang="en-US" dirty="0"/>
              <a:t>greediness </a:t>
            </a:r>
            <a:r>
              <a:rPr lang="en-US" dirty="0" smtClean="0"/>
              <a:t>which </a:t>
            </a:r>
            <a:r>
              <a:rPr lang="en-US" dirty="0"/>
              <a:t>led to a chaotic state of constant </a:t>
            </a:r>
            <a:r>
              <a:rPr lang="en-US" dirty="0" smtClean="0"/>
              <a:t>warfare.</a:t>
            </a:r>
          </a:p>
          <a:p>
            <a:pPr marL="342900" lvl="1" indent="-342900">
              <a:buFont typeface="Arial" pitchFamily="34" charset="0"/>
              <a:buChar char="•"/>
            </a:pPr>
            <a:r>
              <a:rPr lang="en-US" sz="3200" dirty="0" smtClean="0"/>
              <a:t>Émile </a:t>
            </a:r>
            <a:r>
              <a:rPr lang="en-US" sz="3200" dirty="0"/>
              <a:t>Durkheim’s Idea of Collective </a:t>
            </a:r>
            <a:r>
              <a:rPr lang="en-US" sz="3200" dirty="0" smtClean="0"/>
              <a:t>Conscience.</a:t>
            </a:r>
          </a:p>
          <a:p>
            <a:pPr lvl="1"/>
            <a:r>
              <a:rPr lang="en-US" dirty="0"/>
              <a:t>Humans have no internal mechanism to let them know when they are fulfilled</a:t>
            </a:r>
            <a:r>
              <a:rPr lang="en-US" dirty="0" smtClean="0"/>
              <a:t>.</a:t>
            </a:r>
          </a:p>
          <a:p>
            <a:pPr marL="457200" lvl="1" indent="0">
              <a:buNone/>
            </a:pPr>
            <a:endParaRPr lang="en-US" b="1" dirty="0"/>
          </a:p>
          <a:p>
            <a:pPr marL="457200" lvl="1" indent="0">
              <a:buNone/>
            </a:pPr>
            <a:endParaRPr lang="en-IN" dirty="0"/>
          </a:p>
        </p:txBody>
      </p:sp>
      <p:sp>
        <p:nvSpPr>
          <p:cNvPr id="2" name="Footer Placeholder 1"/>
          <p:cNvSpPr>
            <a:spLocks noGrp="1"/>
          </p:cNvSpPr>
          <p:nvPr>
            <p:ph type="ftr" sz="quarter" idx="11"/>
          </p:nvPr>
        </p:nvSpPr>
        <p:spPr/>
        <p:txBody>
          <a:bodyPr/>
          <a:lstStyle/>
          <a:p>
            <a:r>
              <a:rPr lang="en-US" i="1" dirty="0" smtClean="0"/>
              <a:t>Schram, Introduction to Criminology, Third edition.© SAGE Publishing, 2021.</a:t>
            </a:r>
            <a:endParaRPr lang="en-US" i="1"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17</a:t>
            </a:fld>
            <a:endParaRPr lang="en-US" dirty="0"/>
          </a:p>
        </p:txBody>
      </p:sp>
    </p:spTree>
    <p:extLst>
      <p:ext uri="{BB962C8B-B14F-4D97-AF65-F5344CB8AC3E}">
        <p14:creationId xmlns:p14="http://schemas.microsoft.com/office/powerpoint/2010/main" val="19585397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838200"/>
            <a:ext cx="8229600" cy="609600"/>
          </a:xfrm>
        </p:spPr>
        <p:txBody>
          <a:bodyPr>
            <a:normAutofit fontScale="90000"/>
          </a:bodyPr>
          <a:lstStyle/>
          <a:p>
            <a:r>
              <a:rPr lang="en-US" dirty="0" smtClean="0"/>
              <a:t>Control Theories </a:t>
            </a:r>
            <a:r>
              <a:rPr lang="en-US" sz="2700" dirty="0" smtClean="0"/>
              <a:t>(3 </a:t>
            </a:r>
            <a:r>
              <a:rPr lang="en-US" sz="2700" dirty="0"/>
              <a:t>of 8</a:t>
            </a:r>
            <a:r>
              <a:rPr lang="en-US" sz="2700" dirty="0" smtClean="0"/>
              <a:t>)</a:t>
            </a:r>
            <a:endParaRPr lang="en-US" sz="2700" dirty="0"/>
          </a:p>
        </p:txBody>
      </p:sp>
      <p:sp>
        <p:nvSpPr>
          <p:cNvPr id="4" name="Content Placeholder 3"/>
          <p:cNvSpPr>
            <a:spLocks noGrp="1"/>
          </p:cNvSpPr>
          <p:nvPr>
            <p:ph idx="1"/>
          </p:nvPr>
        </p:nvSpPr>
        <p:spPr>
          <a:xfrm>
            <a:off x="266700" y="1600200"/>
            <a:ext cx="8724900" cy="4679950"/>
          </a:xfrm>
        </p:spPr>
        <p:txBody>
          <a:bodyPr>
            <a:normAutofit/>
          </a:bodyPr>
          <a:lstStyle/>
          <a:p>
            <a:pPr marL="0" indent="0">
              <a:buNone/>
            </a:pPr>
            <a:r>
              <a:rPr lang="en-US" dirty="0" smtClean="0"/>
              <a:t>Easy Control Theories of Human Behavior</a:t>
            </a:r>
          </a:p>
          <a:p>
            <a:r>
              <a:rPr lang="en-US" dirty="0" smtClean="0"/>
              <a:t>Freud’s concept of the Id and Superego</a:t>
            </a:r>
          </a:p>
          <a:p>
            <a:pPr lvl="1"/>
            <a:r>
              <a:rPr lang="en-US" dirty="0" smtClean="0"/>
              <a:t>Individuals </a:t>
            </a:r>
            <a:r>
              <a:rPr lang="en-US" dirty="0"/>
              <a:t>are born with a tendency toward inherent drives and selfishness due to the id domain of the psyche</a:t>
            </a:r>
            <a:r>
              <a:rPr lang="en-US" dirty="0" smtClean="0"/>
              <a:t>.</a:t>
            </a:r>
          </a:p>
          <a:p>
            <a:r>
              <a:rPr lang="en-US" dirty="0" smtClean="0"/>
              <a:t>Reiss’s Control Theory</a:t>
            </a:r>
          </a:p>
          <a:p>
            <a:pPr lvl="1"/>
            <a:r>
              <a:rPr lang="en-US" dirty="0" smtClean="0"/>
              <a:t>Delinquency: Consequence of weak controls that resulted in weak ego or superego controls among juvenile probationers.</a:t>
            </a:r>
          </a:p>
          <a:p>
            <a:pPr lvl="1"/>
            <a:endParaRPr lang="en-US" dirty="0"/>
          </a:p>
          <a:p>
            <a:endParaRPr lang="en-US" dirty="0" smtClean="0"/>
          </a:p>
          <a:p>
            <a:pPr marL="0" indent="0">
              <a:buNone/>
            </a:pPr>
            <a:endParaRPr lang="en-IN" dirty="0"/>
          </a:p>
        </p:txBody>
      </p:sp>
      <p:sp>
        <p:nvSpPr>
          <p:cNvPr id="2" name="Footer Placeholder 1"/>
          <p:cNvSpPr>
            <a:spLocks noGrp="1"/>
          </p:cNvSpPr>
          <p:nvPr>
            <p:ph type="ftr" sz="quarter" idx="11"/>
          </p:nvPr>
        </p:nvSpPr>
        <p:spPr/>
        <p:txBody>
          <a:bodyPr/>
          <a:lstStyle/>
          <a:p>
            <a:r>
              <a:rPr lang="en-US" i="1" dirty="0" smtClean="0"/>
              <a:t>Schram, Introduction to Criminology, Third edition.© SAGE Publishing, 2021.</a:t>
            </a:r>
            <a:endParaRPr lang="en-US" i="1"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18</a:t>
            </a:fld>
            <a:endParaRPr lang="en-US" dirty="0"/>
          </a:p>
        </p:txBody>
      </p:sp>
    </p:spTree>
    <p:extLst>
      <p:ext uri="{BB962C8B-B14F-4D97-AF65-F5344CB8AC3E}">
        <p14:creationId xmlns:p14="http://schemas.microsoft.com/office/powerpoint/2010/main" val="19585397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838200"/>
            <a:ext cx="8229600" cy="609600"/>
          </a:xfrm>
        </p:spPr>
        <p:txBody>
          <a:bodyPr>
            <a:normAutofit fontScale="90000"/>
          </a:bodyPr>
          <a:lstStyle/>
          <a:p>
            <a:r>
              <a:rPr lang="en-US" dirty="0" smtClean="0"/>
              <a:t>Control Theories </a:t>
            </a:r>
            <a:r>
              <a:rPr lang="en-US" sz="2700" dirty="0" smtClean="0"/>
              <a:t>(4 </a:t>
            </a:r>
            <a:r>
              <a:rPr lang="en-US" sz="2700" dirty="0"/>
              <a:t>of 8</a:t>
            </a:r>
            <a:r>
              <a:rPr lang="en-US" sz="2700" dirty="0" smtClean="0"/>
              <a:t>)</a:t>
            </a:r>
            <a:endParaRPr lang="en-US" sz="2700" dirty="0"/>
          </a:p>
        </p:txBody>
      </p:sp>
      <p:sp>
        <p:nvSpPr>
          <p:cNvPr id="4" name="Content Placeholder 3"/>
          <p:cNvSpPr>
            <a:spLocks noGrp="1"/>
          </p:cNvSpPr>
          <p:nvPr>
            <p:ph idx="1"/>
          </p:nvPr>
        </p:nvSpPr>
        <p:spPr>
          <a:xfrm>
            <a:off x="266700" y="1676400"/>
            <a:ext cx="8724900" cy="4603750"/>
          </a:xfrm>
        </p:spPr>
        <p:txBody>
          <a:bodyPr>
            <a:normAutofit/>
          </a:bodyPr>
          <a:lstStyle/>
          <a:p>
            <a:pPr marL="0" indent="0">
              <a:buNone/>
            </a:pPr>
            <a:r>
              <a:rPr lang="en-US" dirty="0" smtClean="0"/>
              <a:t>Easy Control Theories of Crime</a:t>
            </a:r>
          </a:p>
          <a:p>
            <a:r>
              <a:rPr lang="en-US" dirty="0" smtClean="0"/>
              <a:t>Reiss’s Control Theory</a:t>
            </a:r>
          </a:p>
          <a:p>
            <a:pPr lvl="1"/>
            <a:r>
              <a:rPr lang="en-US" dirty="0" smtClean="0"/>
              <a:t>Delinquency: Consequence of weak controls that resulted in weak ego or superego controls among juvenile probationers.</a:t>
            </a:r>
          </a:p>
          <a:p>
            <a:r>
              <a:rPr lang="en-US" dirty="0"/>
              <a:t>Toby’s Concept of Stake in Conformity</a:t>
            </a:r>
          </a:p>
          <a:p>
            <a:pPr lvl="1"/>
            <a:r>
              <a:rPr lang="en-US" dirty="0"/>
              <a:t>Individuals were more inclined to act on their natural tendencies when the controls on them were weak.</a:t>
            </a:r>
          </a:p>
          <a:p>
            <a:pPr marL="457200" lvl="1" indent="0">
              <a:buNone/>
            </a:pPr>
            <a:endParaRPr lang="en-US" dirty="0" smtClean="0"/>
          </a:p>
          <a:p>
            <a:pPr lvl="1"/>
            <a:endParaRPr lang="en-US" dirty="0"/>
          </a:p>
          <a:p>
            <a:endParaRPr lang="en-US" dirty="0" smtClean="0"/>
          </a:p>
          <a:p>
            <a:pPr marL="0" indent="0">
              <a:buNone/>
            </a:pPr>
            <a:endParaRPr lang="en-IN" dirty="0"/>
          </a:p>
        </p:txBody>
      </p:sp>
      <p:sp>
        <p:nvSpPr>
          <p:cNvPr id="2" name="Footer Placeholder 1"/>
          <p:cNvSpPr>
            <a:spLocks noGrp="1"/>
          </p:cNvSpPr>
          <p:nvPr>
            <p:ph type="ftr" sz="quarter" idx="11"/>
          </p:nvPr>
        </p:nvSpPr>
        <p:spPr/>
        <p:txBody>
          <a:bodyPr/>
          <a:lstStyle/>
          <a:p>
            <a:r>
              <a:rPr lang="en-US" i="1" dirty="0" smtClean="0"/>
              <a:t>Schram, Introduction to Criminology, Third edition.© SAGE Publishing, 2021.</a:t>
            </a:r>
            <a:endParaRPr lang="en-US" i="1"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19</a:t>
            </a:fld>
            <a:endParaRPr lang="en-US" dirty="0"/>
          </a:p>
        </p:txBody>
      </p:sp>
    </p:spTree>
    <p:extLst>
      <p:ext uri="{BB962C8B-B14F-4D97-AF65-F5344CB8AC3E}">
        <p14:creationId xmlns:p14="http://schemas.microsoft.com/office/powerpoint/2010/main" val="409540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838200"/>
            <a:ext cx="8229600" cy="836613"/>
          </a:xfrm>
        </p:spPr>
        <p:txBody>
          <a:bodyPr>
            <a:normAutofit/>
          </a:bodyPr>
          <a:lstStyle/>
          <a:p>
            <a:r>
              <a:rPr lang="en-US" sz="4000" dirty="0" smtClean="0"/>
              <a:t>Introduction</a:t>
            </a:r>
            <a:endParaRPr lang="en-US" sz="2700" dirty="0"/>
          </a:p>
        </p:txBody>
      </p:sp>
      <p:sp>
        <p:nvSpPr>
          <p:cNvPr id="4" name="Content Placeholder 3"/>
          <p:cNvSpPr>
            <a:spLocks noGrp="1"/>
          </p:cNvSpPr>
          <p:nvPr>
            <p:ph idx="1"/>
          </p:nvPr>
        </p:nvSpPr>
        <p:spPr>
          <a:xfrm>
            <a:off x="228600" y="1674814"/>
            <a:ext cx="8763000" cy="4451350"/>
          </a:xfrm>
        </p:spPr>
        <p:txBody>
          <a:bodyPr>
            <a:normAutofit/>
          </a:bodyPr>
          <a:lstStyle/>
          <a:p>
            <a:r>
              <a:rPr lang="en-US" dirty="0" smtClean="0"/>
              <a:t>Rules, morals, and values are gained through socialization.</a:t>
            </a:r>
            <a:endParaRPr lang="en-US" dirty="0"/>
          </a:p>
          <a:p>
            <a:r>
              <a:rPr lang="en-US" dirty="0" smtClean="0"/>
              <a:t>Agents of socialization.</a:t>
            </a:r>
          </a:p>
          <a:p>
            <a:r>
              <a:rPr lang="en-US" dirty="0" smtClean="0"/>
              <a:t>Role of socialization in criminal behavior.</a:t>
            </a:r>
          </a:p>
          <a:p>
            <a:r>
              <a:rPr lang="en-US" dirty="0" smtClean="0"/>
              <a:t>Social process theories.</a:t>
            </a:r>
          </a:p>
          <a:p>
            <a:r>
              <a:rPr lang="en-US" dirty="0" smtClean="0"/>
              <a:t>Learning theories, control theories, and the difference between them.</a:t>
            </a:r>
            <a:endParaRPr lang="en-US" dirty="0"/>
          </a:p>
        </p:txBody>
      </p:sp>
      <p:sp>
        <p:nvSpPr>
          <p:cNvPr id="2" name="Footer Placeholder 1"/>
          <p:cNvSpPr>
            <a:spLocks noGrp="1"/>
          </p:cNvSpPr>
          <p:nvPr>
            <p:ph type="ftr" sz="quarter" idx="11"/>
          </p:nvPr>
        </p:nvSpPr>
        <p:spPr/>
        <p:txBody>
          <a:bodyPr/>
          <a:lstStyle/>
          <a:p>
            <a:r>
              <a:rPr lang="en-US" dirty="0"/>
              <a:t>Schram, </a:t>
            </a:r>
            <a:r>
              <a:rPr lang="en-US" i="1" dirty="0"/>
              <a:t>Introduction to Criminology</a:t>
            </a:r>
            <a:r>
              <a:rPr lang="en-US" dirty="0"/>
              <a:t>, Third edition.© SAGE Publishing, 2021.</a:t>
            </a:r>
          </a:p>
        </p:txBody>
      </p:sp>
      <p:sp>
        <p:nvSpPr>
          <p:cNvPr id="5" name="Slide Number Placeholder 4"/>
          <p:cNvSpPr>
            <a:spLocks noGrp="1"/>
          </p:cNvSpPr>
          <p:nvPr>
            <p:ph type="sldNum" sz="quarter" idx="12"/>
          </p:nvPr>
        </p:nvSpPr>
        <p:spPr/>
        <p:txBody>
          <a:bodyPr/>
          <a:lstStyle/>
          <a:p>
            <a:fld id="{B6F15528-21DE-4FAA-801E-634DDDAF4B2B}" type="slidenum">
              <a:rPr lang="en-US" smtClean="0"/>
              <a:pPr/>
              <a:t>2</a:t>
            </a:fld>
            <a:endParaRPr lang="en-US" dirty="0"/>
          </a:p>
        </p:txBody>
      </p:sp>
    </p:spTree>
    <p:extLst>
      <p:ext uri="{BB962C8B-B14F-4D97-AF65-F5344CB8AC3E}">
        <p14:creationId xmlns:p14="http://schemas.microsoft.com/office/powerpoint/2010/main" val="14294984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62000"/>
            <a:ext cx="8229600" cy="609600"/>
          </a:xfrm>
        </p:spPr>
        <p:txBody>
          <a:bodyPr>
            <a:normAutofit fontScale="90000"/>
          </a:bodyPr>
          <a:lstStyle/>
          <a:p>
            <a:r>
              <a:rPr lang="en-US" dirty="0" smtClean="0"/>
              <a:t>Control Theories </a:t>
            </a:r>
            <a:r>
              <a:rPr lang="en-US" sz="2700" dirty="0" smtClean="0"/>
              <a:t>(5 </a:t>
            </a:r>
            <a:r>
              <a:rPr lang="en-US" sz="2700" dirty="0"/>
              <a:t>of </a:t>
            </a:r>
            <a:r>
              <a:rPr lang="en-US" sz="2700" dirty="0" smtClean="0"/>
              <a:t>8)</a:t>
            </a:r>
            <a:endParaRPr lang="en-US" sz="2700" dirty="0"/>
          </a:p>
        </p:txBody>
      </p:sp>
      <p:sp>
        <p:nvSpPr>
          <p:cNvPr id="4" name="Content Placeholder 3"/>
          <p:cNvSpPr>
            <a:spLocks noGrp="1"/>
          </p:cNvSpPr>
          <p:nvPr>
            <p:ph idx="1"/>
          </p:nvPr>
        </p:nvSpPr>
        <p:spPr>
          <a:xfrm>
            <a:off x="228600" y="1828800"/>
            <a:ext cx="8686800" cy="4527550"/>
          </a:xfrm>
        </p:spPr>
        <p:txBody>
          <a:bodyPr>
            <a:normAutofit/>
          </a:bodyPr>
          <a:lstStyle/>
          <a:p>
            <a:pPr marL="0" indent="0">
              <a:buNone/>
            </a:pPr>
            <a:r>
              <a:rPr lang="en-US" dirty="0" smtClean="0"/>
              <a:t>Easy Control Theories of Crime</a:t>
            </a:r>
          </a:p>
          <a:p>
            <a:r>
              <a:rPr lang="en-US" dirty="0" smtClean="0"/>
              <a:t>Nye’s </a:t>
            </a:r>
            <a:r>
              <a:rPr lang="en-US" dirty="0"/>
              <a:t>Control </a:t>
            </a:r>
            <a:r>
              <a:rPr lang="en-US" dirty="0" smtClean="0"/>
              <a:t>Theory</a:t>
            </a:r>
          </a:p>
          <a:p>
            <a:pPr lvl="1"/>
            <a:r>
              <a:rPr lang="en-US" dirty="0"/>
              <a:t>No significant positive force causes </a:t>
            </a:r>
            <a:r>
              <a:rPr lang="en-US" dirty="0" smtClean="0"/>
              <a:t>delinquency. </a:t>
            </a:r>
          </a:p>
          <a:p>
            <a:r>
              <a:rPr lang="en-US" dirty="0"/>
              <a:t>Reckless’s Containment Theory</a:t>
            </a:r>
          </a:p>
          <a:p>
            <a:pPr lvl="1"/>
            <a:r>
              <a:rPr lang="en-US" dirty="0"/>
              <a:t>Theory emphasizes on inner and outer containment. </a:t>
            </a:r>
          </a:p>
          <a:p>
            <a:endParaRPr lang="en-US" dirty="0"/>
          </a:p>
          <a:p>
            <a:pPr marL="0" indent="0">
              <a:buNone/>
            </a:pPr>
            <a:endParaRPr lang="en-IN" dirty="0"/>
          </a:p>
        </p:txBody>
      </p:sp>
      <p:sp>
        <p:nvSpPr>
          <p:cNvPr id="2" name="Footer Placeholder 1"/>
          <p:cNvSpPr>
            <a:spLocks noGrp="1"/>
          </p:cNvSpPr>
          <p:nvPr>
            <p:ph type="ftr" sz="quarter" idx="11"/>
          </p:nvPr>
        </p:nvSpPr>
        <p:spPr/>
        <p:txBody>
          <a:bodyPr/>
          <a:lstStyle/>
          <a:p>
            <a:r>
              <a:rPr lang="en-US" i="1" dirty="0" smtClean="0"/>
              <a:t>Schram, Introduction to Criminology, Third edition.© SAGE Publishing, 2021.</a:t>
            </a:r>
            <a:endParaRPr lang="en-US" i="1"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20</a:t>
            </a:fld>
            <a:endParaRPr lang="en-US" dirty="0"/>
          </a:p>
        </p:txBody>
      </p:sp>
    </p:spTree>
    <p:extLst>
      <p:ext uri="{BB962C8B-B14F-4D97-AF65-F5344CB8AC3E}">
        <p14:creationId xmlns:p14="http://schemas.microsoft.com/office/powerpoint/2010/main" val="19585397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685800"/>
            <a:ext cx="8229600" cy="685800"/>
          </a:xfrm>
        </p:spPr>
        <p:txBody>
          <a:bodyPr>
            <a:normAutofit fontScale="90000"/>
          </a:bodyPr>
          <a:lstStyle/>
          <a:p>
            <a:r>
              <a:rPr lang="en-US" dirty="0" smtClean="0"/>
              <a:t>Control Theories </a:t>
            </a:r>
            <a:r>
              <a:rPr lang="en-US" sz="2700" dirty="0" smtClean="0"/>
              <a:t>(</a:t>
            </a:r>
            <a:r>
              <a:rPr lang="en-US" sz="2700" dirty="0"/>
              <a:t>6</a:t>
            </a:r>
            <a:r>
              <a:rPr lang="en-US" sz="2700" dirty="0" smtClean="0"/>
              <a:t> </a:t>
            </a:r>
            <a:r>
              <a:rPr lang="en-US" sz="2700" dirty="0"/>
              <a:t>of 8</a:t>
            </a:r>
            <a:r>
              <a:rPr lang="en-US" sz="2700" dirty="0" smtClean="0"/>
              <a:t>)</a:t>
            </a:r>
            <a:endParaRPr lang="en-US" sz="2700" dirty="0"/>
          </a:p>
        </p:txBody>
      </p:sp>
      <p:sp>
        <p:nvSpPr>
          <p:cNvPr id="4" name="Content Placeholder 3"/>
          <p:cNvSpPr>
            <a:spLocks noGrp="1"/>
          </p:cNvSpPr>
          <p:nvPr>
            <p:ph idx="1"/>
          </p:nvPr>
        </p:nvSpPr>
        <p:spPr>
          <a:xfrm>
            <a:off x="228600" y="1524000"/>
            <a:ext cx="8686800" cy="4832350"/>
          </a:xfrm>
        </p:spPr>
        <p:txBody>
          <a:bodyPr>
            <a:normAutofit/>
          </a:bodyPr>
          <a:lstStyle/>
          <a:p>
            <a:pPr marL="0" indent="0">
              <a:buNone/>
            </a:pPr>
            <a:r>
              <a:rPr lang="en-US" dirty="0" smtClean="0"/>
              <a:t>Modern School Control Theories</a:t>
            </a:r>
          </a:p>
          <a:p>
            <a:r>
              <a:rPr lang="en-US" dirty="0" smtClean="0"/>
              <a:t>Matza’s drift theory</a:t>
            </a:r>
          </a:p>
          <a:p>
            <a:pPr lvl="1"/>
            <a:r>
              <a:rPr lang="en-US" dirty="0"/>
              <a:t>I</a:t>
            </a:r>
            <a:r>
              <a:rPr lang="en-US" dirty="0" smtClean="0"/>
              <a:t>ndividuals </a:t>
            </a:r>
            <a:r>
              <a:rPr lang="en-US" dirty="0"/>
              <a:t>offend at certain times in their lives when social </a:t>
            </a:r>
            <a:r>
              <a:rPr lang="en-US" dirty="0" smtClean="0"/>
              <a:t>controls are weakened. </a:t>
            </a:r>
          </a:p>
          <a:p>
            <a:r>
              <a:rPr lang="en-US" dirty="0"/>
              <a:t>Hirschi’s Social Bonding </a:t>
            </a:r>
            <a:r>
              <a:rPr lang="en-US" dirty="0" smtClean="0"/>
              <a:t>Theory</a:t>
            </a:r>
          </a:p>
          <a:p>
            <a:pPr lvl="1"/>
            <a:r>
              <a:rPr lang="en-US" dirty="0"/>
              <a:t>A </a:t>
            </a:r>
            <a:r>
              <a:rPr lang="en-GB" dirty="0"/>
              <a:t>control theory that assumes that individuals are predisposed to commit crime and that conventional bonds prevent or reduce offending. </a:t>
            </a:r>
          </a:p>
          <a:p>
            <a:pPr marL="457200" lvl="1" indent="0">
              <a:buNone/>
            </a:pPr>
            <a:endParaRPr lang="en-US" dirty="0"/>
          </a:p>
          <a:p>
            <a:endParaRPr lang="en-US" dirty="0"/>
          </a:p>
        </p:txBody>
      </p:sp>
      <p:sp>
        <p:nvSpPr>
          <p:cNvPr id="2" name="Footer Placeholder 1"/>
          <p:cNvSpPr>
            <a:spLocks noGrp="1"/>
          </p:cNvSpPr>
          <p:nvPr>
            <p:ph type="ftr" sz="quarter" idx="11"/>
          </p:nvPr>
        </p:nvSpPr>
        <p:spPr/>
        <p:txBody>
          <a:bodyPr/>
          <a:lstStyle/>
          <a:p>
            <a:r>
              <a:rPr lang="en-US" i="1" dirty="0" smtClean="0"/>
              <a:t>Schram, Introduction to Criminology, Third edition.© SAGE Publishing, 2021.</a:t>
            </a:r>
            <a:endParaRPr lang="en-US" i="1"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21</a:t>
            </a:fld>
            <a:endParaRPr lang="en-US" dirty="0"/>
          </a:p>
        </p:txBody>
      </p:sp>
    </p:spTree>
    <p:extLst>
      <p:ext uri="{BB962C8B-B14F-4D97-AF65-F5344CB8AC3E}">
        <p14:creationId xmlns:p14="http://schemas.microsoft.com/office/powerpoint/2010/main" val="19585397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625475"/>
            <a:ext cx="8229600" cy="669925"/>
          </a:xfrm>
        </p:spPr>
        <p:txBody>
          <a:bodyPr>
            <a:normAutofit fontScale="90000"/>
          </a:bodyPr>
          <a:lstStyle/>
          <a:p>
            <a:r>
              <a:rPr lang="en-US" dirty="0" smtClean="0"/>
              <a:t>Control Theories </a:t>
            </a:r>
            <a:r>
              <a:rPr lang="en-US" sz="2700" dirty="0" smtClean="0"/>
              <a:t>(</a:t>
            </a:r>
            <a:r>
              <a:rPr lang="en-US" sz="2700" dirty="0"/>
              <a:t>7</a:t>
            </a:r>
            <a:r>
              <a:rPr lang="en-US" sz="2700" dirty="0" smtClean="0"/>
              <a:t> </a:t>
            </a:r>
            <a:r>
              <a:rPr lang="en-US" sz="2700" dirty="0"/>
              <a:t>of 8</a:t>
            </a:r>
            <a:r>
              <a:rPr lang="en-US" sz="2700" dirty="0" smtClean="0"/>
              <a:t>)</a:t>
            </a:r>
            <a:endParaRPr lang="en-US" sz="2700" dirty="0"/>
          </a:p>
        </p:txBody>
      </p:sp>
      <p:sp>
        <p:nvSpPr>
          <p:cNvPr id="4" name="Content Placeholder 3"/>
          <p:cNvSpPr>
            <a:spLocks noGrp="1"/>
          </p:cNvSpPr>
          <p:nvPr>
            <p:ph idx="1"/>
          </p:nvPr>
        </p:nvSpPr>
        <p:spPr>
          <a:xfrm>
            <a:off x="152400" y="1447800"/>
            <a:ext cx="8839200" cy="4908550"/>
          </a:xfrm>
        </p:spPr>
        <p:txBody>
          <a:bodyPr>
            <a:normAutofit/>
          </a:bodyPr>
          <a:lstStyle/>
          <a:p>
            <a:pPr marL="0" indent="0">
              <a:buNone/>
            </a:pPr>
            <a:r>
              <a:rPr lang="en-US" dirty="0" smtClean="0"/>
              <a:t>Integrated Social Control Theories</a:t>
            </a:r>
          </a:p>
          <a:p>
            <a:r>
              <a:rPr lang="en-US" dirty="0" smtClean="0"/>
              <a:t> Tittle’s Control-Balance Theory</a:t>
            </a:r>
          </a:p>
          <a:p>
            <a:pPr lvl="1"/>
            <a:r>
              <a:rPr lang="en-US" dirty="0" smtClean="0"/>
              <a:t>Proposes that following factors determine probability of deviance: Amount of control one is subjected to and one can exercise. </a:t>
            </a:r>
            <a:endParaRPr lang="en-US" dirty="0"/>
          </a:p>
          <a:p>
            <a:pPr lvl="1"/>
            <a:r>
              <a:rPr lang="en-US" dirty="0" smtClean="0"/>
              <a:t>Imbalance in these factors causes deviance.</a:t>
            </a:r>
          </a:p>
        </p:txBody>
      </p:sp>
      <p:sp>
        <p:nvSpPr>
          <p:cNvPr id="2" name="Footer Placeholder 1"/>
          <p:cNvSpPr>
            <a:spLocks noGrp="1"/>
          </p:cNvSpPr>
          <p:nvPr>
            <p:ph type="ftr" sz="quarter" idx="11"/>
          </p:nvPr>
        </p:nvSpPr>
        <p:spPr/>
        <p:txBody>
          <a:bodyPr/>
          <a:lstStyle/>
          <a:p>
            <a:r>
              <a:rPr lang="en-US" i="1" dirty="0" smtClean="0"/>
              <a:t>Schram, Introduction to Criminology, Third edition.© SAGE Publishing, 2021.</a:t>
            </a:r>
            <a:endParaRPr lang="en-US" i="1"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22</a:t>
            </a:fld>
            <a:endParaRPr lang="en-US" dirty="0"/>
          </a:p>
        </p:txBody>
      </p:sp>
    </p:spTree>
    <p:extLst>
      <p:ext uri="{BB962C8B-B14F-4D97-AF65-F5344CB8AC3E}">
        <p14:creationId xmlns:p14="http://schemas.microsoft.com/office/powerpoint/2010/main" val="19585397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838200"/>
            <a:ext cx="8229600" cy="609600"/>
          </a:xfrm>
        </p:spPr>
        <p:txBody>
          <a:bodyPr>
            <a:normAutofit fontScale="90000"/>
          </a:bodyPr>
          <a:lstStyle/>
          <a:p>
            <a:r>
              <a:rPr lang="en-US" dirty="0" smtClean="0"/>
              <a:t>Control Theories </a:t>
            </a:r>
            <a:r>
              <a:rPr lang="en-US" sz="2700" dirty="0" smtClean="0"/>
              <a:t>(8 </a:t>
            </a:r>
            <a:r>
              <a:rPr lang="en-US" sz="2700" dirty="0"/>
              <a:t>of 8</a:t>
            </a:r>
            <a:r>
              <a:rPr lang="en-US" sz="2700" dirty="0" smtClean="0"/>
              <a:t>)</a:t>
            </a:r>
            <a:endParaRPr lang="en-US" sz="2700" dirty="0"/>
          </a:p>
        </p:txBody>
      </p:sp>
      <p:sp>
        <p:nvSpPr>
          <p:cNvPr id="4" name="Content Placeholder 3"/>
          <p:cNvSpPr>
            <a:spLocks noGrp="1"/>
          </p:cNvSpPr>
          <p:nvPr>
            <p:ph idx="1"/>
          </p:nvPr>
        </p:nvSpPr>
        <p:spPr>
          <a:xfrm>
            <a:off x="228600" y="1600200"/>
            <a:ext cx="8686800" cy="4756150"/>
          </a:xfrm>
        </p:spPr>
        <p:txBody>
          <a:bodyPr>
            <a:normAutofit/>
          </a:bodyPr>
          <a:lstStyle/>
          <a:p>
            <a:pPr marL="0" indent="0">
              <a:buNone/>
            </a:pPr>
            <a:r>
              <a:rPr lang="en-US" dirty="0" smtClean="0"/>
              <a:t>Integrated Social Control Theories</a:t>
            </a:r>
          </a:p>
          <a:p>
            <a:r>
              <a:rPr lang="en-US" dirty="0" smtClean="0"/>
              <a:t>Hagan’s Power-Control Theory</a:t>
            </a:r>
          </a:p>
          <a:p>
            <a:pPr lvl="1"/>
            <a:r>
              <a:rPr lang="en-US" dirty="0"/>
              <a:t>The </a:t>
            </a:r>
            <a:r>
              <a:rPr lang="en-US" dirty="0" smtClean="0"/>
              <a:t>focus </a:t>
            </a:r>
            <a:r>
              <a:rPr lang="en-US" dirty="0"/>
              <a:t>of this theory is on the level of patriarchal attitudes and structure in the household, which are influenced by parental positions in the workforce.</a:t>
            </a:r>
          </a:p>
          <a:p>
            <a:r>
              <a:rPr lang="en-US" dirty="0" smtClean="0"/>
              <a:t>Low self-control theory.</a:t>
            </a:r>
          </a:p>
          <a:p>
            <a:pPr lvl="1"/>
            <a:r>
              <a:rPr lang="en-US" dirty="0" smtClean="0"/>
              <a:t>Self-control must be established by age 10.</a:t>
            </a:r>
          </a:p>
          <a:p>
            <a:pPr marL="0" indent="0">
              <a:buNone/>
            </a:pPr>
            <a:endParaRPr lang="en-US" dirty="0" smtClean="0"/>
          </a:p>
        </p:txBody>
      </p:sp>
      <p:sp>
        <p:nvSpPr>
          <p:cNvPr id="2" name="Footer Placeholder 1"/>
          <p:cNvSpPr>
            <a:spLocks noGrp="1"/>
          </p:cNvSpPr>
          <p:nvPr>
            <p:ph type="ftr" sz="quarter" idx="11"/>
          </p:nvPr>
        </p:nvSpPr>
        <p:spPr/>
        <p:txBody>
          <a:bodyPr/>
          <a:lstStyle/>
          <a:p>
            <a:r>
              <a:rPr lang="en-US" i="1" dirty="0" smtClean="0"/>
              <a:t>Schram, Introduction to Criminology, Third edition.© SAGE Publishing, 2021.</a:t>
            </a:r>
            <a:endParaRPr lang="en-US" i="1"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23</a:t>
            </a:fld>
            <a:endParaRPr lang="en-US" dirty="0"/>
          </a:p>
        </p:txBody>
      </p:sp>
    </p:spTree>
    <p:extLst>
      <p:ext uri="{BB962C8B-B14F-4D97-AF65-F5344CB8AC3E}">
        <p14:creationId xmlns:p14="http://schemas.microsoft.com/office/powerpoint/2010/main" val="19585397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31800" y="762000"/>
            <a:ext cx="8229600" cy="1143000"/>
          </a:xfrm>
        </p:spPr>
        <p:txBody>
          <a:bodyPr>
            <a:normAutofit fontScale="90000"/>
          </a:bodyPr>
          <a:lstStyle/>
          <a:p>
            <a:r>
              <a:rPr lang="en-US" dirty="0"/>
              <a:t>A General Theory of Crime: Low Self-Control </a:t>
            </a:r>
            <a:r>
              <a:rPr lang="en-US" sz="2700" dirty="0" smtClean="0"/>
              <a:t>(1 </a:t>
            </a:r>
            <a:r>
              <a:rPr lang="en-US" sz="2700" dirty="0"/>
              <a:t>of 3)</a:t>
            </a:r>
          </a:p>
        </p:txBody>
      </p:sp>
      <p:sp>
        <p:nvSpPr>
          <p:cNvPr id="4" name="Content Placeholder 3"/>
          <p:cNvSpPr>
            <a:spLocks noGrp="1"/>
          </p:cNvSpPr>
          <p:nvPr>
            <p:ph idx="1"/>
          </p:nvPr>
        </p:nvSpPr>
        <p:spPr>
          <a:xfrm>
            <a:off x="228600" y="2057400"/>
            <a:ext cx="8686800" cy="4298950"/>
          </a:xfrm>
        </p:spPr>
        <p:txBody>
          <a:bodyPr>
            <a:normAutofit/>
          </a:bodyPr>
          <a:lstStyle/>
          <a:p>
            <a:pPr marL="0" indent="0">
              <a:buNone/>
            </a:pPr>
            <a:r>
              <a:rPr lang="en-US" dirty="0" smtClean="0"/>
              <a:t>Integrated Social Control Theories</a:t>
            </a:r>
          </a:p>
          <a:p>
            <a:r>
              <a:rPr lang="en-US" dirty="0" smtClean="0"/>
              <a:t>Low self-control theory.</a:t>
            </a:r>
          </a:p>
          <a:p>
            <a:pPr lvl="1"/>
            <a:r>
              <a:rPr lang="en-US" dirty="0" smtClean="0"/>
              <a:t>Self-control must be established by age 10.</a:t>
            </a:r>
          </a:p>
          <a:p>
            <a:pPr lvl="1"/>
            <a:r>
              <a:rPr lang="en-US" dirty="0" smtClean="0"/>
              <a:t>People </a:t>
            </a:r>
            <a:r>
              <a:rPr lang="en-US" dirty="0"/>
              <a:t>can take a degree of control over their own decisions and, within certain </a:t>
            </a:r>
            <a:r>
              <a:rPr lang="en-US" dirty="0" smtClean="0"/>
              <a:t>limitations. </a:t>
            </a:r>
          </a:p>
          <a:p>
            <a:pPr marL="0" indent="0">
              <a:buNone/>
            </a:pPr>
            <a:endParaRPr lang="en-US" dirty="0" smtClean="0"/>
          </a:p>
        </p:txBody>
      </p:sp>
      <p:sp>
        <p:nvSpPr>
          <p:cNvPr id="2" name="Footer Placeholder 1"/>
          <p:cNvSpPr>
            <a:spLocks noGrp="1"/>
          </p:cNvSpPr>
          <p:nvPr>
            <p:ph type="ftr" sz="quarter" idx="11"/>
          </p:nvPr>
        </p:nvSpPr>
        <p:spPr/>
        <p:txBody>
          <a:bodyPr/>
          <a:lstStyle/>
          <a:p>
            <a:r>
              <a:rPr lang="en-US" i="1" dirty="0" smtClean="0"/>
              <a:t>Schram, Introduction to Criminology, Third edition.© SAGE Publishing, 2021.</a:t>
            </a:r>
            <a:endParaRPr lang="en-US" i="1"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24</a:t>
            </a:fld>
            <a:endParaRPr lang="en-US" dirty="0"/>
          </a:p>
        </p:txBody>
      </p:sp>
    </p:spTree>
    <p:extLst>
      <p:ext uri="{BB962C8B-B14F-4D97-AF65-F5344CB8AC3E}">
        <p14:creationId xmlns:p14="http://schemas.microsoft.com/office/powerpoint/2010/main" val="19690745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838200"/>
            <a:ext cx="8229600" cy="1143000"/>
          </a:xfrm>
        </p:spPr>
        <p:txBody>
          <a:bodyPr>
            <a:normAutofit fontScale="90000"/>
          </a:bodyPr>
          <a:lstStyle/>
          <a:p>
            <a:r>
              <a:rPr lang="en-US" dirty="0" smtClean="0"/>
              <a:t>A General Theory of Crime: Low Self-Control </a:t>
            </a:r>
            <a:r>
              <a:rPr lang="en-US" sz="2700" dirty="0" smtClean="0"/>
              <a:t>(2 of 3)</a:t>
            </a:r>
            <a:endParaRPr lang="en-US" sz="2700" dirty="0"/>
          </a:p>
        </p:txBody>
      </p:sp>
      <p:sp>
        <p:nvSpPr>
          <p:cNvPr id="4" name="Content Placeholder 3"/>
          <p:cNvSpPr>
            <a:spLocks noGrp="1"/>
          </p:cNvSpPr>
          <p:nvPr>
            <p:ph idx="1"/>
          </p:nvPr>
        </p:nvSpPr>
        <p:spPr>
          <a:xfrm>
            <a:off x="228600" y="2133600"/>
            <a:ext cx="8610600" cy="4222750"/>
          </a:xfrm>
        </p:spPr>
        <p:txBody>
          <a:bodyPr>
            <a:normAutofit/>
          </a:bodyPr>
          <a:lstStyle/>
          <a:p>
            <a:pPr>
              <a:buNone/>
            </a:pPr>
            <a:r>
              <a:rPr lang="en-US" dirty="0" smtClean="0"/>
              <a:t>Psychological Aspects of Low Self-Control</a:t>
            </a:r>
          </a:p>
          <a:p>
            <a:r>
              <a:rPr lang="en-US" dirty="0" smtClean="0"/>
              <a:t>Low self-control: Due to emotional disposition.</a:t>
            </a:r>
          </a:p>
          <a:p>
            <a:r>
              <a:rPr lang="en-US" dirty="0" smtClean="0"/>
              <a:t>Low self-control: Low levels of anticipated shame and high levels of perceived pleasure.</a:t>
            </a:r>
          </a:p>
        </p:txBody>
      </p:sp>
      <p:sp>
        <p:nvSpPr>
          <p:cNvPr id="2" name="Footer Placeholder 1"/>
          <p:cNvSpPr>
            <a:spLocks noGrp="1"/>
          </p:cNvSpPr>
          <p:nvPr>
            <p:ph type="ftr" sz="quarter" idx="11"/>
          </p:nvPr>
        </p:nvSpPr>
        <p:spPr/>
        <p:txBody>
          <a:bodyPr/>
          <a:lstStyle/>
          <a:p>
            <a:r>
              <a:rPr lang="en-US" i="1" dirty="0" smtClean="0"/>
              <a:t>Schram, Introduction to Criminology, Third edition.© SAGE Publishing, 2021.</a:t>
            </a:r>
            <a:endParaRPr lang="en-US" i="1"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25</a:t>
            </a:fld>
            <a:endParaRPr lang="en-US" dirty="0"/>
          </a:p>
        </p:txBody>
      </p:sp>
    </p:spTree>
    <p:extLst>
      <p:ext uri="{BB962C8B-B14F-4D97-AF65-F5344CB8AC3E}">
        <p14:creationId xmlns:p14="http://schemas.microsoft.com/office/powerpoint/2010/main" val="19585397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838200"/>
            <a:ext cx="8229600" cy="1143000"/>
          </a:xfrm>
        </p:spPr>
        <p:txBody>
          <a:bodyPr>
            <a:normAutofit fontScale="90000"/>
          </a:bodyPr>
          <a:lstStyle/>
          <a:p>
            <a:r>
              <a:rPr lang="en-US" dirty="0" smtClean="0"/>
              <a:t>A General Theory of Crime: Low Self-Control </a:t>
            </a:r>
            <a:r>
              <a:rPr lang="en-US" sz="2700" dirty="0" smtClean="0"/>
              <a:t>(3 of 3)</a:t>
            </a:r>
            <a:endParaRPr lang="en-US" sz="2700" dirty="0"/>
          </a:p>
        </p:txBody>
      </p:sp>
      <p:sp>
        <p:nvSpPr>
          <p:cNvPr id="4" name="Content Placeholder 3"/>
          <p:cNvSpPr>
            <a:spLocks noGrp="1"/>
          </p:cNvSpPr>
          <p:nvPr>
            <p:ph idx="1"/>
          </p:nvPr>
        </p:nvSpPr>
        <p:spPr>
          <a:xfrm>
            <a:off x="228600" y="2133600"/>
            <a:ext cx="8763000" cy="4222750"/>
          </a:xfrm>
        </p:spPr>
        <p:txBody>
          <a:bodyPr>
            <a:normAutofit lnSpcReduction="10000"/>
          </a:bodyPr>
          <a:lstStyle/>
          <a:p>
            <a:pPr>
              <a:buNone/>
            </a:pPr>
            <a:r>
              <a:rPr lang="en-US" dirty="0" smtClean="0"/>
              <a:t>Physiological Aspects of Low Self-Control</a:t>
            </a:r>
          </a:p>
          <a:p>
            <a:r>
              <a:rPr lang="en-US" dirty="0" smtClean="0"/>
              <a:t>Chronic offenders: Greater arousal towards danger and risk taking than toward punishment.</a:t>
            </a:r>
          </a:p>
          <a:p>
            <a:r>
              <a:rPr lang="en-US" dirty="0" smtClean="0"/>
              <a:t>Physiological mechanisms reward risk-taking activities by releasing “pleasure” chemicals in the brain.</a:t>
            </a:r>
          </a:p>
          <a:p>
            <a:r>
              <a:rPr lang="en-US" dirty="0" smtClean="0"/>
              <a:t>Low levels of internal sanctions.</a:t>
            </a:r>
          </a:p>
        </p:txBody>
      </p:sp>
      <p:sp>
        <p:nvSpPr>
          <p:cNvPr id="2" name="Footer Placeholder 1"/>
          <p:cNvSpPr>
            <a:spLocks noGrp="1"/>
          </p:cNvSpPr>
          <p:nvPr>
            <p:ph type="ftr" sz="quarter" idx="11"/>
          </p:nvPr>
        </p:nvSpPr>
        <p:spPr/>
        <p:txBody>
          <a:bodyPr/>
          <a:lstStyle/>
          <a:p>
            <a:r>
              <a:rPr lang="en-US" i="1" dirty="0" smtClean="0"/>
              <a:t>Schram, Introduction to Criminology, Third edition.© SAGE Publishing, 2021.</a:t>
            </a:r>
            <a:endParaRPr lang="en-US" i="1"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26</a:t>
            </a:fld>
            <a:endParaRPr lang="en-US" dirty="0"/>
          </a:p>
        </p:txBody>
      </p:sp>
    </p:spTree>
    <p:extLst>
      <p:ext uri="{BB962C8B-B14F-4D97-AF65-F5344CB8AC3E}">
        <p14:creationId xmlns:p14="http://schemas.microsoft.com/office/powerpoint/2010/main" val="19585397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838200"/>
            <a:ext cx="8229600" cy="930275"/>
          </a:xfrm>
        </p:spPr>
        <p:txBody>
          <a:bodyPr>
            <a:normAutofit/>
          </a:bodyPr>
          <a:lstStyle/>
          <a:p>
            <a:r>
              <a:rPr lang="en-US" sz="4000" dirty="0" smtClean="0"/>
              <a:t>Policy Implications</a:t>
            </a:r>
            <a:endParaRPr lang="en-US" sz="2400" dirty="0"/>
          </a:p>
        </p:txBody>
      </p:sp>
      <p:sp>
        <p:nvSpPr>
          <p:cNvPr id="4" name="Content Placeholder 3"/>
          <p:cNvSpPr>
            <a:spLocks noGrp="1"/>
          </p:cNvSpPr>
          <p:nvPr>
            <p:ph idx="1"/>
          </p:nvPr>
        </p:nvSpPr>
        <p:spPr>
          <a:xfrm>
            <a:off x="381000" y="1768475"/>
            <a:ext cx="8458200" cy="4587875"/>
          </a:xfrm>
        </p:spPr>
        <p:txBody>
          <a:bodyPr>
            <a:normAutofit/>
          </a:bodyPr>
          <a:lstStyle/>
          <a:p>
            <a:r>
              <a:rPr lang="en-US" dirty="0" smtClean="0"/>
              <a:t>Emphasizes positive prosocial role models.</a:t>
            </a:r>
          </a:p>
          <a:p>
            <a:r>
              <a:rPr lang="en-US" dirty="0" smtClean="0"/>
              <a:t>Head Start programs.</a:t>
            </a:r>
          </a:p>
          <a:p>
            <a:r>
              <a:rPr lang="en-US" dirty="0" smtClean="0"/>
              <a:t>Conflict resolution programs into curricula.</a:t>
            </a:r>
          </a:p>
          <a:p>
            <a:r>
              <a:rPr lang="en-US" dirty="0" smtClean="0"/>
              <a:t>Developmental prevention approach.</a:t>
            </a:r>
          </a:p>
          <a:p>
            <a:r>
              <a:rPr lang="en-US" dirty="0" smtClean="0"/>
              <a:t>Policies: Focus on enhancing more crime and delinquency control measures.</a:t>
            </a:r>
          </a:p>
          <a:p>
            <a:r>
              <a:rPr lang="en-US" dirty="0" smtClean="0"/>
              <a:t>Programs: Conventional-type activities.</a:t>
            </a:r>
          </a:p>
        </p:txBody>
      </p:sp>
      <p:sp>
        <p:nvSpPr>
          <p:cNvPr id="2" name="Footer Placeholder 1"/>
          <p:cNvSpPr>
            <a:spLocks noGrp="1"/>
          </p:cNvSpPr>
          <p:nvPr>
            <p:ph type="ftr" sz="quarter" idx="11"/>
          </p:nvPr>
        </p:nvSpPr>
        <p:spPr/>
        <p:txBody>
          <a:bodyPr/>
          <a:lstStyle/>
          <a:p>
            <a:r>
              <a:rPr lang="en-US" i="1" dirty="0" smtClean="0"/>
              <a:t>Schram, Introduction to Criminology, Third edition.© SAGE Publishing, 2021.</a:t>
            </a:r>
            <a:endParaRPr lang="en-US" i="1"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27</a:t>
            </a:fld>
            <a:endParaRPr lang="en-US" dirty="0"/>
          </a:p>
        </p:txBody>
      </p:sp>
    </p:spTree>
    <p:extLst>
      <p:ext uri="{BB962C8B-B14F-4D97-AF65-F5344CB8AC3E}">
        <p14:creationId xmlns:p14="http://schemas.microsoft.com/office/powerpoint/2010/main" val="19585397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838201"/>
            <a:ext cx="8229600" cy="609600"/>
          </a:xfrm>
        </p:spPr>
        <p:txBody>
          <a:bodyPr>
            <a:normAutofit fontScale="90000"/>
          </a:bodyPr>
          <a:lstStyle/>
          <a:p>
            <a:r>
              <a:rPr lang="en-US" dirty="0" smtClean="0"/>
              <a:t>Learning Theories </a:t>
            </a:r>
            <a:r>
              <a:rPr lang="en-US" sz="2700" dirty="0" smtClean="0"/>
              <a:t>(1 </a:t>
            </a:r>
            <a:r>
              <a:rPr lang="en-US" sz="2700" dirty="0"/>
              <a:t>of </a:t>
            </a:r>
            <a:r>
              <a:rPr lang="en-US" sz="2700" dirty="0" smtClean="0"/>
              <a:t>13)</a:t>
            </a:r>
            <a:endParaRPr lang="en-US" sz="2700" dirty="0"/>
          </a:p>
        </p:txBody>
      </p:sp>
      <p:sp>
        <p:nvSpPr>
          <p:cNvPr id="4" name="Content Placeholder 3"/>
          <p:cNvSpPr>
            <a:spLocks noGrp="1"/>
          </p:cNvSpPr>
          <p:nvPr>
            <p:ph idx="1"/>
          </p:nvPr>
        </p:nvSpPr>
        <p:spPr>
          <a:xfrm>
            <a:off x="304800" y="1447801"/>
            <a:ext cx="8610600" cy="4908549"/>
          </a:xfrm>
        </p:spPr>
        <p:txBody>
          <a:bodyPr>
            <a:normAutofit/>
          </a:bodyPr>
          <a:lstStyle/>
          <a:p>
            <a:r>
              <a:rPr lang="en-US" dirty="0" smtClean="0"/>
              <a:t>Learning theories seeks to explain how criminal and noncriminal behavior is learnt through cultural values people internalize.</a:t>
            </a:r>
          </a:p>
          <a:p>
            <a:r>
              <a:rPr lang="en-US" dirty="0" smtClean="0"/>
              <a:t>Key feature of learning theories: Recognizing </a:t>
            </a:r>
            <a:r>
              <a:rPr lang="en-US" dirty="0"/>
              <a:t>the influence of peers and significant others on an individual’s behavior</a:t>
            </a:r>
            <a:endParaRPr lang="en-US" dirty="0" smtClean="0"/>
          </a:p>
          <a:p>
            <a:endParaRPr lang="en-US" dirty="0"/>
          </a:p>
          <a:p>
            <a:pPr marL="0" indent="0">
              <a:buNone/>
            </a:pPr>
            <a:endParaRPr lang="en-IN" dirty="0"/>
          </a:p>
        </p:txBody>
      </p:sp>
      <p:sp>
        <p:nvSpPr>
          <p:cNvPr id="2" name="Footer Placeholder 1"/>
          <p:cNvSpPr>
            <a:spLocks noGrp="1"/>
          </p:cNvSpPr>
          <p:nvPr>
            <p:ph type="ftr" sz="quarter" idx="11"/>
          </p:nvPr>
        </p:nvSpPr>
        <p:spPr/>
        <p:txBody>
          <a:bodyPr/>
          <a:lstStyle/>
          <a:p>
            <a:r>
              <a:rPr lang="en-US" dirty="0"/>
              <a:t>Schram, </a:t>
            </a:r>
            <a:r>
              <a:rPr lang="en-US" i="1" dirty="0"/>
              <a:t>Introduction to Criminology</a:t>
            </a:r>
            <a:r>
              <a:rPr lang="en-US" dirty="0"/>
              <a:t>, Third edition.© SAGE Publishing, 2021.</a:t>
            </a:r>
          </a:p>
        </p:txBody>
      </p:sp>
      <p:sp>
        <p:nvSpPr>
          <p:cNvPr id="5" name="Slide Number Placeholder 4"/>
          <p:cNvSpPr>
            <a:spLocks noGrp="1"/>
          </p:cNvSpPr>
          <p:nvPr>
            <p:ph type="sldNum" sz="quarter" idx="12"/>
          </p:nvPr>
        </p:nvSpPr>
        <p:spPr/>
        <p:txBody>
          <a:bodyPr/>
          <a:lstStyle/>
          <a:p>
            <a:fld id="{B6F15528-21DE-4FAA-801E-634DDDAF4B2B}" type="slidenum">
              <a:rPr lang="en-US" smtClean="0"/>
              <a:pPr/>
              <a:t>3</a:t>
            </a:fld>
            <a:endParaRPr lang="en-US" dirty="0"/>
          </a:p>
        </p:txBody>
      </p:sp>
    </p:spTree>
    <p:extLst>
      <p:ext uri="{BB962C8B-B14F-4D97-AF65-F5344CB8AC3E}">
        <p14:creationId xmlns:p14="http://schemas.microsoft.com/office/powerpoint/2010/main" val="19585397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62000"/>
            <a:ext cx="8229600" cy="685800"/>
          </a:xfrm>
        </p:spPr>
        <p:txBody>
          <a:bodyPr>
            <a:normAutofit fontScale="90000"/>
          </a:bodyPr>
          <a:lstStyle/>
          <a:p>
            <a:r>
              <a:rPr lang="en-US" dirty="0" smtClean="0"/>
              <a:t>Learning Theories </a:t>
            </a:r>
            <a:r>
              <a:rPr lang="en-US" sz="2700" dirty="0" smtClean="0"/>
              <a:t>(2 </a:t>
            </a:r>
            <a:r>
              <a:rPr lang="en-US" sz="2700" dirty="0"/>
              <a:t>of </a:t>
            </a:r>
            <a:r>
              <a:rPr lang="en-US" sz="2700" dirty="0" smtClean="0"/>
              <a:t>13)</a:t>
            </a:r>
            <a:endParaRPr lang="en-US" sz="2700" dirty="0"/>
          </a:p>
        </p:txBody>
      </p:sp>
      <p:sp>
        <p:nvSpPr>
          <p:cNvPr id="4" name="Content Placeholder 3"/>
          <p:cNvSpPr>
            <a:spLocks noGrp="1"/>
          </p:cNvSpPr>
          <p:nvPr>
            <p:ph idx="1"/>
          </p:nvPr>
        </p:nvSpPr>
        <p:spPr>
          <a:xfrm>
            <a:off x="304800" y="1447800"/>
            <a:ext cx="8686800" cy="4908550"/>
          </a:xfrm>
        </p:spPr>
        <p:txBody>
          <a:bodyPr>
            <a:normAutofit/>
          </a:bodyPr>
          <a:lstStyle/>
          <a:p>
            <a:pPr>
              <a:buNone/>
            </a:pPr>
            <a:r>
              <a:rPr lang="en-US" dirty="0" smtClean="0"/>
              <a:t>Differential Association Theory</a:t>
            </a:r>
          </a:p>
          <a:p>
            <a:r>
              <a:rPr lang="en-GB" dirty="0" smtClean="0"/>
              <a:t>Emphasizes </a:t>
            </a:r>
            <a:r>
              <a:rPr lang="en-GB" dirty="0"/>
              <a:t>association with significant others</a:t>
            </a:r>
            <a:r>
              <a:rPr lang="en-US" dirty="0" smtClean="0"/>
              <a:t>.</a:t>
            </a:r>
          </a:p>
          <a:p>
            <a:pPr lvl="0"/>
            <a:r>
              <a:rPr lang="en-US" dirty="0" smtClean="0"/>
              <a:t>Gabriel Tarde’s imitation theory: People </a:t>
            </a:r>
            <a:r>
              <a:rPr lang="en-US" dirty="0"/>
              <a:t>imitate one </a:t>
            </a:r>
            <a:r>
              <a:rPr lang="en-US" dirty="0" smtClean="0"/>
              <a:t>another.</a:t>
            </a:r>
          </a:p>
          <a:p>
            <a:pPr lvl="0"/>
            <a:r>
              <a:rPr lang="en-US" dirty="0" smtClean="0"/>
              <a:t>Three laws of imitation.</a:t>
            </a:r>
          </a:p>
          <a:p>
            <a:pPr lvl="0"/>
            <a:r>
              <a:rPr lang="en-US" dirty="0" smtClean="0"/>
              <a:t>Elements of Differential Association Theory</a:t>
            </a:r>
          </a:p>
          <a:p>
            <a:pPr lvl="1"/>
            <a:r>
              <a:rPr lang="en-US" dirty="0" smtClean="0"/>
              <a:t>Nine specific statements. </a:t>
            </a:r>
          </a:p>
          <a:p>
            <a:endParaRPr lang="en-US" dirty="0" smtClean="0"/>
          </a:p>
          <a:p>
            <a:endParaRPr lang="en-US" dirty="0"/>
          </a:p>
          <a:p>
            <a:pPr marL="0" indent="0">
              <a:buNone/>
            </a:pPr>
            <a:endParaRPr lang="en-IN" dirty="0"/>
          </a:p>
        </p:txBody>
      </p:sp>
      <p:sp>
        <p:nvSpPr>
          <p:cNvPr id="2" name="Footer Placeholder 1"/>
          <p:cNvSpPr>
            <a:spLocks noGrp="1"/>
          </p:cNvSpPr>
          <p:nvPr>
            <p:ph type="ftr" sz="quarter" idx="11"/>
          </p:nvPr>
        </p:nvSpPr>
        <p:spPr/>
        <p:txBody>
          <a:bodyPr/>
          <a:lstStyle/>
          <a:p>
            <a:r>
              <a:rPr lang="en-US" dirty="0"/>
              <a:t>Schram, </a:t>
            </a:r>
            <a:r>
              <a:rPr lang="en-US" i="1" dirty="0"/>
              <a:t>Introduction to Criminology</a:t>
            </a:r>
            <a:r>
              <a:rPr lang="en-US" dirty="0"/>
              <a:t>, Third edition.© SAGE Publishing, 2021.</a:t>
            </a:r>
          </a:p>
        </p:txBody>
      </p:sp>
      <p:sp>
        <p:nvSpPr>
          <p:cNvPr id="5" name="Slide Number Placeholder 4"/>
          <p:cNvSpPr>
            <a:spLocks noGrp="1"/>
          </p:cNvSpPr>
          <p:nvPr>
            <p:ph type="sldNum" sz="quarter" idx="12"/>
          </p:nvPr>
        </p:nvSpPr>
        <p:spPr/>
        <p:txBody>
          <a:bodyPr/>
          <a:lstStyle/>
          <a:p>
            <a:fld id="{B6F15528-21DE-4FAA-801E-634DDDAF4B2B}" type="slidenum">
              <a:rPr lang="en-US" smtClean="0"/>
              <a:pPr/>
              <a:t>4</a:t>
            </a:fld>
            <a:endParaRPr lang="en-US" dirty="0"/>
          </a:p>
        </p:txBody>
      </p:sp>
    </p:spTree>
    <p:extLst>
      <p:ext uri="{BB962C8B-B14F-4D97-AF65-F5344CB8AC3E}">
        <p14:creationId xmlns:p14="http://schemas.microsoft.com/office/powerpoint/2010/main" val="19585397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685801"/>
            <a:ext cx="8229600" cy="762000"/>
          </a:xfrm>
        </p:spPr>
        <p:txBody>
          <a:bodyPr>
            <a:normAutofit/>
          </a:bodyPr>
          <a:lstStyle/>
          <a:p>
            <a:r>
              <a:rPr lang="en-US" sz="4000" dirty="0" smtClean="0"/>
              <a:t>Learning Theories </a:t>
            </a:r>
            <a:r>
              <a:rPr lang="en-US" sz="2400" dirty="0" smtClean="0"/>
              <a:t>(3 </a:t>
            </a:r>
            <a:r>
              <a:rPr lang="en-US" sz="2400" dirty="0"/>
              <a:t>of </a:t>
            </a:r>
            <a:r>
              <a:rPr lang="en-US" sz="2400" dirty="0" smtClean="0"/>
              <a:t>13)</a:t>
            </a:r>
            <a:endParaRPr lang="en-US" sz="2400" dirty="0"/>
          </a:p>
        </p:txBody>
      </p:sp>
      <p:sp>
        <p:nvSpPr>
          <p:cNvPr id="4" name="Content Placeholder 3"/>
          <p:cNvSpPr>
            <a:spLocks noGrp="1"/>
          </p:cNvSpPr>
          <p:nvPr>
            <p:ph idx="1"/>
          </p:nvPr>
        </p:nvSpPr>
        <p:spPr>
          <a:xfrm>
            <a:off x="228600" y="1447801"/>
            <a:ext cx="8686800" cy="4908549"/>
          </a:xfrm>
        </p:spPr>
        <p:txBody>
          <a:bodyPr>
            <a:normAutofit/>
          </a:bodyPr>
          <a:lstStyle/>
          <a:p>
            <a:pPr marL="0" indent="0">
              <a:buNone/>
            </a:pPr>
            <a:r>
              <a:rPr lang="en-US" dirty="0" smtClean="0"/>
              <a:t>Differential Association Theory: </a:t>
            </a:r>
          </a:p>
          <a:p>
            <a:pPr lvl="0"/>
            <a:r>
              <a:rPr lang="en-US" dirty="0"/>
              <a:t>Elements of Differential Association Theory</a:t>
            </a:r>
          </a:p>
          <a:p>
            <a:pPr lvl="1"/>
            <a:r>
              <a:rPr lang="en-US" dirty="0" smtClean="0"/>
              <a:t>Sutherland’s belief: Something </a:t>
            </a:r>
            <a:r>
              <a:rPr lang="en-US" dirty="0"/>
              <a:t>abnormal or different about criminals.</a:t>
            </a:r>
            <a:endParaRPr lang="en-US" dirty="0" smtClean="0"/>
          </a:p>
          <a:p>
            <a:pPr lvl="1"/>
            <a:r>
              <a:rPr lang="en-US" dirty="0" smtClean="0"/>
              <a:t>Crime is learned through </a:t>
            </a:r>
            <a:r>
              <a:rPr lang="en-US" dirty="0"/>
              <a:t>interactions with </a:t>
            </a:r>
            <a:r>
              <a:rPr lang="en-US" dirty="0" smtClean="0"/>
              <a:t>individuals.</a:t>
            </a:r>
          </a:p>
          <a:p>
            <a:pPr lvl="1"/>
            <a:r>
              <a:rPr lang="en-US" dirty="0" smtClean="0"/>
              <a:t>The theory is deterministic. </a:t>
            </a:r>
          </a:p>
          <a:p>
            <a:pPr lvl="1"/>
            <a:r>
              <a:rPr lang="en-US" dirty="0" smtClean="0"/>
              <a:t>Primary distinction: Emphasizes on social interaction and learning. </a:t>
            </a:r>
          </a:p>
        </p:txBody>
      </p:sp>
      <p:sp>
        <p:nvSpPr>
          <p:cNvPr id="2" name="Footer Placeholder 1"/>
          <p:cNvSpPr>
            <a:spLocks noGrp="1"/>
          </p:cNvSpPr>
          <p:nvPr>
            <p:ph type="ftr" sz="quarter" idx="11"/>
          </p:nvPr>
        </p:nvSpPr>
        <p:spPr/>
        <p:txBody>
          <a:bodyPr/>
          <a:lstStyle/>
          <a:p>
            <a:r>
              <a:rPr lang="en-US" dirty="0"/>
              <a:t>Schram, </a:t>
            </a:r>
            <a:r>
              <a:rPr lang="en-US" i="1" dirty="0"/>
              <a:t>Introduction to Criminology</a:t>
            </a:r>
            <a:r>
              <a:rPr lang="en-US" dirty="0"/>
              <a:t>, Third edition.© SAGE Publishing, 2021.</a:t>
            </a:r>
          </a:p>
        </p:txBody>
      </p:sp>
      <p:sp>
        <p:nvSpPr>
          <p:cNvPr id="5" name="Slide Number Placeholder 4"/>
          <p:cNvSpPr>
            <a:spLocks noGrp="1"/>
          </p:cNvSpPr>
          <p:nvPr>
            <p:ph type="sldNum" sz="quarter" idx="12"/>
          </p:nvPr>
        </p:nvSpPr>
        <p:spPr/>
        <p:txBody>
          <a:bodyPr/>
          <a:lstStyle/>
          <a:p>
            <a:fld id="{B6F15528-21DE-4FAA-801E-634DDDAF4B2B}" type="slidenum">
              <a:rPr lang="en-US" smtClean="0"/>
              <a:pPr/>
              <a:t>5</a:t>
            </a:fld>
            <a:endParaRPr lang="en-US" dirty="0"/>
          </a:p>
        </p:txBody>
      </p:sp>
    </p:spTree>
    <p:extLst>
      <p:ext uri="{BB962C8B-B14F-4D97-AF65-F5344CB8AC3E}">
        <p14:creationId xmlns:p14="http://schemas.microsoft.com/office/powerpoint/2010/main" val="19585397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685800"/>
            <a:ext cx="8229600" cy="762000"/>
          </a:xfrm>
        </p:spPr>
        <p:txBody>
          <a:bodyPr>
            <a:normAutofit/>
          </a:bodyPr>
          <a:lstStyle/>
          <a:p>
            <a:r>
              <a:rPr lang="en-US" sz="4000" dirty="0" smtClean="0"/>
              <a:t>Learning Theories </a:t>
            </a:r>
            <a:r>
              <a:rPr lang="en-US" sz="2400" dirty="0" smtClean="0"/>
              <a:t>(4 </a:t>
            </a:r>
            <a:r>
              <a:rPr lang="en-US" sz="2400" dirty="0"/>
              <a:t>of </a:t>
            </a:r>
            <a:r>
              <a:rPr lang="en-US" sz="2400" dirty="0" smtClean="0"/>
              <a:t>13)</a:t>
            </a:r>
            <a:endParaRPr lang="en-US" sz="2400" dirty="0"/>
          </a:p>
        </p:txBody>
      </p:sp>
      <p:sp>
        <p:nvSpPr>
          <p:cNvPr id="4" name="Content Placeholder 3"/>
          <p:cNvSpPr>
            <a:spLocks noGrp="1"/>
          </p:cNvSpPr>
          <p:nvPr>
            <p:ph idx="1"/>
          </p:nvPr>
        </p:nvSpPr>
        <p:spPr>
          <a:xfrm>
            <a:off x="228600" y="1524000"/>
            <a:ext cx="8686800" cy="4832350"/>
          </a:xfrm>
        </p:spPr>
        <p:txBody>
          <a:bodyPr>
            <a:normAutofit/>
          </a:bodyPr>
          <a:lstStyle/>
          <a:p>
            <a:pPr marL="0" indent="0">
              <a:buNone/>
            </a:pPr>
            <a:r>
              <a:rPr lang="en-US" dirty="0" smtClean="0"/>
              <a:t>Classical Conditioning</a:t>
            </a:r>
          </a:p>
          <a:p>
            <a:r>
              <a:rPr lang="en-US" dirty="0" smtClean="0"/>
              <a:t>Animals and people learn </a:t>
            </a:r>
            <a:r>
              <a:rPr lang="en-US" dirty="0"/>
              <a:t>through associations between stimuli and responses</a:t>
            </a:r>
            <a:r>
              <a:rPr lang="en-US" dirty="0" smtClean="0"/>
              <a:t>.</a:t>
            </a:r>
            <a:endParaRPr lang="en-US" dirty="0"/>
          </a:p>
          <a:p>
            <a:r>
              <a:rPr lang="en-US" dirty="0" smtClean="0"/>
              <a:t>Pavlov’s classic conditioning experiment.</a:t>
            </a:r>
          </a:p>
          <a:p>
            <a:r>
              <a:rPr lang="en-US" dirty="0" smtClean="0"/>
              <a:t>Reaction </a:t>
            </a:r>
            <a:r>
              <a:rPr lang="en-US" dirty="0"/>
              <a:t>to Differential Association </a:t>
            </a:r>
            <a:r>
              <a:rPr lang="en-US" dirty="0" smtClean="0"/>
              <a:t>Theory.</a:t>
            </a:r>
          </a:p>
          <a:p>
            <a:pPr lvl="1"/>
            <a:r>
              <a:rPr lang="en-US" dirty="0"/>
              <a:t>Sutherland’s theory is concerned only with associations between criminals. </a:t>
            </a:r>
            <a:endParaRPr lang="en-US" dirty="0" smtClean="0"/>
          </a:p>
          <a:p>
            <a:pPr lvl="1"/>
            <a:r>
              <a:rPr lang="en-US" dirty="0" smtClean="0"/>
              <a:t>White collar and tabula rasa.  </a:t>
            </a:r>
          </a:p>
          <a:p>
            <a:pPr lvl="1"/>
            <a:r>
              <a:rPr lang="en-US" dirty="0"/>
              <a:t>Neglects other learning </a:t>
            </a:r>
            <a:r>
              <a:rPr lang="en-US" dirty="0" smtClean="0"/>
              <a:t>models. </a:t>
            </a:r>
            <a:endParaRPr lang="en-US" dirty="0"/>
          </a:p>
          <a:p>
            <a:pPr marL="0" indent="0">
              <a:buNone/>
            </a:pPr>
            <a:endParaRPr lang="en-US" dirty="0" smtClean="0"/>
          </a:p>
          <a:p>
            <a:endParaRPr lang="en-US" dirty="0" smtClean="0"/>
          </a:p>
        </p:txBody>
      </p:sp>
      <p:sp>
        <p:nvSpPr>
          <p:cNvPr id="2" name="Footer Placeholder 1"/>
          <p:cNvSpPr>
            <a:spLocks noGrp="1"/>
          </p:cNvSpPr>
          <p:nvPr>
            <p:ph type="ftr" sz="quarter" idx="11"/>
          </p:nvPr>
        </p:nvSpPr>
        <p:spPr/>
        <p:txBody>
          <a:bodyPr/>
          <a:lstStyle/>
          <a:p>
            <a:r>
              <a:rPr lang="en-US" i="1" dirty="0" smtClean="0"/>
              <a:t>Schram, Introduction to Criminology, Third edition.© SAGE Publishing, 2021.</a:t>
            </a:r>
            <a:endParaRPr lang="en-US" i="1"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6</a:t>
            </a:fld>
            <a:endParaRPr lang="en-US" dirty="0"/>
          </a:p>
        </p:txBody>
      </p:sp>
    </p:spTree>
    <p:extLst>
      <p:ext uri="{BB962C8B-B14F-4D97-AF65-F5344CB8AC3E}">
        <p14:creationId xmlns:p14="http://schemas.microsoft.com/office/powerpoint/2010/main" val="19585397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685800"/>
            <a:ext cx="8229600" cy="685800"/>
          </a:xfrm>
        </p:spPr>
        <p:txBody>
          <a:bodyPr>
            <a:normAutofit fontScale="90000"/>
          </a:bodyPr>
          <a:lstStyle/>
          <a:p>
            <a:r>
              <a:rPr lang="en-US" dirty="0" smtClean="0"/>
              <a:t>Learning Theories </a:t>
            </a:r>
            <a:r>
              <a:rPr lang="en-US" sz="2700" dirty="0" smtClean="0"/>
              <a:t>(</a:t>
            </a:r>
            <a:r>
              <a:rPr lang="en-US" sz="2700" dirty="0"/>
              <a:t>5</a:t>
            </a:r>
            <a:r>
              <a:rPr lang="en-US" sz="2700" dirty="0" smtClean="0"/>
              <a:t> </a:t>
            </a:r>
            <a:r>
              <a:rPr lang="en-US" sz="2700" dirty="0"/>
              <a:t>of </a:t>
            </a:r>
            <a:r>
              <a:rPr lang="en-US" sz="2700" dirty="0" smtClean="0"/>
              <a:t>13)</a:t>
            </a:r>
            <a:endParaRPr lang="en-US" sz="2700" dirty="0"/>
          </a:p>
        </p:txBody>
      </p:sp>
      <p:sp>
        <p:nvSpPr>
          <p:cNvPr id="4" name="Content Placeholder 3"/>
          <p:cNvSpPr>
            <a:spLocks noGrp="1"/>
          </p:cNvSpPr>
          <p:nvPr>
            <p:ph idx="1"/>
          </p:nvPr>
        </p:nvSpPr>
        <p:spPr>
          <a:xfrm>
            <a:off x="152400" y="1524000"/>
            <a:ext cx="8686800" cy="4832350"/>
          </a:xfrm>
        </p:spPr>
        <p:txBody>
          <a:bodyPr>
            <a:normAutofit/>
          </a:bodyPr>
          <a:lstStyle/>
          <a:p>
            <a:r>
              <a:rPr lang="en-US" dirty="0" smtClean="0"/>
              <a:t>Glaser’s Concept of Differential Identification </a:t>
            </a:r>
          </a:p>
          <a:p>
            <a:pPr lvl="1"/>
            <a:r>
              <a:rPr lang="en-US" dirty="0" smtClean="0"/>
              <a:t>Theory </a:t>
            </a:r>
            <a:r>
              <a:rPr lang="en-US" dirty="0"/>
              <a:t>of criminal behavior that emphasizes various types of social </a:t>
            </a:r>
            <a:r>
              <a:rPr lang="en-US" dirty="0" smtClean="0"/>
              <a:t>learning: Classical </a:t>
            </a:r>
            <a:r>
              <a:rPr lang="en-US" dirty="0"/>
              <a:t>conditioning, operant conditioning, and imitation or modeling.</a:t>
            </a:r>
          </a:p>
          <a:p>
            <a:pPr lvl="1"/>
            <a:r>
              <a:rPr lang="en-US" dirty="0" smtClean="0"/>
              <a:t>Individuals </a:t>
            </a:r>
            <a:r>
              <a:rPr lang="en-US" dirty="0"/>
              <a:t>identify with </a:t>
            </a:r>
            <a:r>
              <a:rPr lang="en-US" dirty="0" smtClean="0"/>
              <a:t>a character </a:t>
            </a:r>
            <a:r>
              <a:rPr lang="en-US" dirty="0"/>
              <a:t>and </a:t>
            </a:r>
            <a:r>
              <a:rPr lang="en-US" dirty="0" smtClean="0"/>
              <a:t>behave </a:t>
            </a:r>
            <a:r>
              <a:rPr lang="en-US" dirty="0"/>
              <a:t>in ways that fit the </a:t>
            </a:r>
            <a:r>
              <a:rPr lang="en-US" dirty="0" smtClean="0"/>
              <a:t>norm. </a:t>
            </a:r>
          </a:p>
        </p:txBody>
      </p:sp>
      <p:sp>
        <p:nvSpPr>
          <p:cNvPr id="2" name="Footer Placeholder 1"/>
          <p:cNvSpPr>
            <a:spLocks noGrp="1"/>
          </p:cNvSpPr>
          <p:nvPr>
            <p:ph type="ftr" sz="quarter" idx="11"/>
          </p:nvPr>
        </p:nvSpPr>
        <p:spPr/>
        <p:txBody>
          <a:bodyPr/>
          <a:lstStyle/>
          <a:p>
            <a:r>
              <a:rPr lang="en-US" i="1" dirty="0" smtClean="0"/>
              <a:t>Schram, Introduction to Criminology, Third edition.© SAGE Publishing, 2021.</a:t>
            </a:r>
            <a:endParaRPr lang="en-US" i="1"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7</a:t>
            </a:fld>
            <a:endParaRPr lang="en-US" dirty="0"/>
          </a:p>
        </p:txBody>
      </p:sp>
    </p:spTree>
    <p:extLst>
      <p:ext uri="{BB962C8B-B14F-4D97-AF65-F5344CB8AC3E}">
        <p14:creationId xmlns:p14="http://schemas.microsoft.com/office/powerpoint/2010/main" val="19585397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31800" y="685800"/>
            <a:ext cx="8229600" cy="762000"/>
          </a:xfrm>
        </p:spPr>
        <p:txBody>
          <a:bodyPr>
            <a:normAutofit/>
          </a:bodyPr>
          <a:lstStyle/>
          <a:p>
            <a:r>
              <a:rPr lang="en-US" sz="4000" dirty="0" smtClean="0"/>
              <a:t>Learning Theories </a:t>
            </a:r>
            <a:r>
              <a:rPr lang="en-US" sz="2400" dirty="0" smtClean="0"/>
              <a:t>(</a:t>
            </a:r>
            <a:r>
              <a:rPr lang="en-US" sz="2400" dirty="0"/>
              <a:t>6</a:t>
            </a:r>
            <a:r>
              <a:rPr lang="en-US" sz="2400" dirty="0" smtClean="0"/>
              <a:t> </a:t>
            </a:r>
            <a:r>
              <a:rPr lang="en-US" sz="2400" dirty="0"/>
              <a:t>of </a:t>
            </a:r>
            <a:r>
              <a:rPr lang="en-US" sz="2400" dirty="0" smtClean="0"/>
              <a:t>13)</a:t>
            </a:r>
            <a:endParaRPr lang="en-US" sz="2400" dirty="0"/>
          </a:p>
        </p:txBody>
      </p:sp>
      <p:sp>
        <p:nvSpPr>
          <p:cNvPr id="4" name="Content Placeholder 3"/>
          <p:cNvSpPr>
            <a:spLocks noGrp="1"/>
          </p:cNvSpPr>
          <p:nvPr>
            <p:ph idx="1"/>
          </p:nvPr>
        </p:nvSpPr>
        <p:spPr>
          <a:xfrm>
            <a:off x="152400" y="1524000"/>
            <a:ext cx="8763000" cy="4832350"/>
          </a:xfrm>
        </p:spPr>
        <p:txBody>
          <a:bodyPr>
            <a:normAutofit/>
          </a:bodyPr>
          <a:lstStyle/>
          <a:p>
            <a:pPr marL="0" indent="0">
              <a:buNone/>
            </a:pPr>
            <a:r>
              <a:rPr lang="en-US" dirty="0" smtClean="0"/>
              <a:t>Differential Reinforcement Theory </a:t>
            </a:r>
          </a:p>
          <a:p>
            <a:r>
              <a:rPr lang="en-US" dirty="0" smtClean="0"/>
              <a:t>Jeffery included the concept: People can be conditioned.</a:t>
            </a:r>
          </a:p>
          <a:p>
            <a:r>
              <a:rPr lang="en-US" dirty="0" smtClean="0"/>
              <a:t>Differential reinforcement theory: Emphasizes </a:t>
            </a:r>
            <a:r>
              <a:rPr lang="en-US" dirty="0"/>
              <a:t>various types of social </a:t>
            </a:r>
            <a:r>
              <a:rPr lang="en-US" dirty="0" smtClean="0"/>
              <a:t>learning. </a:t>
            </a:r>
          </a:p>
          <a:p>
            <a:pPr lvl="1"/>
            <a:r>
              <a:rPr lang="en-US" dirty="0" smtClean="0"/>
              <a:t>Operant conditioning: Association </a:t>
            </a:r>
            <a:r>
              <a:rPr lang="en-US" dirty="0"/>
              <a:t>between an action and </a:t>
            </a:r>
            <a:r>
              <a:rPr lang="en-US" dirty="0" smtClean="0"/>
              <a:t>feedback. </a:t>
            </a:r>
          </a:p>
          <a:p>
            <a:pPr lvl="1"/>
            <a:r>
              <a:rPr lang="en-US" dirty="0" smtClean="0"/>
              <a:t>Modeling/imitation: </a:t>
            </a:r>
            <a:r>
              <a:rPr lang="en-GB" dirty="0" smtClean="0"/>
              <a:t>Social </a:t>
            </a:r>
            <a:r>
              <a:rPr lang="en-GB" dirty="0"/>
              <a:t>learning takes place via imitation or </a:t>
            </a:r>
            <a:r>
              <a:rPr lang="en-GB" dirty="0" smtClean="0"/>
              <a:t>modeling </a:t>
            </a:r>
            <a:r>
              <a:rPr lang="en-GB" dirty="0"/>
              <a:t>of behavior.</a:t>
            </a:r>
            <a:endParaRPr lang="en-US" dirty="0"/>
          </a:p>
          <a:p>
            <a:pPr lvl="1"/>
            <a:endParaRPr lang="en-US" dirty="0" smtClean="0"/>
          </a:p>
        </p:txBody>
      </p:sp>
      <p:sp>
        <p:nvSpPr>
          <p:cNvPr id="2" name="Footer Placeholder 1"/>
          <p:cNvSpPr>
            <a:spLocks noGrp="1"/>
          </p:cNvSpPr>
          <p:nvPr>
            <p:ph type="ftr" sz="quarter" idx="11"/>
          </p:nvPr>
        </p:nvSpPr>
        <p:spPr/>
        <p:txBody>
          <a:bodyPr/>
          <a:lstStyle/>
          <a:p>
            <a:r>
              <a:rPr lang="en-US" i="1" dirty="0" smtClean="0"/>
              <a:t>Schram, Introduction to Criminology, Third edition.© SAGE Publishing, 2021.</a:t>
            </a:r>
            <a:endParaRPr lang="en-US" i="1"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8</a:t>
            </a:fld>
            <a:endParaRPr lang="en-US" dirty="0"/>
          </a:p>
        </p:txBody>
      </p:sp>
    </p:spTree>
    <p:extLst>
      <p:ext uri="{BB962C8B-B14F-4D97-AF65-F5344CB8AC3E}">
        <p14:creationId xmlns:p14="http://schemas.microsoft.com/office/powerpoint/2010/main" val="19585397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62000"/>
            <a:ext cx="8229600" cy="762000"/>
          </a:xfrm>
        </p:spPr>
        <p:txBody>
          <a:bodyPr>
            <a:normAutofit/>
          </a:bodyPr>
          <a:lstStyle/>
          <a:p>
            <a:r>
              <a:rPr lang="en-US" sz="4000" dirty="0" smtClean="0"/>
              <a:t>Learning Theories </a:t>
            </a:r>
            <a:r>
              <a:rPr lang="en-US" sz="2400" dirty="0" smtClean="0"/>
              <a:t>(</a:t>
            </a:r>
            <a:r>
              <a:rPr lang="en-US" sz="2400" dirty="0"/>
              <a:t>7</a:t>
            </a:r>
            <a:r>
              <a:rPr lang="en-US" sz="2400" dirty="0" smtClean="0"/>
              <a:t> </a:t>
            </a:r>
            <a:r>
              <a:rPr lang="en-US" sz="2400" dirty="0"/>
              <a:t>of </a:t>
            </a:r>
            <a:r>
              <a:rPr lang="en-US" sz="2400" dirty="0" smtClean="0"/>
              <a:t>13)</a:t>
            </a:r>
            <a:endParaRPr lang="en-US" sz="2400" dirty="0"/>
          </a:p>
        </p:txBody>
      </p:sp>
      <p:sp>
        <p:nvSpPr>
          <p:cNvPr id="4" name="Content Placeholder 3"/>
          <p:cNvSpPr>
            <a:spLocks noGrp="1"/>
          </p:cNvSpPr>
          <p:nvPr>
            <p:ph idx="1"/>
          </p:nvPr>
        </p:nvSpPr>
        <p:spPr>
          <a:xfrm>
            <a:off x="228600" y="1524000"/>
            <a:ext cx="8686800" cy="4832350"/>
          </a:xfrm>
        </p:spPr>
        <p:txBody>
          <a:bodyPr>
            <a:normAutofit/>
          </a:bodyPr>
          <a:lstStyle/>
          <a:p>
            <a:pPr marL="0" indent="0">
              <a:buNone/>
            </a:pPr>
            <a:r>
              <a:rPr lang="en-US" dirty="0"/>
              <a:t>Differential Reinforcement Theory </a:t>
            </a:r>
          </a:p>
          <a:p>
            <a:r>
              <a:rPr lang="en-US" dirty="0" smtClean="0"/>
              <a:t>Elements of Differential Reinforcement Theory </a:t>
            </a:r>
          </a:p>
        </p:txBody>
      </p:sp>
      <p:sp>
        <p:nvSpPr>
          <p:cNvPr id="2" name="Footer Placeholder 1"/>
          <p:cNvSpPr>
            <a:spLocks noGrp="1"/>
          </p:cNvSpPr>
          <p:nvPr>
            <p:ph type="ftr" sz="quarter" idx="11"/>
          </p:nvPr>
        </p:nvSpPr>
        <p:spPr/>
        <p:txBody>
          <a:bodyPr/>
          <a:lstStyle/>
          <a:p>
            <a:r>
              <a:rPr lang="en-US" i="1" dirty="0" smtClean="0"/>
              <a:t>Schram, Introduction to Criminology, Third edition.© SAGE Publishing, 2021.</a:t>
            </a:r>
            <a:endParaRPr lang="en-US" i="1"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9</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526335321"/>
              </p:ext>
            </p:extLst>
          </p:nvPr>
        </p:nvGraphicFramePr>
        <p:xfrm>
          <a:off x="533400" y="3494244"/>
          <a:ext cx="8077200" cy="2727960"/>
        </p:xfrm>
        <a:graphic>
          <a:graphicData uri="http://schemas.openxmlformats.org/drawingml/2006/table">
            <a:tbl>
              <a:tblPr firstRow="1" firstCol="1" bandRow="1">
                <a:tableStyleId>{BDBED569-4797-4DF1-A0F4-6AAB3CD982D8}</a:tableStyleId>
              </a:tblPr>
              <a:tblGrid>
                <a:gridCol w="8077200">
                  <a:extLst>
                    <a:ext uri="{9D8B030D-6E8A-4147-A177-3AD203B41FA5}">
                      <a16:colId xmlns:a16="http://schemas.microsoft.com/office/drawing/2014/main" val="718936143"/>
                    </a:ext>
                  </a:extLst>
                </a:gridCol>
              </a:tblGrid>
              <a:tr h="261620">
                <a:tc>
                  <a:txBody>
                    <a:bodyPr/>
                    <a:lstStyle/>
                    <a:p>
                      <a:pPr marL="228600" indent="-228600">
                        <a:lnSpc>
                          <a:spcPct val="115000"/>
                        </a:lnSpc>
                        <a:spcAft>
                          <a:spcPts val="0"/>
                        </a:spcAft>
                        <a:buFont typeface="+mj-lt"/>
                        <a:buAutoNum type="arabicPeriod"/>
                      </a:pPr>
                      <a:r>
                        <a:rPr lang="en-IN" sz="1200" b="0" dirty="0" smtClean="0">
                          <a:effectLst/>
                        </a:rPr>
                        <a:t>Criminal </a:t>
                      </a:r>
                      <a:r>
                        <a:rPr lang="en-IN" sz="1200" b="0" dirty="0" err="1">
                          <a:effectLst/>
                        </a:rPr>
                        <a:t>behavior</a:t>
                      </a:r>
                      <a:r>
                        <a:rPr lang="en-IN" sz="1200" b="0" dirty="0">
                          <a:effectLst/>
                        </a:rPr>
                        <a:t> is learned according to the principles of operant conditioning.</a:t>
                      </a:r>
                      <a:endParaRPr lang="en-IN" sz="11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547326"/>
                  </a:ext>
                </a:extLst>
              </a:tr>
              <a:tr h="363220">
                <a:tc>
                  <a:txBody>
                    <a:bodyPr/>
                    <a:lstStyle/>
                    <a:p>
                      <a:pPr marL="228600" indent="-228600">
                        <a:lnSpc>
                          <a:spcPct val="115000"/>
                        </a:lnSpc>
                        <a:spcAft>
                          <a:spcPts val="0"/>
                        </a:spcAft>
                        <a:buFont typeface="+mj-lt"/>
                        <a:buAutoNum type="arabicPeriod" startAt="2"/>
                        <a:tabLst>
                          <a:tab pos="160020" algn="l"/>
                        </a:tabLst>
                      </a:pPr>
                      <a:r>
                        <a:rPr lang="en-IN" sz="1200" b="0" dirty="0" smtClean="0">
                          <a:effectLst/>
                        </a:rPr>
                        <a:t>Criminal </a:t>
                      </a:r>
                      <a:r>
                        <a:rPr lang="en-IN" sz="1200" b="0" dirty="0" err="1">
                          <a:effectLst/>
                        </a:rPr>
                        <a:t>behavior</a:t>
                      </a:r>
                      <a:r>
                        <a:rPr lang="en-IN" sz="1200" b="0" dirty="0">
                          <a:effectLst/>
                        </a:rPr>
                        <a:t> is learned both in </a:t>
                      </a:r>
                      <a:r>
                        <a:rPr lang="en-IN" sz="1200" b="0" dirty="0" err="1">
                          <a:effectLst/>
                        </a:rPr>
                        <a:t>nonsocial</a:t>
                      </a:r>
                      <a:r>
                        <a:rPr lang="en-IN" sz="1200" b="0" dirty="0">
                          <a:effectLst/>
                        </a:rPr>
                        <a:t> situations that are reinforcing or </a:t>
                      </a:r>
                      <a:r>
                        <a:rPr lang="en-IN" sz="1200" b="0" dirty="0" smtClean="0">
                          <a:effectLst/>
                        </a:rPr>
                        <a:t>discriminative </a:t>
                      </a:r>
                      <a:r>
                        <a:rPr lang="en-IN" sz="1200" b="0" dirty="0">
                          <a:effectLst/>
                        </a:rPr>
                        <a:t>and through that social interaction in which the </a:t>
                      </a:r>
                      <a:r>
                        <a:rPr lang="en-IN" sz="1200" b="0" dirty="0" err="1">
                          <a:effectLst/>
                        </a:rPr>
                        <a:t>behavior</a:t>
                      </a:r>
                      <a:r>
                        <a:rPr lang="en-IN" sz="1200" b="0" dirty="0">
                          <a:effectLst/>
                        </a:rPr>
                        <a:t> of other persons </a:t>
                      </a:r>
                      <a:r>
                        <a:rPr lang="en-IN" sz="1200" b="0" dirty="0" smtClean="0">
                          <a:effectLst/>
                        </a:rPr>
                        <a:t>is </a:t>
                      </a:r>
                      <a:r>
                        <a:rPr lang="en-IN" sz="1200" b="0" dirty="0">
                          <a:effectLst/>
                        </a:rPr>
                        <a:t>reinforcing or discriminative for criminal </a:t>
                      </a:r>
                      <a:r>
                        <a:rPr lang="en-IN" sz="1200" b="0" dirty="0" err="1">
                          <a:effectLst/>
                        </a:rPr>
                        <a:t>behavior</a:t>
                      </a:r>
                      <a:r>
                        <a:rPr lang="en-IN" sz="1200" b="0" dirty="0">
                          <a:effectLst/>
                        </a:rPr>
                        <a:t>.</a:t>
                      </a:r>
                      <a:endParaRPr lang="en-IN" sz="11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90939180"/>
                  </a:ext>
                </a:extLst>
              </a:tr>
              <a:tr h="363220">
                <a:tc>
                  <a:txBody>
                    <a:bodyPr/>
                    <a:lstStyle/>
                    <a:p>
                      <a:pPr marL="228600" indent="-228600">
                        <a:lnSpc>
                          <a:spcPct val="115000"/>
                        </a:lnSpc>
                        <a:spcAft>
                          <a:spcPts val="0"/>
                        </a:spcAft>
                        <a:buFont typeface="+mj-lt"/>
                        <a:buAutoNum type="arabicPeriod" startAt="3"/>
                        <a:tabLst>
                          <a:tab pos="160020" algn="l"/>
                        </a:tabLst>
                      </a:pPr>
                      <a:r>
                        <a:rPr lang="en-IN" sz="1200" b="0" dirty="0" smtClean="0">
                          <a:effectLst/>
                        </a:rPr>
                        <a:t>The </a:t>
                      </a:r>
                      <a:r>
                        <a:rPr lang="en-IN" sz="1200" b="0" dirty="0">
                          <a:effectLst/>
                        </a:rPr>
                        <a:t>principal part of the learning of criminal </a:t>
                      </a:r>
                      <a:r>
                        <a:rPr lang="en-IN" sz="1200" b="0" dirty="0" err="1">
                          <a:effectLst/>
                        </a:rPr>
                        <a:t>behavior</a:t>
                      </a:r>
                      <a:r>
                        <a:rPr lang="en-IN" sz="1200" b="0" dirty="0">
                          <a:effectLst/>
                        </a:rPr>
                        <a:t> occurs in those groups which </a:t>
                      </a:r>
                      <a:r>
                        <a:rPr lang="en-IN" sz="1200" b="0" dirty="0" smtClean="0">
                          <a:effectLst/>
                        </a:rPr>
                        <a:t>comprise </a:t>
                      </a:r>
                      <a:r>
                        <a:rPr lang="en-IN" sz="1200" b="0" dirty="0">
                          <a:effectLst/>
                        </a:rPr>
                        <a:t>the individual’s major source of reinforcement.</a:t>
                      </a:r>
                      <a:endParaRPr lang="en-IN" sz="11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03599101"/>
                  </a:ext>
                </a:extLst>
              </a:tr>
              <a:tr h="363220">
                <a:tc>
                  <a:txBody>
                    <a:bodyPr/>
                    <a:lstStyle/>
                    <a:p>
                      <a:pPr marL="228600" indent="-228600">
                        <a:lnSpc>
                          <a:spcPct val="115000"/>
                        </a:lnSpc>
                        <a:spcAft>
                          <a:spcPts val="0"/>
                        </a:spcAft>
                        <a:buFont typeface="+mj-lt"/>
                        <a:buAutoNum type="arabicPeriod" startAt="4"/>
                        <a:tabLst>
                          <a:tab pos="160020" algn="l"/>
                        </a:tabLst>
                      </a:pPr>
                      <a:r>
                        <a:rPr lang="en-IN" sz="1200" b="0" dirty="0" smtClean="0">
                          <a:effectLst/>
                        </a:rPr>
                        <a:t>The </a:t>
                      </a:r>
                      <a:r>
                        <a:rPr lang="en-IN" sz="1200" b="0" dirty="0">
                          <a:effectLst/>
                        </a:rPr>
                        <a:t>learning of criminal </a:t>
                      </a:r>
                      <a:r>
                        <a:rPr lang="en-IN" sz="1200" b="0" dirty="0" err="1">
                          <a:effectLst/>
                        </a:rPr>
                        <a:t>behavior</a:t>
                      </a:r>
                      <a:r>
                        <a:rPr lang="en-IN" sz="1200" b="0" dirty="0">
                          <a:effectLst/>
                        </a:rPr>
                        <a:t>, including specific techniques, attitudes, and avoidance </a:t>
                      </a:r>
                      <a:r>
                        <a:rPr lang="en-IN" sz="1200" b="0" dirty="0" smtClean="0">
                          <a:effectLst/>
                        </a:rPr>
                        <a:t>procedures</a:t>
                      </a:r>
                      <a:r>
                        <a:rPr lang="en-IN" sz="1200" b="0" dirty="0">
                          <a:effectLst/>
                        </a:rPr>
                        <a:t>, is a function of the effective and available </a:t>
                      </a:r>
                      <a:r>
                        <a:rPr lang="en-IN" sz="1200" b="0" dirty="0" err="1">
                          <a:effectLst/>
                        </a:rPr>
                        <a:t>reinforcers</a:t>
                      </a:r>
                      <a:r>
                        <a:rPr lang="en-IN" sz="1200" b="0" dirty="0">
                          <a:effectLst/>
                        </a:rPr>
                        <a:t>, and the existing </a:t>
                      </a:r>
                      <a:r>
                        <a:rPr lang="en-IN" sz="1200" b="0" dirty="0" smtClean="0">
                          <a:effectLst/>
                        </a:rPr>
                        <a:t>reinforcement </a:t>
                      </a:r>
                      <a:r>
                        <a:rPr lang="en-IN" sz="1200" b="0" dirty="0">
                          <a:effectLst/>
                        </a:rPr>
                        <a:t>contingencies.</a:t>
                      </a:r>
                      <a:endParaRPr lang="en-IN" sz="11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01144728"/>
                  </a:ext>
                </a:extLst>
              </a:tr>
              <a:tr h="363220">
                <a:tc>
                  <a:txBody>
                    <a:bodyPr/>
                    <a:lstStyle/>
                    <a:p>
                      <a:pPr marL="228600" indent="-228600">
                        <a:lnSpc>
                          <a:spcPct val="115000"/>
                        </a:lnSpc>
                        <a:spcAft>
                          <a:spcPts val="0"/>
                        </a:spcAft>
                        <a:buFont typeface="+mj-lt"/>
                        <a:buAutoNum type="arabicPeriod" startAt="5"/>
                        <a:tabLst>
                          <a:tab pos="160020" algn="l"/>
                        </a:tabLst>
                      </a:pPr>
                      <a:r>
                        <a:rPr lang="en-IN" sz="1200" b="0" dirty="0" smtClean="0">
                          <a:effectLst/>
                        </a:rPr>
                        <a:t>The specific class of </a:t>
                      </a:r>
                      <a:r>
                        <a:rPr lang="en-IN" sz="1200" b="0" dirty="0" err="1" smtClean="0">
                          <a:effectLst/>
                        </a:rPr>
                        <a:t>behaviors</a:t>
                      </a:r>
                      <a:r>
                        <a:rPr lang="en-IN" sz="1200" b="0" dirty="0" smtClean="0">
                          <a:effectLst/>
                        </a:rPr>
                        <a:t> which are learned and their frequency of occurrence are a function of the </a:t>
                      </a:r>
                      <a:r>
                        <a:rPr lang="en-IN" sz="1200" b="0" dirty="0" err="1" smtClean="0">
                          <a:effectLst/>
                        </a:rPr>
                        <a:t>reinforcers</a:t>
                      </a:r>
                      <a:r>
                        <a:rPr lang="en-IN" sz="1200" b="0" dirty="0" smtClean="0">
                          <a:effectLst/>
                        </a:rPr>
                        <a:t> which are effective and available, and the rules or norms by which these </a:t>
                      </a:r>
                      <a:r>
                        <a:rPr lang="en-IN" sz="1200" b="0" dirty="0" err="1" smtClean="0">
                          <a:effectLst/>
                        </a:rPr>
                        <a:t>reinforcers</a:t>
                      </a:r>
                      <a:r>
                        <a:rPr lang="en-IN" sz="1200" b="0" dirty="0" smtClean="0">
                          <a:effectLst/>
                        </a:rPr>
                        <a:t> are applied.</a:t>
                      </a:r>
                      <a:endParaRPr lang="en-IN" sz="11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34299762"/>
                  </a:ext>
                </a:extLst>
              </a:tr>
              <a:tr h="363220">
                <a:tc>
                  <a:txBody>
                    <a:bodyPr/>
                    <a:lstStyle/>
                    <a:p>
                      <a:pPr marL="228600" indent="-228600">
                        <a:lnSpc>
                          <a:spcPct val="115000"/>
                        </a:lnSpc>
                        <a:spcAft>
                          <a:spcPts val="0"/>
                        </a:spcAft>
                        <a:buFont typeface="+mj-lt"/>
                        <a:buAutoNum type="arabicPeriod" startAt="6"/>
                        <a:tabLst>
                          <a:tab pos="160020" algn="l"/>
                        </a:tabLst>
                      </a:pPr>
                      <a:r>
                        <a:rPr lang="en-IN" sz="1200" b="0" dirty="0" smtClean="0">
                          <a:effectLst/>
                        </a:rPr>
                        <a:t>Criminal </a:t>
                      </a:r>
                      <a:r>
                        <a:rPr lang="en-IN" sz="1200" b="0" dirty="0" err="1">
                          <a:effectLst/>
                        </a:rPr>
                        <a:t>behavior</a:t>
                      </a:r>
                      <a:r>
                        <a:rPr lang="en-IN" sz="1200" b="0" dirty="0">
                          <a:effectLst/>
                        </a:rPr>
                        <a:t> is a function of norms which are discriminative for criminal </a:t>
                      </a:r>
                      <a:r>
                        <a:rPr lang="en-IN" sz="1200" b="0" dirty="0" err="1">
                          <a:effectLst/>
                        </a:rPr>
                        <a:t>behavior</a:t>
                      </a:r>
                      <a:r>
                        <a:rPr lang="en-IN" sz="1200" b="0" dirty="0">
                          <a:effectLst/>
                        </a:rPr>
                        <a:t>, </a:t>
                      </a:r>
                      <a:r>
                        <a:rPr lang="en-IN" sz="1200" b="0" dirty="0" smtClean="0">
                          <a:effectLst/>
                        </a:rPr>
                        <a:t>the </a:t>
                      </a:r>
                      <a:r>
                        <a:rPr lang="en-IN" sz="1200" b="0" dirty="0">
                          <a:effectLst/>
                        </a:rPr>
                        <a:t>learning of which takes place when such </a:t>
                      </a:r>
                      <a:r>
                        <a:rPr lang="en-IN" sz="1200" b="0" dirty="0" err="1">
                          <a:effectLst/>
                        </a:rPr>
                        <a:t>behavior</a:t>
                      </a:r>
                      <a:r>
                        <a:rPr lang="en-IN" sz="1200" b="0" dirty="0">
                          <a:effectLst/>
                        </a:rPr>
                        <a:t> is more highly reinforced than </a:t>
                      </a:r>
                      <a:r>
                        <a:rPr lang="en-IN" sz="1200" b="0" dirty="0" smtClean="0">
                          <a:effectLst/>
                        </a:rPr>
                        <a:t>noncriminal </a:t>
                      </a:r>
                      <a:r>
                        <a:rPr lang="en-IN" sz="1200" b="0" dirty="0" err="1">
                          <a:effectLst/>
                        </a:rPr>
                        <a:t>behavior</a:t>
                      </a:r>
                      <a:r>
                        <a:rPr lang="en-IN" sz="1200" b="0" dirty="0">
                          <a:effectLst/>
                        </a:rPr>
                        <a:t>.</a:t>
                      </a:r>
                      <a:endParaRPr lang="en-IN" sz="11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86374398"/>
                  </a:ext>
                </a:extLst>
              </a:tr>
              <a:tr h="363220">
                <a:tc>
                  <a:txBody>
                    <a:bodyPr/>
                    <a:lstStyle/>
                    <a:p>
                      <a:pPr marL="228600" indent="-228600">
                        <a:lnSpc>
                          <a:spcPct val="115000"/>
                        </a:lnSpc>
                        <a:spcAft>
                          <a:spcPts val="0"/>
                        </a:spcAft>
                        <a:buFont typeface="+mj-lt"/>
                        <a:buAutoNum type="arabicPeriod" startAt="7"/>
                        <a:tabLst>
                          <a:tab pos="160020" algn="l"/>
                        </a:tabLst>
                      </a:pPr>
                      <a:r>
                        <a:rPr lang="en-IN" sz="1200" b="0" dirty="0" smtClean="0">
                          <a:effectLst/>
                        </a:rPr>
                        <a:t>The </a:t>
                      </a:r>
                      <a:r>
                        <a:rPr lang="en-IN" sz="1200" b="0" dirty="0">
                          <a:effectLst/>
                        </a:rPr>
                        <a:t>strength of criminal </a:t>
                      </a:r>
                      <a:r>
                        <a:rPr lang="en-IN" sz="1200" b="0" dirty="0" err="1">
                          <a:effectLst/>
                        </a:rPr>
                        <a:t>behavior</a:t>
                      </a:r>
                      <a:r>
                        <a:rPr lang="en-IN" sz="1200" b="0" dirty="0">
                          <a:effectLst/>
                        </a:rPr>
                        <a:t> is a direct function of the amount, frequency, and </a:t>
                      </a:r>
                      <a:r>
                        <a:rPr lang="en-IN" sz="1200" b="0" dirty="0" smtClean="0">
                          <a:effectLst/>
                        </a:rPr>
                        <a:t>probability </a:t>
                      </a:r>
                      <a:r>
                        <a:rPr lang="en-IN" sz="1200" b="0" dirty="0">
                          <a:effectLst/>
                        </a:rPr>
                        <a:t>of its reinforcement.</a:t>
                      </a:r>
                      <a:endParaRPr lang="en-IN" sz="11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71022021"/>
                  </a:ext>
                </a:extLst>
              </a:tr>
            </a:tbl>
          </a:graphicData>
        </a:graphic>
      </p:graphicFrame>
      <p:sp>
        <p:nvSpPr>
          <p:cNvPr id="7" name="Rectangle 6"/>
          <p:cNvSpPr/>
          <p:nvPr/>
        </p:nvSpPr>
        <p:spPr>
          <a:xfrm>
            <a:off x="425302" y="3204456"/>
            <a:ext cx="7118498" cy="338554"/>
          </a:xfrm>
          <a:prstGeom prst="rect">
            <a:avLst/>
          </a:prstGeom>
        </p:spPr>
        <p:txBody>
          <a:bodyPr wrap="square">
            <a:spAutoFit/>
          </a:bodyPr>
          <a:lstStyle/>
          <a:p>
            <a:r>
              <a:rPr lang="en-IN" sz="1600" dirty="0" smtClean="0">
                <a:latin typeface="+mj-lt"/>
              </a:rPr>
              <a:t>TABLE 10.1  </a:t>
            </a:r>
            <a:r>
              <a:rPr lang="en-IN" sz="1600" b="1" dirty="0" smtClean="0">
                <a:latin typeface="+mj-lt"/>
              </a:rPr>
              <a:t>Differential </a:t>
            </a:r>
            <a:r>
              <a:rPr lang="en-IN" sz="1600" b="1" dirty="0">
                <a:latin typeface="+mj-lt"/>
              </a:rPr>
              <a:t>Reinforcement Theory Propositions</a:t>
            </a:r>
            <a:endParaRPr lang="en-IN" sz="1600" dirty="0">
              <a:latin typeface="+mj-lt"/>
            </a:endParaRPr>
          </a:p>
        </p:txBody>
      </p:sp>
      <p:sp>
        <p:nvSpPr>
          <p:cNvPr id="8" name="Rectangle 7"/>
          <p:cNvSpPr/>
          <p:nvPr/>
        </p:nvSpPr>
        <p:spPr>
          <a:xfrm>
            <a:off x="425302" y="6154579"/>
            <a:ext cx="7956698" cy="246221"/>
          </a:xfrm>
          <a:prstGeom prst="rect">
            <a:avLst/>
          </a:prstGeom>
        </p:spPr>
        <p:txBody>
          <a:bodyPr wrap="square">
            <a:spAutoFit/>
          </a:bodyPr>
          <a:lstStyle/>
          <a:p>
            <a:r>
              <a:rPr lang="en-IN" sz="1000" i="1" dirty="0" smtClean="0">
                <a:latin typeface="+mj-lt"/>
              </a:rPr>
              <a:t>Source: </a:t>
            </a:r>
            <a:r>
              <a:rPr lang="en-IN" sz="1000" dirty="0" smtClean="0">
                <a:latin typeface="+mj-lt"/>
              </a:rPr>
              <a:t>Burgess, R., &amp; Akers, R. (1966). A differential association-reinforcement theory of criminal </a:t>
            </a:r>
            <a:r>
              <a:rPr lang="en-IN" sz="1000" dirty="0" err="1" smtClean="0">
                <a:latin typeface="+mj-lt"/>
              </a:rPr>
              <a:t>behavior</a:t>
            </a:r>
            <a:r>
              <a:rPr lang="en-IN" sz="1000" dirty="0" smtClean="0">
                <a:latin typeface="+mj-lt"/>
              </a:rPr>
              <a:t>. </a:t>
            </a:r>
            <a:r>
              <a:rPr lang="en-IN" sz="1000" i="1" dirty="0" smtClean="0">
                <a:latin typeface="+mj-lt"/>
              </a:rPr>
              <a:t>Social Problems, 14, </a:t>
            </a:r>
            <a:r>
              <a:rPr lang="en-IN" sz="1000" dirty="0" smtClean="0">
                <a:latin typeface="+mj-lt"/>
              </a:rPr>
              <a:t>146.</a:t>
            </a:r>
            <a:endParaRPr lang="en-IN" sz="1000" dirty="0">
              <a:latin typeface="+mj-lt"/>
            </a:endParaRPr>
          </a:p>
        </p:txBody>
      </p:sp>
    </p:spTree>
    <p:extLst>
      <p:ext uri="{BB962C8B-B14F-4D97-AF65-F5344CB8AC3E}">
        <p14:creationId xmlns:p14="http://schemas.microsoft.com/office/powerpoint/2010/main" val="19585397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7286</TotalTime>
  <Words>5792</Words>
  <Application>Microsoft Office PowerPoint</Application>
  <PresentationFormat>On-screen Show (4:3)</PresentationFormat>
  <Paragraphs>438</Paragraphs>
  <Slides>27</Slides>
  <Notes>27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Calibri</vt:lpstr>
      <vt:lpstr>Times New Roman</vt:lpstr>
      <vt:lpstr>Office Theme</vt:lpstr>
      <vt:lpstr>Chapter 10: Social Process and Control Theories of Crime</vt:lpstr>
      <vt:lpstr>Introduction</vt:lpstr>
      <vt:lpstr>Learning Theories (1 of 13)</vt:lpstr>
      <vt:lpstr>Learning Theories (2 of 13)</vt:lpstr>
      <vt:lpstr>Learning Theories (3 of 13)</vt:lpstr>
      <vt:lpstr>Learning Theories (4 of 13)</vt:lpstr>
      <vt:lpstr>Learning Theories (5 of 13)</vt:lpstr>
      <vt:lpstr>Learning Theories (6 of 13)</vt:lpstr>
      <vt:lpstr>Learning Theories (7 of 13)</vt:lpstr>
      <vt:lpstr>Learning Theories (8 of 13)</vt:lpstr>
      <vt:lpstr>Learning Theories (9 of 13)</vt:lpstr>
      <vt:lpstr>Learning Theories (10 of 13)</vt:lpstr>
      <vt:lpstr>Learning Theories (11 of 13)</vt:lpstr>
      <vt:lpstr>Learning Theories (12 of 13)</vt:lpstr>
      <vt:lpstr>Learning Theories (13 of 13)</vt:lpstr>
      <vt:lpstr>Control Theories (1 of 8)</vt:lpstr>
      <vt:lpstr>Control Theories (2 of 8)</vt:lpstr>
      <vt:lpstr>Control Theories (3 of 8)</vt:lpstr>
      <vt:lpstr>Control Theories (4 of 8)</vt:lpstr>
      <vt:lpstr>Control Theories (5 of 8)</vt:lpstr>
      <vt:lpstr>Control Theories (6 of 8)</vt:lpstr>
      <vt:lpstr>Control Theories (7 of 8)</vt:lpstr>
      <vt:lpstr>Control Theories (8 of 8)</vt:lpstr>
      <vt:lpstr>A General Theory of Crime: Low Self-Control (1 of 3)</vt:lpstr>
      <vt:lpstr>A General Theory of Crime: Low Self-Control (2 of 3)</vt:lpstr>
      <vt:lpstr>A General Theory of Crime: Low Self-Control (3 of 3)</vt:lpstr>
      <vt:lpstr>Policy Implications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Ancheta, Katie</dc:creator>
  <cp:lastModifiedBy>Integra</cp:lastModifiedBy>
  <cp:revision>586</cp:revision>
  <dcterms:created xsi:type="dcterms:W3CDTF">2006-08-16T00:00:00Z</dcterms:created>
  <dcterms:modified xsi:type="dcterms:W3CDTF">2020-01-04T15:33:11Z</dcterms:modified>
</cp:coreProperties>
</file>