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8" r:id="rId3"/>
    <p:sldId id="259" r:id="rId4"/>
    <p:sldId id="303" r:id="rId5"/>
    <p:sldId id="304" r:id="rId6"/>
    <p:sldId id="305" r:id="rId7"/>
    <p:sldId id="307" r:id="rId8"/>
    <p:sldId id="309" r:id="rId9"/>
    <p:sldId id="311" r:id="rId10"/>
    <p:sldId id="312" r:id="rId11"/>
    <p:sldId id="314" r:id="rId12"/>
    <p:sldId id="330" r:id="rId13"/>
    <p:sldId id="317" r:id="rId14"/>
    <p:sldId id="320" r:id="rId15"/>
    <p:sldId id="321" r:id="rId16"/>
    <p:sldId id="322" r:id="rId17"/>
    <p:sldId id="326" r:id="rId18"/>
    <p:sldId id="327" r:id="rId19"/>
    <p:sldId id="328" r:id="rId20"/>
    <p:sldId id="32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5" autoAdjust="0"/>
    <p:restoredTop sz="85502" autoAdjust="0"/>
  </p:normalViewPr>
  <p:slideViewPr>
    <p:cSldViewPr>
      <p:cViewPr varScale="1">
        <p:scale>
          <a:sx n="92" d="100"/>
          <a:sy n="92" d="100"/>
        </p:scale>
        <p:origin x="528" y="90"/>
      </p:cViewPr>
      <p:guideLst>
        <p:guide orient="horz" pos="2160"/>
        <p:guide pos="2880"/>
      </p:guideLst>
    </p:cSldViewPr>
  </p:slideViewPr>
  <p:outlineViewPr>
    <p:cViewPr>
      <p:scale>
        <a:sx n="33" d="100"/>
        <a:sy n="33" d="100"/>
      </p:scale>
      <p:origin x="36" y="167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dirty="0"/>
          </a:p>
        </p:txBody>
      </p:sp>
    </p:spTree>
    <p:extLst>
      <p:ext uri="{BB962C8B-B14F-4D97-AF65-F5344CB8AC3E}">
        <p14:creationId xmlns:p14="http://schemas.microsoft.com/office/powerpoint/2010/main" val="358189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8.3 </a:t>
            </a:r>
            <a:r>
              <a:rPr lang="en-US" sz="1200" kern="1200" dirty="0" smtClean="0">
                <a:solidFill>
                  <a:schemeClr val="tx1"/>
                </a:solidFill>
                <a:latin typeface="+mn-lt"/>
                <a:ea typeface="+mn-ea"/>
                <a:cs typeface="+mn-cs"/>
              </a:rPr>
              <a:t>Explain why Robert K. Merton’s theory of strain become popular when it did, as well as how his conceptualization of “anomie” differed from Durkheim’s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Economic institution and impact on crime: </a:t>
            </a:r>
            <a:r>
              <a:rPr lang="en-US" sz="1200" kern="1200" dirty="0" smtClean="0">
                <a:solidFill>
                  <a:schemeClr val="tx1"/>
                </a:solidFill>
                <a:effectLst/>
                <a:latin typeface="+mn-lt"/>
                <a:ea typeface="+mn-ea"/>
                <a:cs typeface="+mn-cs"/>
              </a:rPr>
              <a:t>Merton was highly influenced by what he saw happening to the country during the Great Depression.</a:t>
            </a:r>
            <a:r>
              <a:rPr lang="en-US" dirty="0" smtClean="0"/>
              <a:t> </a:t>
            </a:r>
            <a:r>
              <a:rPr lang="en-US" sz="1200" kern="1200" dirty="0" smtClean="0">
                <a:solidFill>
                  <a:schemeClr val="tx1"/>
                </a:solidFill>
                <a:effectLst/>
                <a:latin typeface="+mn-lt"/>
                <a:ea typeface="+mn-ea"/>
                <a:cs typeface="+mn-cs"/>
              </a:rPr>
              <a:t>Specifically, he observed how much the economic institution impacted almost all other social factors, particularly crime. He watched how the breakdown of the economic structure drove people to kill themselves or others, not to mention the rise in property crimes, such as theft. After all, many individuals who had once been successful were now poor, and some felt driven to crime for survival.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Strain: </a:t>
            </a:r>
            <a:r>
              <a:rPr lang="en-US" sz="1200" kern="1200" dirty="0" smtClean="0">
                <a:solidFill>
                  <a:schemeClr val="tx1"/>
                </a:solidFill>
                <a:effectLst/>
                <a:latin typeface="+mn-lt"/>
                <a:ea typeface="+mn-ea"/>
                <a:cs typeface="+mn-cs"/>
              </a:rPr>
              <a:t>Merton claims that most of the strain and frustration is due not necessarily to the failure to achieve conventional goals (i.e., wealth) but rather to the differential emphasis placed on the material goals and the de-emphasis of the importance of the conventional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10</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8.3 </a:t>
            </a:r>
            <a:r>
              <a:rPr lang="en-US" sz="1200" kern="1200" dirty="0" smtClean="0">
                <a:solidFill>
                  <a:schemeClr val="tx1"/>
                </a:solidFill>
                <a:latin typeface="+mn-lt"/>
                <a:ea typeface="+mn-ea"/>
                <a:cs typeface="+mn-cs"/>
              </a:rPr>
              <a:t>Explain why Robert K. Merton’s theory of strain become popular when it did, as well as how his conceptualization of “anomie” differed from Durkheim’s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Ideal society: An ideal society </a:t>
            </a:r>
            <a:r>
              <a:rPr lang="en-US" sz="1200" b="0" kern="1200" dirty="0" smtClean="0">
                <a:solidFill>
                  <a:schemeClr val="tx1"/>
                </a:solidFill>
                <a:latin typeface="+mn-lt"/>
                <a:ea typeface="+mn-ea"/>
                <a:cs typeface="+mn-cs"/>
              </a:rPr>
              <a:t>would feature an equal emphasis on the conventional goals and means in society.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Merton’s anomie was a negative state for society</a:t>
            </a:r>
            <a:r>
              <a:rPr lang="en-US" b="0" dirty="0" smtClean="0"/>
              <a:t>: </a:t>
            </a:r>
            <a:r>
              <a:rPr lang="en-US" sz="1200" b="0" kern="1200" dirty="0" smtClean="0">
                <a:solidFill>
                  <a:schemeClr val="tx1"/>
                </a:solidFill>
                <a:latin typeface="+mn-lt"/>
                <a:ea typeface="+mn-ea"/>
                <a:cs typeface="+mn-cs"/>
              </a:rPr>
              <a:t>Disequilibrium in emphasis between the goals and means of societies is what Merton called anomie.</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Adaptations to strain: </a:t>
            </a:r>
            <a:r>
              <a:rPr lang="en-US" b="0" dirty="0" smtClean="0"/>
              <a:t>I</a:t>
            </a:r>
            <a:r>
              <a:rPr lang="en-US" sz="1200" b="0" kern="1200" dirty="0" smtClean="0">
                <a:solidFill>
                  <a:schemeClr val="tx1"/>
                </a:solidFill>
                <a:latin typeface="+mn-lt"/>
                <a:ea typeface="+mn-ea"/>
                <a:cs typeface="+mn-cs"/>
              </a:rPr>
              <a:t>ndividuals deal in different ways with the limited economic structure of society. Merton referred to these variations in dealing with the revelation of the economic structure as adaptations to strain.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11</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8.3 </a:t>
            </a:r>
            <a:r>
              <a:rPr lang="en-US" sz="1200" kern="1200" dirty="0" smtClean="0">
                <a:solidFill>
                  <a:schemeClr val="tx1"/>
                </a:solidFill>
                <a:latin typeface="+mn-lt"/>
                <a:ea typeface="+mn-ea"/>
                <a:cs typeface="+mn-cs"/>
              </a:rPr>
              <a:t>Explain why Robert K. Merton’s theory of strain become popular when it did, as well as how his conceptualization of “anomie” differed from Durkheim’s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 </a:t>
            </a:r>
          </a:p>
          <a:p>
            <a:r>
              <a:rPr lang="en-US" b="0" dirty="0" smtClean="0"/>
              <a:t>Five adaptations to strain:</a:t>
            </a:r>
          </a:p>
          <a:p>
            <a:pPr marL="228600" indent="-228600">
              <a:buAutoNum type="arabicPeriod"/>
            </a:pPr>
            <a:r>
              <a:rPr lang="en-US" dirty="0" smtClean="0"/>
              <a:t>Conformity: </a:t>
            </a:r>
            <a:r>
              <a:rPr lang="en-US" sz="1200" kern="1200" dirty="0" smtClean="0">
                <a:solidFill>
                  <a:schemeClr val="tx1"/>
                </a:solidFill>
                <a:latin typeface="+mn-lt"/>
                <a:ea typeface="+mn-ea"/>
                <a:cs typeface="+mn-cs"/>
              </a:rPr>
              <a:t>Persons buy into the conventional goals of society but also buy into the conventional means of working hard in school or labor.</a:t>
            </a:r>
          </a:p>
          <a:p>
            <a:pPr marL="228600" indent="-228600">
              <a:buAutoNum type="arabicPeriod"/>
            </a:pPr>
            <a:r>
              <a:rPr lang="en-US" sz="1200" kern="1200" dirty="0" smtClean="0">
                <a:solidFill>
                  <a:schemeClr val="tx1"/>
                </a:solidFill>
                <a:latin typeface="+mn-lt"/>
                <a:ea typeface="+mn-ea"/>
                <a:cs typeface="+mn-cs"/>
              </a:rPr>
              <a:t>Ritualism: Ritualists do not seek to achieve the goals of material success, probably because they know they don’t have a realistic chance of obtaining such success. However, they do buy into the conventional means in the sense that they like to do their jobs or are happy just making ends meet.</a:t>
            </a:r>
          </a:p>
          <a:p>
            <a:pPr marL="228600" indent="-228600">
              <a:buAutoNum type="arabicPeriod"/>
            </a:pPr>
            <a:r>
              <a:rPr lang="en-US" sz="1200" kern="1200" dirty="0" smtClean="0">
                <a:solidFill>
                  <a:schemeClr val="tx1"/>
                </a:solidFill>
                <a:latin typeface="+mn-lt"/>
                <a:ea typeface="+mn-ea"/>
                <a:cs typeface="+mn-cs"/>
              </a:rPr>
              <a:t>Innovation: Greatly desire the conventional goals of material success but are not willing to engage in conventional means of obtaining those goals.</a:t>
            </a:r>
          </a:p>
          <a:p>
            <a:pPr marL="228600" indent="-228600">
              <a:buAutoNum type="arabicPeriod"/>
            </a:pPr>
            <a:r>
              <a:rPr lang="en-US" dirty="0" smtClean="0"/>
              <a:t>Retreatism: I</a:t>
            </a:r>
            <a:r>
              <a:rPr lang="en-US" sz="1200" kern="1200" dirty="0" smtClean="0">
                <a:solidFill>
                  <a:schemeClr val="tx1"/>
                </a:solidFill>
                <a:latin typeface="+mn-lt"/>
                <a:ea typeface="+mn-ea"/>
                <a:cs typeface="+mn-cs"/>
              </a:rPr>
              <a:t>ndividuals do not seek to achieve the goals of society or buy into the idea of conventional hard work.</a:t>
            </a:r>
          </a:p>
          <a:p>
            <a:pPr marL="228600" indent="-228600">
              <a:buAutoNum type="arabicPeriod"/>
            </a:pPr>
            <a:r>
              <a:rPr lang="en-US" sz="1200" kern="1200" dirty="0" smtClean="0">
                <a:solidFill>
                  <a:schemeClr val="tx1"/>
                </a:solidFill>
                <a:latin typeface="+mn-lt"/>
                <a:ea typeface="+mn-ea"/>
                <a:cs typeface="+mn-cs"/>
              </a:rPr>
              <a:t>Rebellion: Individual buys into the idea of conventional means and goals of success but does not buy into the current conventional means or goals.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dirty="0"/>
          </a:p>
        </p:txBody>
      </p:sp>
    </p:spTree>
    <p:extLst>
      <p:ext uri="{BB962C8B-B14F-4D97-AF65-F5344CB8AC3E}">
        <p14:creationId xmlns:p14="http://schemas.microsoft.com/office/powerpoint/2010/main" val="4070452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8.4 </a:t>
            </a:r>
            <a:r>
              <a:rPr lang="en-US" sz="1200" kern="1200" dirty="0" smtClean="0">
                <a:solidFill>
                  <a:schemeClr val="tx1"/>
                </a:solidFill>
                <a:latin typeface="+mn-lt"/>
                <a:ea typeface="+mn-ea"/>
                <a:cs typeface="+mn-cs"/>
              </a:rPr>
              <a:t>Identify some of the revisions or variations of strain theory and how they differ from Merton’s original theory.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Merton’s strain theory is primarily a structural model of crime: is more a theory of societal groups than of individual motivations. Therefore, some modern studies have used aggregated group rates (i.e., macro-level measures) to test the effects of deprivation as opposed to using individual (micro-level) rates of inequality and crime.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Does not measure perceptions or feelings of strain:</a:t>
            </a:r>
            <a:r>
              <a:rPr lang="en-US" baseline="0" dirty="0" smtClean="0"/>
              <a:t> </a:t>
            </a:r>
            <a:r>
              <a:rPr lang="en-US" sz="1200" kern="1200" dirty="0" smtClean="0">
                <a:solidFill>
                  <a:schemeClr val="tx1"/>
                </a:solidFill>
                <a:effectLst/>
                <a:latin typeface="+mn-lt"/>
                <a:ea typeface="+mn-ea"/>
                <a:cs typeface="+mn-cs"/>
              </a:rPr>
              <a:t>Critics have claimed that these studies do not directly measure perceptions or feelings of strain, so they are only indirect examinations of Merton’s theory. Studies wrongly done.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Discrepancies between aspirations and expectations: Larger the gap between aspirations and expectations, stronger the sense of strain versus subjects reporting highest levels of criminal activity report low levels of aspirations.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8.4 </a:t>
            </a:r>
            <a:r>
              <a:rPr lang="en-US" sz="1200" kern="1200" dirty="0" smtClean="0">
                <a:solidFill>
                  <a:schemeClr val="tx1"/>
                </a:solidFill>
                <a:latin typeface="+mn-lt"/>
                <a:ea typeface="+mn-ea"/>
                <a:cs typeface="+mn-cs"/>
              </a:rPr>
              <a:t>Identify some of the revisions or variations of strain theory and how they differ from Merton’s original theory.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Factors</a:t>
            </a:r>
            <a:r>
              <a:rPr lang="en-US" sz="1200" b="0" kern="1200" baseline="0" dirty="0" smtClean="0">
                <a:solidFill>
                  <a:schemeClr val="tx1"/>
                </a:solidFill>
                <a:effectLst/>
                <a:latin typeface="+mn-lt"/>
                <a:ea typeface="+mn-ea"/>
                <a:cs typeface="+mn-cs"/>
              </a:rPr>
              <a:t> emphasized by m</a:t>
            </a:r>
            <a:r>
              <a:rPr lang="en-US" sz="1200" b="0" kern="1200" dirty="0" smtClean="0">
                <a:solidFill>
                  <a:schemeClr val="tx1"/>
                </a:solidFill>
                <a:effectLst/>
                <a:latin typeface="+mn-lt"/>
                <a:ea typeface="+mn-ea"/>
                <a:cs typeface="+mn-cs"/>
              </a:rPr>
              <a:t>iddle-class-measuring-rod:</a:t>
            </a:r>
            <a:r>
              <a:rPr lang="en-US" sz="1200" b="0" kern="1200" baseline="0" dirty="0" smtClean="0">
                <a:solidFill>
                  <a:schemeClr val="tx1"/>
                </a:solidFill>
                <a:effectLst/>
                <a:latin typeface="+mn-lt"/>
                <a:ea typeface="+mn-ea"/>
                <a:cs typeface="+mn-cs"/>
              </a:rPr>
              <a:t> It </a:t>
            </a:r>
            <a:r>
              <a:rPr lang="en-US" sz="1200" b="0" kern="1200" dirty="0" smtClean="0">
                <a:solidFill>
                  <a:schemeClr val="tx1"/>
                </a:solidFill>
                <a:latin typeface="+mn-lt"/>
                <a:ea typeface="+mn-ea"/>
                <a:cs typeface="+mn-cs"/>
              </a:rPr>
              <a:t>emphasizes factors such as motivation, accountability, responsibility, deferred gratification, long-term planning, respect for authority and property, and controlling emotions.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Status frustration:</a:t>
            </a:r>
            <a:r>
              <a:rPr lang="en-US" sz="1200" b="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Like Merton, Cohen emphasized the youths’ internalization of the American Dream and fair chances for success, leading to frustration when they fail to be successful according to this middle-class standard. This strain that they feel due to failure in school performance and respect among their peers, often referred to as “status frustration,” leads them to develop a system of values that is contrary to middle-class standards and values.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Freudian defense mechanism</a:t>
            </a:r>
            <a:r>
              <a:rPr lang="en-US" sz="1200" b="0" kern="1200" dirty="0" smtClean="0">
                <a:solidFill>
                  <a:schemeClr val="tx1"/>
                </a:solidFill>
                <a:effectLst/>
                <a:latin typeface="+mn-lt"/>
                <a:ea typeface="+mn-ea"/>
                <a:cs typeface="+mn-cs"/>
              </a:rPr>
              <a:t>: A </a:t>
            </a:r>
            <a:r>
              <a:rPr lang="en-GB" sz="1200" b="0" kern="1200" dirty="0" smtClean="0">
                <a:solidFill>
                  <a:schemeClr val="tx1"/>
                </a:solidFill>
                <a:latin typeface="+mn-lt"/>
                <a:ea typeface="+mn-ea"/>
                <a:cs typeface="+mn-cs"/>
              </a:rPr>
              <a:t>Freudian defense mechanism applied to Cohen’s theory of youth offending, which involves adopting attitudes or committing behaviors that are opposite of what is expected.</a:t>
            </a: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8.4 </a:t>
            </a:r>
            <a:r>
              <a:rPr lang="en-US" sz="1200" kern="1200" dirty="0" smtClean="0">
                <a:solidFill>
                  <a:schemeClr val="tx1"/>
                </a:solidFill>
                <a:latin typeface="+mn-lt"/>
                <a:ea typeface="+mn-ea"/>
                <a:cs typeface="+mn-cs"/>
              </a:rPr>
              <a:t>Identify some of the revisions or variations of strain theory and how they differ from Merton’s original theory.</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Primary cause of gangs: </a:t>
            </a:r>
            <a:r>
              <a:rPr lang="en-US" sz="1200" b="0" kern="1200" dirty="0" smtClean="0">
                <a:solidFill>
                  <a:schemeClr val="tx1"/>
                </a:solidFill>
                <a:latin typeface="+mn-lt"/>
                <a:ea typeface="+mn-ea"/>
                <a:cs typeface="+mn-cs"/>
              </a:rPr>
              <a:t>Cohen stated that he believed this tendency to reject middle-class values is the primary cause of gangs, because a number of these lower-class individuals who have experienced the same strains (i.e., status frustration) and experiences form a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Delinquent boy:</a:t>
            </a:r>
            <a:r>
              <a:rPr lang="en-US" b="0" baseline="0" dirty="0" smtClean="0"/>
              <a:t> A </a:t>
            </a:r>
            <a:r>
              <a:rPr lang="en-GB" sz="1200" b="0" kern="1200" dirty="0" smtClean="0">
                <a:solidFill>
                  <a:schemeClr val="tx1"/>
                </a:solidFill>
                <a:latin typeface="+mn-lt"/>
                <a:ea typeface="+mn-ea"/>
                <a:cs typeface="+mn-cs"/>
              </a:rPr>
              <a:t>type of lower-class male youth, identified by Cohen, who responds to strains and status frustration by joining with similar others in a group to commit crime. Can be seen as innovator.</a:t>
            </a:r>
            <a:endParaRPr lang="en-US" sz="1200" b="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College boy:</a:t>
            </a:r>
            <a:r>
              <a:rPr lang="en-US" b="0" baseline="0" dirty="0" smtClean="0"/>
              <a:t> A </a:t>
            </a:r>
            <a:r>
              <a:rPr lang="en-GB" sz="1200" b="0" kern="1200" dirty="0" smtClean="0">
                <a:solidFill>
                  <a:schemeClr val="tx1"/>
                </a:solidFill>
                <a:latin typeface="+mn-lt"/>
                <a:ea typeface="+mn-ea"/>
                <a:cs typeface="+mn-cs"/>
              </a:rPr>
              <a:t>type of lower-class male youth who has experienced the same strains and status frustration as his peers but responds to his disadvantaged situation by dedicating himself to overcoming the odds and competing in the middle-class schools despite his unlikely chances for success. Can</a:t>
            </a:r>
            <a:r>
              <a:rPr lang="en-GB" sz="1200" b="0" kern="1200" baseline="0" dirty="0" smtClean="0">
                <a:solidFill>
                  <a:schemeClr val="tx1"/>
                </a:solidFill>
                <a:latin typeface="+mn-lt"/>
                <a:ea typeface="+mn-ea"/>
                <a:cs typeface="+mn-cs"/>
              </a:rPr>
              <a:t> be seen as conformist.</a:t>
            </a:r>
            <a:endParaRPr lang="en-US" sz="1200" b="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smtClean="0"/>
              <a:t>Corner boy: A</a:t>
            </a:r>
            <a:r>
              <a:rPr lang="en-US" b="0" baseline="0" dirty="0" smtClean="0"/>
              <a:t> </a:t>
            </a:r>
            <a:r>
              <a:rPr lang="en-GB" sz="1200" b="0" kern="1200" dirty="0" smtClean="0">
                <a:solidFill>
                  <a:schemeClr val="tx1"/>
                </a:solidFill>
                <a:latin typeface="+mn-lt"/>
                <a:ea typeface="+mn-ea"/>
                <a:cs typeface="+mn-cs"/>
              </a:rPr>
              <a:t>type of lower-class male youth who has experienced the same strains and status frustration as others but responds to his disadvantaged situation by accepting his place in society as someone who will somewhat passively make the best of life at the bottom of the social order. As the label describes, such youth often hang out on corners. Best fits adaptation of ritualism.</a:t>
            </a:r>
            <a:endParaRPr lang="en-US" sz="1200" b="0" kern="1200" dirty="0" smtClean="0">
              <a:solidFill>
                <a:schemeClr val="tx1"/>
              </a:solidFill>
              <a:latin typeface="+mn-lt"/>
              <a:ea typeface="+mn-ea"/>
              <a:cs typeface="+mn-cs"/>
            </a:endParaRPr>
          </a:p>
          <a:p>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8.4 </a:t>
            </a:r>
            <a:r>
              <a:rPr lang="en-US" sz="1200" kern="1200" dirty="0" smtClean="0">
                <a:solidFill>
                  <a:schemeClr val="tx1"/>
                </a:solidFill>
                <a:latin typeface="+mn-lt"/>
                <a:ea typeface="+mn-ea"/>
                <a:cs typeface="+mn-cs"/>
              </a:rPr>
              <a:t>Identify some of the revisions or variations of strain theory and how they differ from Merton’s original theory.</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Emphasized three different types of gangs based on characteristics of social structure: Nature of gang varies according to the availability of illegal opportunities.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228600" lvl="0" indent="-228600">
              <a:buFont typeface="+mj-lt"/>
              <a:buAutoNum type="arabicPeriod"/>
            </a:pPr>
            <a:r>
              <a:rPr lang="en-US" sz="1200" b="0" kern="1200" dirty="0" smtClean="0">
                <a:solidFill>
                  <a:schemeClr val="tx1"/>
                </a:solidFill>
                <a:effectLst/>
                <a:latin typeface="+mn-lt"/>
                <a:ea typeface="+mn-ea"/>
                <a:cs typeface="+mn-cs"/>
              </a:rPr>
              <a:t>Criminal gangs: A </a:t>
            </a:r>
            <a:r>
              <a:rPr lang="en-GB" sz="1200" b="0" kern="1200" dirty="0" smtClean="0">
                <a:solidFill>
                  <a:schemeClr val="tx1"/>
                </a:solidFill>
                <a:effectLst/>
                <a:latin typeface="+mn-lt"/>
                <a:ea typeface="+mn-ea"/>
                <a:cs typeface="+mn-cs"/>
              </a:rPr>
              <a:t>type of gang identified by Cloward and Ohlin that forms in lower-class neighborhoods with an organized structure of adult criminal behavior. Such gangs tend to be highly organized and stable. </a:t>
            </a:r>
            <a:endParaRPr lang="en-US" sz="1200" b="0" kern="1200" dirty="0" smtClean="0">
              <a:solidFill>
                <a:schemeClr val="tx1"/>
              </a:solidFill>
              <a:effectLst/>
              <a:latin typeface="+mn-lt"/>
              <a:ea typeface="+mn-ea"/>
              <a:cs typeface="+mn-cs"/>
            </a:endParaRPr>
          </a:p>
          <a:p>
            <a:pPr marL="228600" lvl="0" indent="-228600">
              <a:buFont typeface="+mj-lt"/>
              <a:buAutoNum type="arabicPeriod"/>
            </a:pPr>
            <a:r>
              <a:rPr lang="en-US" sz="1200" b="0" kern="1200" dirty="0" smtClean="0">
                <a:solidFill>
                  <a:schemeClr val="tx1"/>
                </a:solidFill>
                <a:effectLst/>
                <a:latin typeface="+mn-lt"/>
                <a:ea typeface="+mn-ea"/>
                <a:cs typeface="+mn-cs"/>
              </a:rPr>
              <a:t>Conflict gangs: A </a:t>
            </a:r>
            <a:r>
              <a:rPr lang="en-GB" sz="1200" b="0" kern="1200" dirty="0" smtClean="0">
                <a:solidFill>
                  <a:schemeClr val="tx1"/>
                </a:solidFill>
                <a:effectLst/>
                <a:latin typeface="+mn-lt"/>
                <a:ea typeface="+mn-ea"/>
                <a:cs typeface="+mn-cs"/>
              </a:rPr>
              <a:t>type of gang identified by Cloward and Ohlin that tends to develop in neighborhoods with weak stability and little or no organization; gangs are typically relatively disorganized and lack the skills and knowledge to make a profit through criminal activity.</a:t>
            </a:r>
            <a:endParaRPr lang="en-US" sz="1200" b="0" kern="1200" dirty="0" smtClean="0">
              <a:solidFill>
                <a:schemeClr val="tx1"/>
              </a:solidFill>
              <a:effectLst/>
              <a:latin typeface="+mn-lt"/>
              <a:ea typeface="+mn-ea"/>
              <a:cs typeface="+mn-cs"/>
            </a:endParaRPr>
          </a:p>
          <a:p>
            <a:pPr marL="228600" lvl="0" indent="-228600">
              <a:buFont typeface="+mj-lt"/>
              <a:buAutoNum type="arabicPeriod"/>
            </a:pPr>
            <a:r>
              <a:rPr lang="en-GB" sz="1200" b="0" kern="1200" dirty="0" smtClean="0">
                <a:solidFill>
                  <a:schemeClr val="tx1"/>
                </a:solidFill>
                <a:effectLst/>
                <a:latin typeface="+mn-lt"/>
                <a:ea typeface="+mn-ea"/>
                <a:cs typeface="+mn-cs"/>
              </a:rPr>
              <a:t>Retreatist gangs: </a:t>
            </a:r>
            <a:r>
              <a:rPr lang="en-US" sz="1200" b="0" kern="1200" dirty="0" smtClean="0">
                <a:solidFill>
                  <a:schemeClr val="tx1"/>
                </a:solidFill>
                <a:effectLst/>
                <a:latin typeface="+mn-lt"/>
                <a:ea typeface="+mn-ea"/>
                <a:cs typeface="+mn-cs"/>
              </a:rPr>
              <a:t>A </a:t>
            </a:r>
            <a:r>
              <a:rPr lang="en-GB" sz="1200" b="0" kern="1200" dirty="0" smtClean="0">
                <a:solidFill>
                  <a:schemeClr val="tx1"/>
                </a:solidFill>
                <a:effectLst/>
                <a:latin typeface="+mn-lt"/>
                <a:ea typeface="+mn-ea"/>
                <a:cs typeface="+mn-cs"/>
              </a:rPr>
              <a:t>type of gang identified by Cloward and Ohlin that tends to attract individuals who have failed to succeed in both the conventional world and the criminal or conflict gangs of their neighbourhoods.</a:t>
            </a:r>
            <a:endParaRPr lang="en-US" sz="1200" b="0" kern="1200" dirty="0" smtClean="0">
              <a:solidFill>
                <a:schemeClr val="tx1"/>
              </a:solidFill>
              <a:effectLst/>
              <a:latin typeface="+mn-lt"/>
              <a:ea typeface="+mn-ea"/>
              <a:cs typeface="+mn-cs"/>
            </a:endParaRPr>
          </a:p>
          <a:p>
            <a:endParaRPr lang="en-GB" sz="1200" b="0"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Criticism:</a:t>
            </a:r>
            <a:r>
              <a:rPr lang="en-GB" sz="1200" b="0" kern="1200" baseline="0" dirty="0" smtClean="0">
                <a:solidFill>
                  <a:schemeClr val="tx1"/>
                </a:solidFill>
                <a:latin typeface="+mn-lt"/>
                <a:ea typeface="+mn-ea"/>
                <a:cs typeface="+mn-cs"/>
              </a:rPr>
              <a:t> </a:t>
            </a:r>
          </a:p>
          <a:p>
            <a:pPr marL="228600" indent="-228600">
              <a:buAutoNum type="arabicPeriod"/>
            </a:pPr>
            <a:r>
              <a:rPr lang="en-US" sz="1200" b="0" kern="1200" baseline="0" dirty="0" smtClean="0">
                <a:solidFill>
                  <a:schemeClr val="tx1"/>
                </a:solidFill>
                <a:latin typeface="+mn-lt"/>
                <a:ea typeface="+mn-ea"/>
                <a:cs typeface="+mn-cs"/>
              </a:rPr>
              <a:t>T</a:t>
            </a:r>
            <a:r>
              <a:rPr lang="en-US" sz="1200" b="0" kern="1200" dirty="0" smtClean="0">
                <a:solidFill>
                  <a:schemeClr val="tx1"/>
                </a:solidFill>
                <a:latin typeface="+mn-lt"/>
                <a:ea typeface="+mn-ea"/>
                <a:cs typeface="+mn-cs"/>
              </a:rPr>
              <a:t>here is little evidence that gaps between what lower-class youth aspire to and expect to achieve are predictive of feelings of frustration and strain, or that such gaps are predictive of gang membership or criminality.</a:t>
            </a:r>
          </a:p>
          <a:p>
            <a:pPr marL="228600" indent="-228600">
              <a:buAutoNum type="arabicPeriod"/>
            </a:pPr>
            <a:r>
              <a:rPr lang="en-US" sz="1200" b="0" kern="1200" dirty="0" smtClean="0">
                <a:solidFill>
                  <a:schemeClr val="tx1"/>
                </a:solidFill>
                <a:latin typeface="+mn-lt"/>
                <a:ea typeface="+mn-ea"/>
                <a:cs typeface="+mn-cs"/>
              </a:rPr>
              <a:t>Inability to find empirical evidence that supports their model of the formation of three types of gangs and their specialization in offending.</a:t>
            </a:r>
          </a:p>
          <a:p>
            <a:pPr marL="228600" indent="-228600">
              <a:buAutoNum type="arabicPeriod"/>
            </a:pPr>
            <a:endParaRPr lang="en-US" sz="1200" b="0" kern="1200" dirty="0" smtClean="0">
              <a:solidFill>
                <a:schemeClr val="tx1"/>
              </a:solidFill>
              <a:latin typeface="+mn-lt"/>
              <a:ea typeface="+mn-ea"/>
              <a:cs typeface="+mn-cs"/>
            </a:endParaRPr>
          </a:p>
          <a:p>
            <a:pPr marL="0" indent="0">
              <a:buFont typeface="Arial" panose="020B0604020202020204" pitchFamily="34" charset="0"/>
              <a:buNone/>
            </a:pPr>
            <a:r>
              <a:rPr lang="en-US" dirty="0" smtClean="0"/>
              <a:t>Juvenile Delinquency Prevention and Control Act</a:t>
            </a:r>
            <a:r>
              <a:rPr lang="en-US" b="0" dirty="0" smtClean="0"/>
              <a:t>: </a:t>
            </a:r>
            <a:r>
              <a:rPr lang="en-US" sz="1200" b="0" kern="1200" dirty="0" smtClean="0">
                <a:solidFill>
                  <a:schemeClr val="tx1"/>
                </a:solidFill>
                <a:latin typeface="+mn-lt"/>
                <a:ea typeface="+mn-ea"/>
                <a:cs typeface="+mn-cs"/>
              </a:rPr>
              <a:t>Despite the criticisms of Cloward and Ohlin’s model of gang formation, their theoretical framework inspired policy; Kennedy asked Ohlin to assist in developing federal policies regarding delinquency, which resulted in the Juvenile Delinquency Prevention and Control Act of 1961.</a:t>
            </a: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8.5 </a:t>
            </a:r>
            <a:r>
              <a:rPr lang="en-US" sz="1200" kern="1200" dirty="0" smtClean="0">
                <a:solidFill>
                  <a:schemeClr val="tx1"/>
                </a:solidFill>
                <a:latin typeface="+mn-lt"/>
                <a:ea typeface="+mn-ea"/>
                <a:cs typeface="+mn-cs"/>
              </a:rPr>
              <a:t>Discuss how Robert Agnew’s proposed model of general strain added more sources of strain to Merton’s original framework.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Emphasis</a:t>
            </a:r>
            <a:r>
              <a:rPr lang="en-US" sz="1200" b="0" kern="1200" baseline="0" dirty="0" smtClean="0">
                <a:solidFill>
                  <a:schemeClr val="tx1"/>
                </a:solidFill>
                <a:effectLst/>
                <a:latin typeface="+mn-lt"/>
                <a:ea typeface="+mn-ea"/>
                <a:cs typeface="+mn-cs"/>
              </a:rPr>
              <a:t> on two additional categories: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i="0" kern="1200" dirty="0" smtClean="0">
                <a:solidFill>
                  <a:schemeClr val="tx1"/>
                </a:solidFill>
                <a:latin typeface="+mn-lt"/>
                <a:ea typeface="+mn-ea"/>
                <a:cs typeface="+mn-cs"/>
              </a:rPr>
              <a:t>Presentation of noxious stimuli </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addition to the failure to achieve one’s goals, Agnew claimed that the presentation of noxious stimuli (i.e., bad things) in one’s life could cause major stress and frustration.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i="0" kern="1200" dirty="0" smtClean="0">
                <a:solidFill>
                  <a:schemeClr val="tx1"/>
                </a:solidFill>
                <a:latin typeface="+mn-lt"/>
                <a:ea typeface="+mn-ea"/>
                <a:cs typeface="+mn-cs"/>
              </a:rPr>
              <a:t>Removal of positively valued stimuli</a:t>
            </a:r>
            <a:r>
              <a:rPr lang="en-US" sz="1200" i="1" kern="1200" dirty="0" smtClean="0">
                <a:solidFill>
                  <a:schemeClr val="tx1"/>
                </a:solidFill>
                <a:latin typeface="+mn-lt"/>
                <a:ea typeface="+mn-ea"/>
                <a:cs typeface="+mn-cs"/>
              </a:rPr>
              <a:t>:</a:t>
            </a:r>
            <a:r>
              <a:rPr lang="en-US" sz="1200" i="1"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These are just some of the many negative factors that can exist in one’s life.</a:t>
            </a:r>
          </a:p>
        </p:txBody>
      </p:sp>
      <p:sp>
        <p:nvSpPr>
          <p:cNvPr id="4" name="Slide Number Placeholder 3"/>
          <p:cNvSpPr>
            <a:spLocks noGrp="1"/>
          </p:cNvSpPr>
          <p:nvPr>
            <p:ph type="sldNum" sz="quarter" idx="10"/>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8.5 </a:t>
            </a:r>
            <a:r>
              <a:rPr lang="en-US" sz="1200" kern="1200" dirty="0" smtClean="0">
                <a:solidFill>
                  <a:schemeClr val="tx1"/>
                </a:solidFill>
                <a:latin typeface="+mn-lt"/>
                <a:ea typeface="+mn-ea"/>
                <a:cs typeface="+mn-cs"/>
              </a:rPr>
              <a:t>Discuss how Robert Agnew’s proposed model of general strain added more sources of strain to Merton’s original framework.</a:t>
            </a: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8.5 </a:t>
            </a:r>
            <a:r>
              <a:rPr lang="en-US" sz="1200" kern="1200" dirty="0" smtClean="0">
                <a:solidFill>
                  <a:schemeClr val="tx1"/>
                </a:solidFill>
                <a:latin typeface="+mn-lt"/>
                <a:ea typeface="+mn-ea"/>
                <a:cs typeface="+mn-cs"/>
              </a:rPr>
              <a:t>Discuss how Robert Agnew’s proposed model of general strain added more sources of strain to Merton’s original framework.</a:t>
            </a: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19</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Examine explanations of criminal conduct: </a:t>
            </a:r>
            <a:r>
              <a:rPr lang="en-US" sz="1200" b="0" kern="1200" dirty="0" smtClean="0">
                <a:solidFill>
                  <a:schemeClr val="tx1"/>
                </a:solidFill>
                <a:latin typeface="+mn-lt"/>
                <a:ea typeface="+mn-ea"/>
                <a:cs typeface="+mn-cs"/>
              </a:rPr>
              <a:t>Emphasize the differences among varying groups in societies, particularly in the United States.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Focus of social structure theories: </a:t>
            </a:r>
            <a:r>
              <a:rPr lang="en-US" sz="1200" b="0" kern="1200" dirty="0" smtClean="0">
                <a:solidFill>
                  <a:schemeClr val="tx1"/>
                </a:solidFill>
                <a:latin typeface="+mn-lt"/>
                <a:ea typeface="+mn-ea"/>
                <a:cs typeface="+mn-cs"/>
              </a:rPr>
              <a:t>Rather than emphasizing physiological factors, social structure theories assume that crime is caused by the way societies are structurally organized. They emphasize group differences instead of individual differences,</a:t>
            </a:r>
            <a:r>
              <a:rPr lang="en-US" sz="1200" b="0" kern="1200" baseline="0" dirty="0" smtClean="0">
                <a:solidFill>
                  <a:schemeClr val="tx1"/>
                </a:solidFill>
                <a:latin typeface="+mn-lt"/>
                <a:ea typeface="+mn-ea"/>
                <a:cs typeface="+mn-cs"/>
              </a:rPr>
              <a:t> i.e., </a:t>
            </a:r>
            <a:r>
              <a:rPr lang="en-US" sz="1200" b="0" kern="1200" dirty="0" smtClean="0">
                <a:solidFill>
                  <a:schemeClr val="tx1"/>
                </a:solidFill>
                <a:latin typeface="+mn-lt"/>
                <a:ea typeface="+mn-ea"/>
                <a:cs typeface="+mn-cs"/>
              </a:rPr>
              <a:t>focuses on the macro level of analysis as opposed to the micro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Explains propensity to commit crime: </a:t>
            </a:r>
            <a:r>
              <a:rPr lang="en-US" sz="1200" b="0" kern="1200" dirty="0" smtClean="0">
                <a:solidFill>
                  <a:schemeClr val="tx1"/>
                </a:solidFill>
                <a:latin typeface="+mn-lt"/>
                <a:ea typeface="+mn-ea"/>
                <a:cs typeface="+mn-cs"/>
              </a:rPr>
              <a:t>Social structure theories are commonly used to explain the propensity of certain racial/ethnic groups to commit crime as well as the overrepresentation of the lower class in criminal activity.</a:t>
            </a: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3585711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8.6 </a:t>
            </a:r>
            <a:r>
              <a:rPr lang="en-US" sz="1200" kern="1200" dirty="0" smtClean="0">
                <a:solidFill>
                  <a:schemeClr val="tx1"/>
                </a:solidFill>
                <a:latin typeface="+mn-lt"/>
                <a:ea typeface="+mn-ea"/>
                <a:cs typeface="+mn-cs"/>
              </a:rPr>
              <a:t>Identify some ways the various models of strain theory have informed policy making in attempts to reduce criminality.</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Intervention programs are particularly needed for high-risk youths: </a:t>
            </a:r>
            <a:r>
              <a:rPr lang="en-US" sz="1200" kern="1200" dirty="0" smtClean="0">
                <a:solidFill>
                  <a:schemeClr val="tx1"/>
                </a:solidFill>
                <a:effectLst/>
                <a:latin typeface="+mn-lt"/>
                <a:ea typeface="+mn-ea"/>
                <a:cs typeface="+mn-cs"/>
              </a:rPr>
              <a:t>Empirical studies have shown that intervention programs that focus on educational and/or vocational training and opportunities are needed for high-risk youths, because those that do not have much motivation for such endeavors can have a significant impact on reducing their offending rates.</a:t>
            </a: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20</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8.1 </a:t>
            </a:r>
            <a:r>
              <a:rPr lang="en-US" sz="1200" kern="1200" dirty="0" smtClean="0">
                <a:solidFill>
                  <a:schemeClr val="tx1"/>
                </a:solidFill>
                <a:latin typeface="+mn-lt"/>
                <a:ea typeface="+mn-ea"/>
                <a:cs typeface="+mn-cs"/>
              </a:rPr>
              <a:t>Describe the early theories of social structure presented in the 19</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century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Theorists work: Transition of societies from agriculture-based to industry-based economies. Population movement to urban cities: Increase in crime rates.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Comte is widely credited with coining the term sociology: B</a:t>
            </a:r>
            <a:r>
              <a:rPr lang="en-US" sz="1200" b="0" kern="1200" dirty="0" smtClean="0">
                <a:solidFill>
                  <a:schemeClr val="tx1"/>
                </a:solidFill>
                <a:latin typeface="+mn-lt"/>
                <a:ea typeface="+mn-ea"/>
                <a:cs typeface="+mn-cs"/>
              </a:rPr>
              <a:t>ecause he was the first to be recognized for emphasizing and researching concepts based on more macro-level factors, such as social institutions.</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Guerry’s study concludes: </a:t>
            </a:r>
            <a:r>
              <a:rPr lang="en-US" sz="1200" b="0" kern="1200" dirty="0" smtClean="0">
                <a:solidFill>
                  <a:schemeClr val="tx1"/>
                </a:solidFill>
                <a:latin typeface="+mn-lt"/>
                <a:ea typeface="+mn-ea"/>
                <a:cs typeface="+mn-cs"/>
              </a:rPr>
              <a:t>Guerry concluded that opportunity, in the sense that the wealthy had more to steal, was the primary cause of property crime.</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8.1 </a:t>
            </a:r>
            <a:r>
              <a:rPr lang="en-US" sz="1200" kern="1200" dirty="0" smtClean="0">
                <a:solidFill>
                  <a:schemeClr val="tx1"/>
                </a:solidFill>
                <a:latin typeface="+mn-lt"/>
                <a:ea typeface="+mn-ea"/>
                <a:cs typeface="+mn-cs"/>
              </a:rPr>
              <a:t>Describe the early theories of social structure presented in the 19</a:t>
            </a:r>
            <a:r>
              <a:rPr lang="en-US" sz="1200" kern="1200" baseline="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century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Certain types of individuals are more likely to commit crime:</a:t>
            </a:r>
            <a:r>
              <a:rPr lang="en-US" sz="1200" b="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Specifically, Quetelet showed that young, male, poor, uneducated, and unemployed individuals were more likely to commit crime than were their counterparts, which has also been supported by modern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Qeutelet’s addition of special component: </a:t>
            </a:r>
            <a:r>
              <a:rPr lang="en-US" sz="1200" b="0" kern="1200" dirty="0" smtClean="0">
                <a:solidFill>
                  <a:schemeClr val="tx1"/>
                </a:solidFill>
                <a:latin typeface="+mn-lt"/>
                <a:ea typeface="+mn-ea"/>
                <a:cs typeface="+mn-cs"/>
              </a:rPr>
              <a:t>Quetelet added a special component by identifying that greater inequality or gaps between wealth and poverty in the same place tend to excite temptations and passions. In other words, areas that exhibited large differences in wealth, with many poor and many wealthy in close proximity, had the biggest problems.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Relative deprivation condition: </a:t>
            </a:r>
            <a:r>
              <a:rPr lang="en-GB" sz="1200" b="0" kern="1200" dirty="0" smtClean="0">
                <a:solidFill>
                  <a:schemeClr val="tx1"/>
                </a:solidFill>
                <a:latin typeface="+mn-lt"/>
                <a:ea typeface="+mn-ea"/>
                <a:cs typeface="+mn-cs"/>
              </a:rPr>
              <a:t>The perception that results when relatively poor people live in close proximity to relatively wealthy people.</a:t>
            </a: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4</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8.1 </a:t>
            </a:r>
            <a:r>
              <a:rPr lang="en-US" sz="1200" kern="1200" dirty="0" smtClean="0">
                <a:solidFill>
                  <a:schemeClr val="tx1"/>
                </a:solidFill>
                <a:latin typeface="+mn-lt"/>
                <a:ea typeface="+mn-ea"/>
                <a:cs typeface="+mn-cs"/>
              </a:rPr>
              <a:t>Describe the early theories of social structure presented in the 19</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century</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Quetelet’s famous comment: </a:t>
            </a:r>
            <a:r>
              <a:rPr lang="en-US" sz="1200" b="0" kern="1200" dirty="0" smtClean="0">
                <a:solidFill>
                  <a:schemeClr val="tx1"/>
                </a:solidFill>
                <a:latin typeface="+mn-lt"/>
                <a:ea typeface="+mn-ea"/>
                <a:cs typeface="+mn-cs"/>
              </a:rPr>
              <a:t>“The crimes . . . committed seem to be a necessary result of our social organization. . . . Society prepares the crime, and the guilty are only the instruments by which it is executed.”</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8.2 </a:t>
            </a:r>
            <a:r>
              <a:rPr lang="en-US" sz="1200" kern="1200" dirty="0" smtClean="0">
                <a:solidFill>
                  <a:schemeClr val="tx1"/>
                </a:solidFill>
                <a:latin typeface="+mn-lt"/>
                <a:ea typeface="+mn-ea"/>
                <a:cs typeface="+mn-cs"/>
              </a:rPr>
              <a:t>Identify Émile Durkheim’s contributions to the evolution of social structure theories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General model of societal development: Largely </a:t>
            </a:r>
            <a:r>
              <a:rPr lang="en-US" sz="1200" b="0" kern="1200" dirty="0" smtClean="0">
                <a:solidFill>
                  <a:schemeClr val="tx1"/>
                </a:solidFill>
                <a:latin typeface="+mn-lt"/>
                <a:ea typeface="+mn-ea"/>
                <a:cs typeface="+mn-cs"/>
              </a:rPr>
              <a:t>based on the economic/labor distribution, in which societies are seen as evolving from a simplistic mechanical society toward a multilayered organic society.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Meaning of collective conscience: </a:t>
            </a:r>
            <a:r>
              <a:rPr lang="en-US" sz="1200" b="0" kern="1200" dirty="0" smtClean="0">
                <a:solidFill>
                  <a:schemeClr val="tx1"/>
                </a:solidFill>
                <a:latin typeface="+mn-lt"/>
                <a:ea typeface="+mn-ea"/>
                <a:cs typeface="+mn-cs"/>
              </a:rPr>
              <a:t>The collective conscience is the degree to which individuals of a society think alike, or as Durkheim put it, the totality of social likenesses.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Mechanical societies: In </a:t>
            </a:r>
            <a:r>
              <a:rPr lang="en-US" sz="1200" b="0" kern="1200" dirty="0" smtClean="0">
                <a:solidFill>
                  <a:schemeClr val="tx1"/>
                </a:solidFill>
                <a:latin typeface="+mn-lt"/>
                <a:ea typeface="+mn-ea"/>
                <a:cs typeface="+mn-cs"/>
              </a:rPr>
              <a:t>Durkheim’s theory, these societies were rather primitive, with a simple distribution of labor (e.g., hunters and gatherers) and thus a high level of agreement regarding social norms and rules because nearly everyone was engaged in the same roles.</a:t>
            </a:r>
          </a:p>
          <a:p>
            <a:pPr marL="228600" lvl="0" indent="-228600">
              <a:buFont typeface="+mj-lt"/>
              <a:buAutoNum type="arabicPeriod"/>
            </a:pPr>
            <a:r>
              <a:rPr lang="en-US" dirty="0" smtClean="0"/>
              <a:t>Simple layered social structure with strong collective conscience.</a:t>
            </a:r>
          </a:p>
          <a:p>
            <a:pPr marL="228600" lvl="0" indent="-228600">
              <a:buFont typeface="+mj-lt"/>
              <a:buAutoNum type="arabicPeriod"/>
            </a:pPr>
            <a:r>
              <a:rPr lang="en-US" dirty="0" smtClean="0"/>
              <a:t>Creates strong solidarity among members.</a:t>
            </a:r>
          </a:p>
          <a:p>
            <a:pPr marL="228600" lvl="0" indent="-228600">
              <a:buFont typeface="+mj-lt"/>
              <a:buAutoNum type="arabicPeriod"/>
            </a:pPr>
            <a:r>
              <a:rPr lang="en-US" dirty="0" smtClean="0"/>
              <a:t>Law enforces conformity.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Organic societies: </a:t>
            </a:r>
            <a:r>
              <a:rPr lang="en-US" b="0" i="0" dirty="0" smtClean="0"/>
              <a:t>In </a:t>
            </a:r>
            <a:r>
              <a:rPr lang="en-GB" sz="1200" b="0" kern="1200" dirty="0" smtClean="0">
                <a:solidFill>
                  <a:schemeClr val="tx1"/>
                </a:solidFill>
                <a:latin typeface="+mn-lt"/>
                <a:ea typeface="+mn-ea"/>
                <a:cs typeface="+mn-cs"/>
              </a:rPr>
              <a:t>in the Durkheimian model, those societies that have a high division of labor and thus a low level of agreement about societal norms, largely because everyone has such different roles in society.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228600" lvl="0" indent="-228600">
              <a:buFont typeface="+mj-lt"/>
              <a:buAutoNum type="arabicPeriod"/>
            </a:pPr>
            <a:r>
              <a:rPr lang="en-US" dirty="0" smtClean="0"/>
              <a:t>Distribution of labor is highly specified.</a:t>
            </a:r>
          </a:p>
          <a:p>
            <a:pPr marL="228600" lvl="0" indent="-228600">
              <a:buFont typeface="+mj-lt"/>
              <a:buAutoNum type="arabicPeriod"/>
            </a:pPr>
            <a:r>
              <a:rPr lang="en-US" dirty="0" smtClean="0"/>
              <a:t>Organic solidarity exists.</a:t>
            </a:r>
          </a:p>
          <a:p>
            <a:pPr marL="228600" lvl="0" indent="-228600">
              <a:buFont typeface="+mj-lt"/>
              <a:buAutoNum type="arabicPeriod"/>
            </a:pPr>
            <a:r>
              <a:rPr lang="en-US" dirty="0" smtClean="0"/>
              <a:t>Law regulates interaction and maintains solidarity.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8.2 </a:t>
            </a:r>
            <a:r>
              <a:rPr lang="en-US" sz="1200" kern="1200" dirty="0" smtClean="0">
                <a:solidFill>
                  <a:schemeClr val="tx1"/>
                </a:solidFill>
                <a:latin typeface="+mn-lt"/>
                <a:ea typeface="+mn-ea"/>
                <a:cs typeface="+mn-cs"/>
              </a:rPr>
              <a:t>Identify Émile Durkheim’s contributions to the evolution of social structure theories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Crime: Normal and necessary in all societies:</a:t>
            </a:r>
            <a:r>
              <a:rPr lang="en-US" baseline="0" dirty="0" smtClean="0"/>
              <a:t> </a:t>
            </a:r>
            <a:r>
              <a:rPr lang="en-US" sz="1200" kern="1200" dirty="0" smtClean="0">
                <a:solidFill>
                  <a:schemeClr val="tx1"/>
                </a:solidFill>
                <a:effectLst/>
                <a:latin typeface="+mn-lt"/>
                <a:ea typeface="+mn-ea"/>
                <a:cs typeface="+mn-cs"/>
              </a:rPr>
              <a:t>Because Durkheim saw even crime as needed in society, his theory is often considered a good representation of functionalism, which assumes that virtually all types of behaviors or groups (such as crime and criminals) serve some important role in a given community. Specifically, he claimed that all social behaviors, especially crime, provide essential functions in a society.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Crime is needed in the society.</a:t>
            </a:r>
            <a:r>
              <a:rPr lang="en-US" sz="1200" b="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C</a:t>
            </a:r>
            <a:r>
              <a:rPr lang="en-US" sz="1200" kern="1200" dirty="0" smtClean="0">
                <a:solidFill>
                  <a:schemeClr val="tx1"/>
                </a:solidFill>
                <a:latin typeface="+mn-lt"/>
                <a:ea typeface="+mn-ea"/>
                <a:cs typeface="+mn-cs"/>
              </a:rPr>
              <a:t>rime is important because it defines the moral boundaries of societies.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Reinforces their understanding of both what the rules are and what it means to break the rules.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The identification of rule breakers creates a bond among the other members of the society, perhaps through a common sense of self-righteousness or superiority.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Modern societies: Many deviations due to differences across groups of labor divisions: Break down in collective conscience because there is really no longer a “collective” nature in society.</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7</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8.2 </a:t>
            </a:r>
            <a:r>
              <a:rPr lang="en-US" sz="1200" kern="1200" dirty="0" smtClean="0">
                <a:solidFill>
                  <a:schemeClr val="tx1"/>
                </a:solidFill>
                <a:latin typeface="+mn-lt"/>
                <a:ea typeface="+mn-ea"/>
                <a:cs typeface="+mn-cs"/>
              </a:rPr>
              <a:t>Identify Émile Durkheim’s contributions to the evolution of social structure theories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 </a:t>
            </a:r>
          </a:p>
          <a:p>
            <a:r>
              <a:rPr lang="en-US" b="0" dirty="0" smtClean="0"/>
              <a:t>With rapid change, regulatory mechanism of society breaks down causing anomie: Anomie is the state of normlessness.</a:t>
            </a:r>
          </a:p>
          <a:p>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Suicide: A social fact: </a:t>
            </a:r>
            <a:r>
              <a:rPr lang="en-US" sz="1200" b="0" kern="1200" dirty="0" smtClean="0">
                <a:solidFill>
                  <a:schemeClr val="tx1"/>
                </a:solidFill>
                <a:latin typeface="+mn-lt"/>
                <a:ea typeface="+mn-ea"/>
                <a:cs typeface="+mn-cs"/>
              </a:rPr>
              <a:t>Meaning that it was a product of meanings and structural aspects that result from interactions among persons.</a:t>
            </a:r>
            <a:endParaRPr lang="en-US" b="0" dirty="0" smtClean="0"/>
          </a:p>
          <a:p>
            <a:endParaRPr lang="en-US" b="1" dirty="0" smtClean="0"/>
          </a:p>
          <a:p>
            <a:pPr lvl="1">
              <a:buNone/>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8</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8.3 </a:t>
            </a:r>
            <a:r>
              <a:rPr lang="en-US" sz="1200" kern="1200" dirty="0" smtClean="0">
                <a:solidFill>
                  <a:schemeClr val="tx1"/>
                </a:solidFill>
                <a:latin typeface="+mn-lt"/>
                <a:ea typeface="+mn-ea"/>
                <a:cs typeface="+mn-cs"/>
              </a:rPr>
              <a:t>Explain why Robert K. Merton’s theory of strain become popular when it did, as well as how his conceptualization of “anomie” differed from Durkheim’s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39974C31-EB4A-4B21-8134-CB5741A1DC5F}" type="slidenum">
              <a:rPr lang="en-US" smtClean="0"/>
              <a:pPr/>
              <a:t>9</a:t>
            </a:fld>
            <a:endParaRPr lang="en-US" dirty="0"/>
          </a:p>
        </p:txBody>
      </p:sp>
    </p:spTree>
    <p:extLst>
      <p:ext uri="{BB962C8B-B14F-4D97-AF65-F5344CB8AC3E}">
        <p14:creationId xmlns:p14="http://schemas.microsoft.com/office/powerpoint/2010/main" val="3001244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smtClean="0"/>
              <a:t>Schram, Introduction to Criminology, Third edition.© SAGE Publishing, 2021.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smtClean="0"/>
              <a:t>Schram, Introduction to Criminology, Third edition.© SAGE Publishing, 2021.</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438400"/>
            <a:ext cx="8229600" cy="1447800"/>
          </a:xfrm>
        </p:spPr>
        <p:txBody>
          <a:bodyPr>
            <a:noAutofit/>
          </a:bodyPr>
          <a:lstStyle/>
          <a:p>
            <a:r>
              <a:rPr lang="en-IN" dirty="0" smtClean="0"/>
              <a:t>Chapter 8: </a:t>
            </a:r>
            <a:r>
              <a:rPr lang="en-US" dirty="0"/>
              <a:t>Social Structure Theories of Crime I</a:t>
            </a:r>
            <a:r>
              <a:rPr lang="en-US" dirty="0" smtClean="0"/>
              <a:t>: Early Development and Strain Models of Crime</a:t>
            </a:r>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685800"/>
            <a:ext cx="8229600" cy="685800"/>
          </a:xfrm>
        </p:spPr>
        <p:txBody>
          <a:bodyPr>
            <a:normAutofit fontScale="90000"/>
          </a:bodyPr>
          <a:lstStyle/>
          <a:p>
            <a:r>
              <a:rPr lang="en-US" dirty="0" smtClean="0"/>
              <a:t>Merton’s Strain Theory </a:t>
            </a:r>
            <a:r>
              <a:rPr lang="en-US" sz="2700" dirty="0" smtClean="0"/>
              <a:t>(2 of 5)</a:t>
            </a:r>
            <a:endParaRPr lang="en-US" sz="2700" dirty="0"/>
          </a:p>
        </p:txBody>
      </p:sp>
      <p:sp>
        <p:nvSpPr>
          <p:cNvPr id="4" name="Content Placeholder 3"/>
          <p:cNvSpPr>
            <a:spLocks noGrp="1"/>
          </p:cNvSpPr>
          <p:nvPr>
            <p:ph idx="1"/>
          </p:nvPr>
        </p:nvSpPr>
        <p:spPr>
          <a:xfrm>
            <a:off x="304800" y="1371600"/>
            <a:ext cx="8686800" cy="4984750"/>
          </a:xfrm>
        </p:spPr>
        <p:txBody>
          <a:bodyPr>
            <a:normAutofit lnSpcReduction="10000"/>
          </a:bodyPr>
          <a:lstStyle/>
          <a:p>
            <a:pPr marL="0" indent="0">
              <a:buNone/>
            </a:pPr>
            <a:r>
              <a:rPr lang="en-US" dirty="0" smtClean="0"/>
              <a:t>Cultural Context and Assumptions of Strain Theory</a:t>
            </a:r>
          </a:p>
          <a:p>
            <a:r>
              <a:rPr lang="en-US" dirty="0" smtClean="0"/>
              <a:t>Economic institution and impact on crime.</a:t>
            </a:r>
          </a:p>
          <a:p>
            <a:r>
              <a:rPr lang="en-US" dirty="0" smtClean="0"/>
              <a:t>Socialized image of the goal is material wealth.</a:t>
            </a:r>
          </a:p>
          <a:p>
            <a:r>
              <a:rPr lang="en-US" dirty="0" smtClean="0"/>
              <a:t>Socialized concept of means of achieving goal is hard work.</a:t>
            </a:r>
          </a:p>
          <a:p>
            <a:r>
              <a:rPr lang="en-US" dirty="0"/>
              <a:t>Strain: Differential emphasis placed on material goals and </a:t>
            </a:r>
            <a:r>
              <a:rPr lang="en-US" dirty="0" smtClean="0"/>
              <a:t>de-emphasis </a:t>
            </a:r>
            <a:r>
              <a:rPr lang="en-US" dirty="0"/>
              <a:t>of importance of the means</a:t>
            </a:r>
            <a:r>
              <a:rPr lang="en-US" dirty="0" smtClean="0"/>
              <a:t>.</a:t>
            </a:r>
          </a:p>
          <a:p>
            <a:pPr marL="0" indent="0">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0"/>
            <a:ext cx="8229600" cy="609600"/>
          </a:xfrm>
        </p:spPr>
        <p:txBody>
          <a:bodyPr>
            <a:normAutofit fontScale="90000"/>
          </a:bodyPr>
          <a:lstStyle/>
          <a:p>
            <a:r>
              <a:rPr lang="en-US" dirty="0" smtClean="0"/>
              <a:t>Merton’s Strain Theory </a:t>
            </a:r>
            <a:r>
              <a:rPr lang="en-US" sz="2700" dirty="0" smtClean="0"/>
              <a:t>(3 of 5)</a:t>
            </a:r>
            <a:endParaRPr lang="en-US" sz="2700" dirty="0"/>
          </a:p>
        </p:txBody>
      </p:sp>
      <p:sp>
        <p:nvSpPr>
          <p:cNvPr id="4" name="Content Placeholder 3"/>
          <p:cNvSpPr>
            <a:spLocks noGrp="1"/>
          </p:cNvSpPr>
          <p:nvPr>
            <p:ph idx="1"/>
          </p:nvPr>
        </p:nvSpPr>
        <p:spPr>
          <a:xfrm>
            <a:off x="228600" y="1371600"/>
            <a:ext cx="8763000" cy="4984750"/>
          </a:xfrm>
        </p:spPr>
        <p:txBody>
          <a:bodyPr>
            <a:normAutofit/>
          </a:bodyPr>
          <a:lstStyle/>
          <a:p>
            <a:pPr marL="0" indent="0">
              <a:buNone/>
            </a:pPr>
            <a:r>
              <a:rPr lang="en-US" dirty="0" smtClean="0"/>
              <a:t>Cultural Context and Assumptions of Strain Theory: Merton’s Concept of Anomie and Strain</a:t>
            </a:r>
          </a:p>
          <a:p>
            <a:pPr lvl="0"/>
            <a:r>
              <a:rPr lang="en-US" dirty="0" smtClean="0"/>
              <a:t>Ideal society: Equal </a:t>
            </a:r>
            <a:r>
              <a:rPr lang="en-US" dirty="0"/>
              <a:t>emphasis on the conventional goals and </a:t>
            </a:r>
            <a:r>
              <a:rPr lang="en-US" dirty="0" smtClean="0"/>
              <a:t>means.</a:t>
            </a:r>
            <a:endParaRPr lang="en-US" dirty="0"/>
          </a:p>
          <a:p>
            <a:pPr lvl="1"/>
            <a:r>
              <a:rPr lang="en-US" dirty="0" smtClean="0"/>
              <a:t>U.S. society emphasized goals over means.</a:t>
            </a:r>
          </a:p>
          <a:p>
            <a:pPr lvl="1"/>
            <a:r>
              <a:rPr lang="en-US" dirty="0"/>
              <a:t>Merton’s anomie was a negative state for society</a:t>
            </a:r>
            <a:r>
              <a:rPr lang="en-US" dirty="0" smtClean="0"/>
              <a:t>.</a:t>
            </a:r>
          </a:p>
          <a:p>
            <a:pPr lvl="0"/>
            <a:r>
              <a:rPr lang="en-US" dirty="0" smtClean="0"/>
              <a:t>Adaptations </a:t>
            </a:r>
            <a:r>
              <a:rPr lang="en-US" dirty="0"/>
              <a:t>to </a:t>
            </a:r>
            <a:r>
              <a:rPr lang="en-US" dirty="0" smtClean="0"/>
              <a:t>strain: Variations </a:t>
            </a:r>
            <a:r>
              <a:rPr lang="en-US" dirty="0"/>
              <a:t>in dealing with the revelation of the economic structure as adaptations to strain.</a:t>
            </a:r>
          </a:p>
          <a:p>
            <a:endParaRPr lang="en-US" dirty="0" smtClean="0"/>
          </a:p>
          <a:p>
            <a:pPr lvl="1"/>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0"/>
            <a:ext cx="8229600" cy="609600"/>
          </a:xfrm>
        </p:spPr>
        <p:txBody>
          <a:bodyPr>
            <a:normAutofit fontScale="90000"/>
          </a:bodyPr>
          <a:lstStyle/>
          <a:p>
            <a:r>
              <a:rPr lang="en-US" dirty="0" smtClean="0"/>
              <a:t>Merton’s Strain Theory </a:t>
            </a:r>
            <a:r>
              <a:rPr lang="en-US" sz="2700" dirty="0" smtClean="0"/>
              <a:t>(4 of 5)</a:t>
            </a:r>
            <a:endParaRPr lang="en-US" sz="2700" dirty="0"/>
          </a:p>
        </p:txBody>
      </p:sp>
      <p:sp>
        <p:nvSpPr>
          <p:cNvPr id="4" name="Content Placeholder 3"/>
          <p:cNvSpPr>
            <a:spLocks noGrp="1"/>
          </p:cNvSpPr>
          <p:nvPr>
            <p:ph idx="1"/>
          </p:nvPr>
        </p:nvSpPr>
        <p:spPr>
          <a:xfrm>
            <a:off x="228600" y="1371600"/>
            <a:ext cx="8763000" cy="4984750"/>
          </a:xfrm>
        </p:spPr>
        <p:txBody>
          <a:bodyPr>
            <a:normAutofit/>
          </a:bodyPr>
          <a:lstStyle/>
          <a:p>
            <a:pPr marL="0" indent="0">
              <a:buNone/>
            </a:pPr>
            <a:r>
              <a:rPr lang="en-US" dirty="0" smtClean="0"/>
              <a:t>Cultural Context and Assumptions of Strain Theory: Merton’s Concept of Anomie and Strain</a:t>
            </a:r>
          </a:p>
          <a:p>
            <a:r>
              <a:rPr lang="en-US" dirty="0" smtClean="0"/>
              <a:t>Five adaptations </a:t>
            </a:r>
            <a:r>
              <a:rPr lang="en-US" dirty="0"/>
              <a:t>to </a:t>
            </a:r>
            <a:r>
              <a:rPr lang="en-US" dirty="0" smtClean="0"/>
              <a:t>strain: </a:t>
            </a:r>
          </a:p>
          <a:p>
            <a:pPr lvl="1"/>
            <a:r>
              <a:rPr lang="en-US" dirty="0" smtClean="0"/>
              <a:t>Conformity</a:t>
            </a:r>
            <a:r>
              <a:rPr lang="en-US" dirty="0"/>
              <a:t>, Ritualism, Innovation</a:t>
            </a:r>
            <a:r>
              <a:rPr lang="en-US" dirty="0" smtClean="0"/>
              <a:t>, Retreatism, and Rebellion. </a:t>
            </a:r>
            <a:endParaRPr lang="en-US" dirty="0"/>
          </a:p>
          <a:p>
            <a:pPr lvl="1"/>
            <a:endParaRPr lang="en-US" dirty="0" smtClean="0"/>
          </a:p>
          <a:p>
            <a:pPr lvl="1"/>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21329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4778" y="685800"/>
            <a:ext cx="8229600" cy="685800"/>
          </a:xfrm>
        </p:spPr>
        <p:txBody>
          <a:bodyPr>
            <a:normAutofit fontScale="90000"/>
          </a:bodyPr>
          <a:lstStyle/>
          <a:p>
            <a:r>
              <a:rPr lang="en-US" dirty="0" smtClean="0"/>
              <a:t>Merton’s Strain Theory </a:t>
            </a:r>
            <a:r>
              <a:rPr lang="en-US" sz="2700" dirty="0" smtClean="0"/>
              <a:t>(5 of 5)</a:t>
            </a:r>
            <a:endParaRPr lang="en-US" sz="2700" dirty="0"/>
          </a:p>
        </p:txBody>
      </p:sp>
      <p:sp>
        <p:nvSpPr>
          <p:cNvPr id="4" name="Content Placeholder 3"/>
          <p:cNvSpPr>
            <a:spLocks noGrp="1"/>
          </p:cNvSpPr>
          <p:nvPr>
            <p:ph idx="1"/>
          </p:nvPr>
        </p:nvSpPr>
        <p:spPr>
          <a:xfrm>
            <a:off x="228600" y="1371600"/>
            <a:ext cx="8839200" cy="4984750"/>
          </a:xfrm>
        </p:spPr>
        <p:txBody>
          <a:bodyPr>
            <a:normAutofit/>
          </a:bodyPr>
          <a:lstStyle/>
          <a:p>
            <a:pPr marL="0" indent="0">
              <a:buNone/>
            </a:pPr>
            <a:r>
              <a:rPr lang="en-US" dirty="0" smtClean="0"/>
              <a:t>Evidence and Criticism of Merton’s Strain Theory</a:t>
            </a:r>
          </a:p>
          <a:p>
            <a:r>
              <a:rPr lang="en-US" dirty="0"/>
              <a:t>Merton’s strain theory is primarily a structural model of </a:t>
            </a:r>
            <a:r>
              <a:rPr lang="en-US" dirty="0" smtClean="0"/>
              <a:t>crime. </a:t>
            </a:r>
          </a:p>
          <a:p>
            <a:pPr lvl="1"/>
            <a:r>
              <a:rPr lang="en-US" dirty="0" smtClean="0"/>
              <a:t>Does </a:t>
            </a:r>
            <a:r>
              <a:rPr lang="en-US" dirty="0"/>
              <a:t>not measure perceptions or feelings of strain</a:t>
            </a:r>
            <a:r>
              <a:rPr lang="en-US" dirty="0" smtClean="0"/>
              <a:t>.</a:t>
            </a:r>
          </a:p>
          <a:p>
            <a:pPr lvl="1"/>
            <a:r>
              <a:rPr lang="en-US" dirty="0"/>
              <a:t>D</a:t>
            </a:r>
            <a:r>
              <a:rPr lang="en-US" dirty="0" smtClean="0"/>
              <a:t>iscrepancies </a:t>
            </a:r>
            <a:r>
              <a:rPr lang="en-US" dirty="0"/>
              <a:t>between aspirations and </a:t>
            </a:r>
            <a:r>
              <a:rPr lang="en-US" dirty="0" smtClean="0"/>
              <a:t>expectations. </a:t>
            </a:r>
          </a:p>
          <a:p>
            <a:pPr lvl="1"/>
            <a:r>
              <a:rPr lang="en-US" dirty="0" smtClean="0"/>
              <a:t>Fails </a:t>
            </a:r>
            <a:r>
              <a:rPr lang="en-US" dirty="0"/>
              <a:t>to explain the age–crime </a:t>
            </a:r>
            <a:r>
              <a:rPr lang="en-US" dirty="0" smtClean="0"/>
              <a:t>curve. </a:t>
            </a:r>
            <a:endParaRPr lang="en-US" dirty="0"/>
          </a:p>
          <a:p>
            <a:pPr lvl="1"/>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685800"/>
            <a:ext cx="8915400" cy="990600"/>
          </a:xfrm>
        </p:spPr>
        <p:txBody>
          <a:bodyPr>
            <a:normAutofit fontScale="90000"/>
          </a:bodyPr>
          <a:lstStyle/>
          <a:p>
            <a:r>
              <a:rPr lang="en-US" dirty="0" smtClean="0"/>
              <a:t>Variations of Merton’s Strain Theory </a:t>
            </a:r>
            <a:br>
              <a:rPr lang="en-US" dirty="0" smtClean="0"/>
            </a:br>
            <a:r>
              <a:rPr lang="en-US" sz="2700" dirty="0" smtClean="0"/>
              <a:t>(1 of 3)</a:t>
            </a:r>
            <a:endParaRPr lang="en-US" sz="2700" dirty="0"/>
          </a:p>
        </p:txBody>
      </p:sp>
      <p:sp>
        <p:nvSpPr>
          <p:cNvPr id="4" name="Content Placeholder 3"/>
          <p:cNvSpPr>
            <a:spLocks noGrp="1"/>
          </p:cNvSpPr>
          <p:nvPr>
            <p:ph idx="1"/>
          </p:nvPr>
        </p:nvSpPr>
        <p:spPr>
          <a:xfrm>
            <a:off x="152400" y="1752600"/>
            <a:ext cx="8839200" cy="4603750"/>
          </a:xfrm>
        </p:spPr>
        <p:txBody>
          <a:bodyPr>
            <a:normAutofit/>
          </a:bodyPr>
          <a:lstStyle/>
          <a:p>
            <a:pPr marL="0" indent="0">
              <a:buNone/>
            </a:pPr>
            <a:r>
              <a:rPr lang="en-US" dirty="0" smtClean="0"/>
              <a:t>Cohen’s Theory of Lower-Class Status Frustration and Gang Formation</a:t>
            </a:r>
          </a:p>
          <a:p>
            <a:r>
              <a:rPr lang="en-US" dirty="0" smtClean="0"/>
              <a:t>Factors emphasized by middle-class-measuring-rod.</a:t>
            </a:r>
          </a:p>
          <a:p>
            <a:pPr lvl="0"/>
            <a:r>
              <a:rPr lang="en-US" dirty="0" smtClean="0"/>
              <a:t>Status frustration: Develop </a:t>
            </a:r>
            <a:r>
              <a:rPr lang="en-US" dirty="0"/>
              <a:t>a system of values that is contrary to middle-class </a:t>
            </a:r>
            <a:r>
              <a:rPr lang="en-US" dirty="0" smtClean="0"/>
              <a:t>standards. </a:t>
            </a:r>
          </a:p>
          <a:p>
            <a:pPr lvl="0"/>
            <a:r>
              <a:rPr lang="en-US" dirty="0" smtClean="0"/>
              <a:t>Freudian </a:t>
            </a:r>
            <a:r>
              <a:rPr lang="en-US" dirty="0"/>
              <a:t>defense </a:t>
            </a:r>
            <a:r>
              <a:rPr lang="en-US" dirty="0" smtClean="0"/>
              <a:t>mechanism: Reaction formation.</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 y="660486"/>
            <a:ext cx="8915400" cy="1143000"/>
          </a:xfrm>
        </p:spPr>
        <p:txBody>
          <a:bodyPr>
            <a:normAutofit fontScale="90000"/>
          </a:bodyPr>
          <a:lstStyle/>
          <a:p>
            <a:r>
              <a:rPr lang="en-US" dirty="0" smtClean="0"/>
              <a:t>Variations of Merton’s Strain Theory </a:t>
            </a:r>
            <a:br>
              <a:rPr lang="en-US" dirty="0" smtClean="0"/>
            </a:br>
            <a:r>
              <a:rPr lang="en-US" sz="2700" dirty="0" smtClean="0"/>
              <a:t>(2 of 3)</a:t>
            </a:r>
            <a:endParaRPr lang="en-US" sz="2700" dirty="0"/>
          </a:p>
        </p:txBody>
      </p:sp>
      <p:sp>
        <p:nvSpPr>
          <p:cNvPr id="4" name="Content Placeholder 3"/>
          <p:cNvSpPr>
            <a:spLocks noGrp="1"/>
          </p:cNvSpPr>
          <p:nvPr>
            <p:ph idx="1"/>
          </p:nvPr>
        </p:nvSpPr>
        <p:spPr>
          <a:xfrm>
            <a:off x="114300" y="1803486"/>
            <a:ext cx="8880389" cy="4552864"/>
          </a:xfrm>
        </p:spPr>
        <p:txBody>
          <a:bodyPr>
            <a:normAutofit lnSpcReduction="10000"/>
          </a:bodyPr>
          <a:lstStyle/>
          <a:p>
            <a:pPr marL="0" indent="0">
              <a:buNone/>
            </a:pPr>
            <a:r>
              <a:rPr lang="en-US" dirty="0" smtClean="0"/>
              <a:t>Cohen’s Theory of Lower-Class Status Frustration and Gang Formation</a:t>
            </a:r>
          </a:p>
          <a:p>
            <a:r>
              <a:rPr lang="en-US" dirty="0" smtClean="0"/>
              <a:t>Tendency </a:t>
            </a:r>
            <a:r>
              <a:rPr lang="en-US" dirty="0"/>
              <a:t>to reject middle-class values is the primary cause of gangs</a:t>
            </a:r>
            <a:r>
              <a:rPr lang="en-US" dirty="0" smtClean="0"/>
              <a:t>.</a:t>
            </a:r>
          </a:p>
          <a:p>
            <a:r>
              <a:rPr lang="en-US" dirty="0" smtClean="0"/>
              <a:t>Not </a:t>
            </a:r>
            <a:r>
              <a:rPr lang="en-US" dirty="0"/>
              <a:t>all lower-class males resort to crime and join a gang in response to this structural disadvantage</a:t>
            </a:r>
            <a:r>
              <a:rPr lang="en-US" dirty="0" smtClean="0"/>
              <a:t>.</a:t>
            </a:r>
          </a:p>
          <a:p>
            <a:pPr lvl="1"/>
            <a:r>
              <a:rPr lang="en-US" dirty="0" smtClean="0"/>
              <a:t>The delinquent boy, the college boy, and the corner boy.</a:t>
            </a:r>
          </a:p>
          <a:p>
            <a:pPr lvl="1">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648129"/>
            <a:ext cx="8839200" cy="1143000"/>
          </a:xfrm>
        </p:spPr>
        <p:txBody>
          <a:bodyPr>
            <a:normAutofit fontScale="90000"/>
          </a:bodyPr>
          <a:lstStyle/>
          <a:p>
            <a:r>
              <a:rPr lang="en-US" dirty="0" smtClean="0"/>
              <a:t>Variations of Merton’s Strain Theory </a:t>
            </a:r>
            <a:br>
              <a:rPr lang="en-US" dirty="0" smtClean="0"/>
            </a:br>
            <a:r>
              <a:rPr lang="en-US" sz="2700" dirty="0" smtClean="0"/>
              <a:t>(3 of 3)</a:t>
            </a:r>
            <a:endParaRPr lang="en-US" sz="2700" dirty="0"/>
          </a:p>
        </p:txBody>
      </p:sp>
      <p:sp>
        <p:nvSpPr>
          <p:cNvPr id="4" name="Content Placeholder 3"/>
          <p:cNvSpPr>
            <a:spLocks noGrp="1"/>
          </p:cNvSpPr>
          <p:nvPr>
            <p:ph idx="1"/>
          </p:nvPr>
        </p:nvSpPr>
        <p:spPr>
          <a:xfrm>
            <a:off x="152400" y="1791129"/>
            <a:ext cx="8839200" cy="4565221"/>
          </a:xfrm>
        </p:spPr>
        <p:txBody>
          <a:bodyPr>
            <a:normAutofit lnSpcReduction="10000"/>
          </a:bodyPr>
          <a:lstStyle/>
          <a:p>
            <a:pPr marL="0" indent="0">
              <a:buNone/>
            </a:pPr>
            <a:r>
              <a:rPr lang="en-US" dirty="0" smtClean="0"/>
              <a:t>Cloward and Ohlin’s Theory of Differential Opportunity</a:t>
            </a:r>
          </a:p>
          <a:p>
            <a:r>
              <a:rPr lang="en-US" dirty="0" smtClean="0"/>
              <a:t>Emphasized three different types of gangs based on characteristics of social structure.</a:t>
            </a:r>
          </a:p>
          <a:p>
            <a:pPr lvl="1"/>
            <a:r>
              <a:rPr lang="en-US" dirty="0" smtClean="0"/>
              <a:t>Criminal, Conflict, and Retreatist gangs. </a:t>
            </a:r>
          </a:p>
          <a:p>
            <a:r>
              <a:rPr lang="en-US" dirty="0" smtClean="0"/>
              <a:t>Criticism: Gap between aspiration and expectation. </a:t>
            </a:r>
            <a:endParaRPr lang="en-US" dirty="0"/>
          </a:p>
          <a:p>
            <a:r>
              <a:rPr lang="en-US" dirty="0"/>
              <a:t>Juvenile Delinquency Prevention and Control </a:t>
            </a:r>
            <a:r>
              <a:rPr lang="en-US" dirty="0" smtClean="0"/>
              <a:t>Act.</a:t>
            </a:r>
          </a:p>
          <a:p>
            <a:pPr>
              <a:buNone/>
            </a:pPr>
            <a:endParaRPr lang="en-US" dirty="0" smtClean="0"/>
          </a:p>
          <a:p>
            <a:pPr lvl="1">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685800"/>
          </a:xfrm>
        </p:spPr>
        <p:txBody>
          <a:bodyPr>
            <a:normAutofit fontScale="90000"/>
          </a:bodyPr>
          <a:lstStyle/>
          <a:p>
            <a:r>
              <a:rPr lang="en-US" dirty="0" smtClean="0"/>
              <a:t>General Strain Theory </a:t>
            </a:r>
            <a:r>
              <a:rPr lang="en-US" sz="2700" dirty="0" smtClean="0"/>
              <a:t>(1 of 3)</a:t>
            </a:r>
            <a:endParaRPr lang="en-US" sz="2700" dirty="0"/>
          </a:p>
        </p:txBody>
      </p:sp>
      <p:sp>
        <p:nvSpPr>
          <p:cNvPr id="4" name="Content Placeholder 3"/>
          <p:cNvSpPr>
            <a:spLocks noGrp="1"/>
          </p:cNvSpPr>
          <p:nvPr>
            <p:ph idx="1"/>
          </p:nvPr>
        </p:nvSpPr>
        <p:spPr>
          <a:xfrm>
            <a:off x="152400" y="1676400"/>
            <a:ext cx="8839200" cy="4419600"/>
          </a:xfrm>
        </p:spPr>
        <p:txBody>
          <a:bodyPr>
            <a:normAutofit/>
          </a:bodyPr>
          <a:lstStyle/>
          <a:p>
            <a:r>
              <a:rPr lang="en-US" dirty="0" smtClean="0"/>
              <a:t>Includes larger range of behavior and does not rely on American Dream to explain strain.</a:t>
            </a:r>
          </a:p>
          <a:p>
            <a:r>
              <a:rPr lang="en-US" dirty="0" smtClean="0"/>
              <a:t>Assumes that people of all  social class and economic positions deal with strain. </a:t>
            </a:r>
          </a:p>
          <a:p>
            <a:r>
              <a:rPr lang="en-US" dirty="0" smtClean="0"/>
              <a:t>Emphasis on two additional categories.</a:t>
            </a:r>
          </a:p>
          <a:p>
            <a:pPr lvl="1"/>
            <a:r>
              <a:rPr lang="en-US" dirty="0"/>
              <a:t>Presentation of noxious </a:t>
            </a:r>
            <a:r>
              <a:rPr lang="en-US" dirty="0" smtClean="0"/>
              <a:t>stimuli. </a:t>
            </a:r>
          </a:p>
          <a:p>
            <a:pPr lvl="1"/>
            <a:r>
              <a:rPr lang="en-US" dirty="0"/>
              <a:t>Removal of positively valued </a:t>
            </a:r>
            <a:r>
              <a:rPr lang="en-US" dirty="0" smtClean="0"/>
              <a:t>stimuli. </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777875"/>
          </a:xfrm>
        </p:spPr>
        <p:txBody>
          <a:bodyPr>
            <a:normAutofit/>
          </a:bodyPr>
          <a:lstStyle/>
          <a:p>
            <a:r>
              <a:rPr lang="en-US" dirty="0" smtClean="0"/>
              <a:t>General Strain Theory </a:t>
            </a:r>
            <a:r>
              <a:rPr lang="en-US" sz="2700" dirty="0" smtClean="0"/>
              <a:t>(2 of 3)</a:t>
            </a:r>
            <a:endParaRPr lang="en-US" sz="2700" dirty="0"/>
          </a:p>
        </p:txBody>
      </p:sp>
      <p:sp>
        <p:nvSpPr>
          <p:cNvPr id="4" name="Content Placeholder 3"/>
          <p:cNvSpPr>
            <a:spLocks noGrp="1"/>
          </p:cNvSpPr>
          <p:nvPr>
            <p:ph idx="1"/>
          </p:nvPr>
        </p:nvSpPr>
        <p:spPr>
          <a:xfrm>
            <a:off x="228600" y="1616075"/>
            <a:ext cx="8763000" cy="4740275"/>
          </a:xfrm>
        </p:spPr>
        <p:txBody>
          <a:bodyPr>
            <a:normAutofit/>
          </a:bodyPr>
          <a:lstStyle/>
          <a:p>
            <a:pPr marL="0" indent="0">
              <a:buNone/>
            </a:pPr>
            <a:r>
              <a:rPr lang="en-US" dirty="0" smtClean="0"/>
              <a:t>Evidence and  Criticisms of General Strain Theory</a:t>
            </a:r>
          </a:p>
          <a:p>
            <a:r>
              <a:rPr lang="en-US" dirty="0" smtClean="0"/>
              <a:t>Recent studies: Attempted to examine validity of general strain theory.</a:t>
            </a:r>
          </a:p>
          <a:p>
            <a:r>
              <a:rPr lang="en-US" dirty="0" smtClean="0"/>
              <a:t>Establishes link between:</a:t>
            </a:r>
          </a:p>
          <a:p>
            <a:pPr lvl="1"/>
            <a:r>
              <a:rPr lang="en-US" dirty="0" smtClean="0"/>
              <a:t>Categories of strain and higher rates of criminality. </a:t>
            </a:r>
          </a:p>
          <a:p>
            <a:pPr lvl="1"/>
            <a:r>
              <a:rPr lang="en-US" dirty="0" smtClean="0"/>
              <a:t>Sources of strain and negative emotions.</a:t>
            </a:r>
          </a:p>
          <a:p>
            <a:pPr lvl="1">
              <a:buNone/>
            </a:pPr>
            <a:endParaRPr lang="en-US" dirty="0" smtClean="0"/>
          </a:p>
          <a:p>
            <a:pPr>
              <a:buNone/>
            </a:pPr>
            <a:endParaRPr lang="en-US" dirty="0" smtClean="0"/>
          </a:p>
          <a:p>
            <a:pPr lvl="1">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762000"/>
          </a:xfrm>
        </p:spPr>
        <p:txBody>
          <a:bodyPr>
            <a:normAutofit/>
          </a:bodyPr>
          <a:lstStyle/>
          <a:p>
            <a:r>
              <a:rPr lang="en-US" dirty="0" smtClean="0"/>
              <a:t>General Strain Theory </a:t>
            </a:r>
            <a:r>
              <a:rPr lang="en-US" sz="2700" dirty="0" smtClean="0"/>
              <a:t>(3 of 3)</a:t>
            </a:r>
            <a:endParaRPr lang="en-US" sz="2700" dirty="0"/>
          </a:p>
        </p:txBody>
      </p:sp>
      <p:sp>
        <p:nvSpPr>
          <p:cNvPr id="4" name="Content Placeholder 3"/>
          <p:cNvSpPr>
            <a:spLocks noGrp="1"/>
          </p:cNvSpPr>
          <p:nvPr>
            <p:ph idx="1"/>
          </p:nvPr>
        </p:nvSpPr>
        <p:spPr>
          <a:xfrm>
            <a:off x="152400" y="1752600"/>
            <a:ext cx="8839200" cy="4603750"/>
          </a:xfrm>
        </p:spPr>
        <p:txBody>
          <a:bodyPr>
            <a:normAutofit/>
          </a:bodyPr>
          <a:lstStyle/>
          <a:p>
            <a:pPr marL="0" indent="0">
              <a:buNone/>
            </a:pPr>
            <a:r>
              <a:rPr lang="en-US" dirty="0" smtClean="0"/>
              <a:t>Evidence and  Criticisms of General Strain Theory</a:t>
            </a:r>
          </a:p>
          <a:p>
            <a:r>
              <a:rPr lang="en-US" dirty="0" smtClean="0"/>
              <a:t>Important to measure subjects’ perceptions and feelings of frustration.</a:t>
            </a:r>
          </a:p>
          <a:p>
            <a:r>
              <a:rPr lang="en-US" dirty="0" smtClean="0"/>
              <a:t>Future research on strain theory should employ more effective, subjective measures of straining events and situational states of anger.</a:t>
            </a:r>
          </a:p>
          <a:p>
            <a:pPr lvl="1">
              <a:buNone/>
            </a:pPr>
            <a:endParaRPr lang="en-US" dirty="0" smtClean="0"/>
          </a:p>
          <a:p>
            <a:pPr>
              <a:buNone/>
            </a:pPr>
            <a:endParaRPr lang="en-US" dirty="0" smtClean="0"/>
          </a:p>
          <a:p>
            <a:pPr lvl="1">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608014"/>
          </a:xfrm>
        </p:spPr>
        <p:txBody>
          <a:bodyPr>
            <a:normAutofit fontScale="90000"/>
          </a:bodyPr>
          <a:lstStyle/>
          <a:p>
            <a:r>
              <a:rPr lang="en-US" sz="4000" dirty="0" smtClean="0"/>
              <a:t>Introduction</a:t>
            </a:r>
            <a:endParaRPr lang="en-US" sz="2700" dirty="0"/>
          </a:p>
        </p:txBody>
      </p:sp>
      <p:sp>
        <p:nvSpPr>
          <p:cNvPr id="4" name="Content Placeholder 3"/>
          <p:cNvSpPr>
            <a:spLocks noGrp="1"/>
          </p:cNvSpPr>
          <p:nvPr>
            <p:ph idx="1"/>
          </p:nvPr>
        </p:nvSpPr>
        <p:spPr>
          <a:xfrm>
            <a:off x="228600" y="1446214"/>
            <a:ext cx="8763000" cy="4573586"/>
          </a:xfrm>
        </p:spPr>
        <p:txBody>
          <a:bodyPr>
            <a:normAutofit/>
          </a:bodyPr>
          <a:lstStyle/>
          <a:p>
            <a:r>
              <a:rPr lang="en-US" dirty="0" smtClean="0"/>
              <a:t>Examine explanations of criminal conduct.</a:t>
            </a:r>
            <a:endParaRPr lang="en-US" dirty="0"/>
          </a:p>
          <a:p>
            <a:r>
              <a:rPr lang="en-US" dirty="0" smtClean="0"/>
              <a:t>Break the law due to cultural differences or disadvantages</a:t>
            </a:r>
            <a:r>
              <a:rPr lang="en-GB" sz="3200" kern="1200" dirty="0" smtClean="0">
                <a:solidFill>
                  <a:schemeClr val="tx1"/>
                </a:solidFill>
                <a:effectLst/>
                <a:latin typeface="+mn-lt"/>
                <a:ea typeface="+mn-ea"/>
                <a:cs typeface="+mn-cs"/>
              </a:rPr>
              <a:t>—</a:t>
            </a:r>
            <a:r>
              <a:rPr lang="en-US" dirty="0" smtClean="0"/>
              <a:t>society’s structure.</a:t>
            </a:r>
            <a:endParaRPr lang="en-US" dirty="0"/>
          </a:p>
          <a:p>
            <a:r>
              <a:rPr lang="en-US" dirty="0" smtClean="0"/>
              <a:t>Focus of social structure theories:</a:t>
            </a:r>
          </a:p>
          <a:p>
            <a:pPr lvl="1"/>
            <a:r>
              <a:rPr lang="en-US" dirty="0" smtClean="0"/>
              <a:t>Macro level analysis as opposed to micro level analysis</a:t>
            </a:r>
          </a:p>
          <a:p>
            <a:r>
              <a:rPr lang="en-US" dirty="0" smtClean="0"/>
              <a:t>Explains propensity to commit crime.</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29498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930275"/>
          </a:xfrm>
        </p:spPr>
        <p:txBody>
          <a:bodyPr>
            <a:normAutofit fontScale="90000"/>
          </a:bodyPr>
          <a:lstStyle/>
          <a:p>
            <a:r>
              <a:rPr lang="en-US" dirty="0" smtClean="0"/>
              <a:t>Policy Implications of Strain Theory</a:t>
            </a:r>
            <a:endParaRPr lang="en-US" sz="2700" dirty="0"/>
          </a:p>
        </p:txBody>
      </p:sp>
      <p:sp>
        <p:nvSpPr>
          <p:cNvPr id="4" name="Content Placeholder 3"/>
          <p:cNvSpPr>
            <a:spLocks noGrp="1"/>
          </p:cNvSpPr>
          <p:nvPr>
            <p:ph idx="1"/>
          </p:nvPr>
        </p:nvSpPr>
        <p:spPr>
          <a:xfrm>
            <a:off x="253314" y="1981200"/>
            <a:ext cx="8738286" cy="4191000"/>
          </a:xfrm>
        </p:spPr>
        <p:txBody>
          <a:bodyPr>
            <a:normAutofit/>
          </a:bodyPr>
          <a:lstStyle/>
          <a:p>
            <a:r>
              <a:rPr lang="en-US" dirty="0" smtClean="0"/>
              <a:t>Vital factors for policy regarding social structure</a:t>
            </a:r>
          </a:p>
          <a:p>
            <a:pPr lvl="1"/>
            <a:r>
              <a:rPr lang="en-US" dirty="0" smtClean="0"/>
              <a:t>Educational and vocational opportunities.</a:t>
            </a:r>
          </a:p>
          <a:p>
            <a:pPr lvl="1"/>
            <a:r>
              <a:rPr lang="en-US" dirty="0" smtClean="0"/>
              <a:t>Programs that develop healthy coping mechanisms to deal with stress.</a:t>
            </a:r>
          </a:p>
          <a:p>
            <a:r>
              <a:rPr lang="en-US" dirty="0" smtClean="0"/>
              <a:t>Intervention programs are particularly needed for high-risk youths.</a:t>
            </a:r>
          </a:p>
          <a:p>
            <a:pPr>
              <a:buNone/>
            </a:pPr>
            <a:endParaRPr lang="en-US" dirty="0" smtClean="0"/>
          </a:p>
          <a:p>
            <a:pPr lvl="1">
              <a:buNone/>
            </a:pPr>
            <a:endParaRPr lang="en-US" dirty="0" smtClean="0"/>
          </a:p>
        </p:txBody>
      </p:sp>
      <p:sp>
        <p:nvSpPr>
          <p:cNvPr id="2" name="Footer Placeholder 1"/>
          <p:cNvSpPr>
            <a:spLocks noGrp="1"/>
          </p:cNvSpPr>
          <p:nvPr>
            <p:ph type="ftr" sz="quarter" idx="11"/>
          </p:nvPr>
        </p:nvSpPr>
        <p:spPr/>
        <p:txBody>
          <a:bodyPr/>
          <a:lstStyle/>
          <a:p>
            <a:r>
              <a:rPr lang="en-US" dirty="0" smtClean="0"/>
              <a:t>Schram, </a:t>
            </a:r>
            <a:r>
              <a:rPr lang="en-US" i="1" dirty="0" smtClean="0"/>
              <a:t>Introduction to Criminology</a:t>
            </a:r>
            <a:r>
              <a:rPr lang="en-US" dirty="0" smtClean="0"/>
              <a:t>, Third edition.© SAGE Publishing,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7135" y="611059"/>
            <a:ext cx="8229600" cy="1143000"/>
          </a:xfrm>
        </p:spPr>
        <p:txBody>
          <a:bodyPr>
            <a:normAutofit fontScale="90000"/>
          </a:bodyPr>
          <a:lstStyle/>
          <a:p>
            <a:r>
              <a:rPr lang="en-US" dirty="0" smtClean="0"/>
              <a:t>Early Theories of Social Structure: Early to Late 1800s </a:t>
            </a:r>
            <a:r>
              <a:rPr lang="en-US" sz="2700" dirty="0" smtClean="0"/>
              <a:t>(1 </a:t>
            </a:r>
            <a:r>
              <a:rPr lang="en-US" sz="2700" dirty="0"/>
              <a:t>of 3</a:t>
            </a:r>
            <a:r>
              <a:rPr lang="en-US" sz="2700" dirty="0" smtClean="0"/>
              <a:t>)</a:t>
            </a:r>
            <a:endParaRPr lang="en-US" sz="2700" dirty="0"/>
          </a:p>
        </p:txBody>
      </p:sp>
      <p:sp>
        <p:nvSpPr>
          <p:cNvPr id="4" name="Content Placeholder 3"/>
          <p:cNvSpPr>
            <a:spLocks noGrp="1"/>
          </p:cNvSpPr>
          <p:nvPr>
            <p:ph idx="1"/>
          </p:nvPr>
        </p:nvSpPr>
        <p:spPr>
          <a:xfrm>
            <a:off x="152400" y="1828800"/>
            <a:ext cx="8839200" cy="4527550"/>
          </a:xfrm>
        </p:spPr>
        <p:txBody>
          <a:bodyPr>
            <a:normAutofit lnSpcReduction="10000"/>
          </a:bodyPr>
          <a:lstStyle/>
          <a:p>
            <a:pPr marL="0" indent="0">
              <a:buNone/>
            </a:pPr>
            <a:r>
              <a:rPr lang="en-US" dirty="0" smtClean="0"/>
              <a:t>Early European Theorists: Comte, Guerry, and Quetelet</a:t>
            </a:r>
            <a:endParaRPr lang="en-US" dirty="0"/>
          </a:p>
          <a:p>
            <a:r>
              <a:rPr lang="en-US" dirty="0" smtClean="0"/>
              <a:t>Theorists work: Inspired by social dynamics of industrial revolution.</a:t>
            </a:r>
          </a:p>
          <a:p>
            <a:r>
              <a:rPr lang="en-US" dirty="0"/>
              <a:t>Comte is credited with coining the term sociology</a:t>
            </a:r>
            <a:r>
              <a:rPr lang="en-US" dirty="0" smtClean="0"/>
              <a:t>.</a:t>
            </a:r>
          </a:p>
          <a:p>
            <a:r>
              <a:rPr lang="en-US" dirty="0"/>
              <a:t>Guerry’s study </a:t>
            </a:r>
            <a:r>
              <a:rPr lang="en-US" dirty="0" smtClean="0"/>
              <a:t>concludes</a:t>
            </a:r>
            <a:r>
              <a:rPr lang="en-US" dirty="0"/>
              <a:t>:</a:t>
            </a:r>
          </a:p>
          <a:p>
            <a:pPr lvl="1"/>
            <a:r>
              <a:rPr lang="en-US" dirty="0"/>
              <a:t>Property crimes: Higher in wealthy areas.</a:t>
            </a:r>
          </a:p>
          <a:p>
            <a:pPr lvl="1"/>
            <a:r>
              <a:rPr lang="en-US" dirty="0"/>
              <a:t>Violent crimes: Higher in poor areas.</a:t>
            </a:r>
          </a:p>
          <a:p>
            <a:endParaRPr lang="en-US" dirty="0" smtClean="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660486"/>
            <a:ext cx="8915400" cy="1143000"/>
          </a:xfrm>
        </p:spPr>
        <p:txBody>
          <a:bodyPr>
            <a:normAutofit fontScale="90000"/>
          </a:bodyPr>
          <a:lstStyle/>
          <a:p>
            <a:r>
              <a:rPr lang="en-US" dirty="0" smtClean="0"/>
              <a:t>Early Theories of Social Structure: Early to Late 1800s </a:t>
            </a:r>
            <a:r>
              <a:rPr lang="en-US" sz="2700" dirty="0" smtClean="0"/>
              <a:t>(2 </a:t>
            </a:r>
            <a:r>
              <a:rPr lang="en-US" sz="2700" dirty="0"/>
              <a:t>of 3</a:t>
            </a:r>
            <a:r>
              <a:rPr lang="en-US" sz="2700" dirty="0" smtClean="0"/>
              <a:t>)</a:t>
            </a:r>
            <a:endParaRPr lang="en-US" sz="2700" dirty="0"/>
          </a:p>
        </p:txBody>
      </p:sp>
      <p:sp>
        <p:nvSpPr>
          <p:cNvPr id="4" name="Content Placeholder 3"/>
          <p:cNvSpPr>
            <a:spLocks noGrp="1"/>
          </p:cNvSpPr>
          <p:nvPr>
            <p:ph idx="1"/>
          </p:nvPr>
        </p:nvSpPr>
        <p:spPr>
          <a:xfrm>
            <a:off x="228600" y="1905000"/>
            <a:ext cx="8763000" cy="4451350"/>
          </a:xfrm>
        </p:spPr>
        <p:txBody>
          <a:bodyPr>
            <a:normAutofit/>
          </a:bodyPr>
          <a:lstStyle/>
          <a:p>
            <a:pPr marL="0" indent="0">
              <a:buNone/>
            </a:pPr>
            <a:r>
              <a:rPr lang="en-US" dirty="0" smtClean="0"/>
              <a:t>Early European Theorists: Comte, Guerry, and Quetelet</a:t>
            </a:r>
            <a:endParaRPr lang="en-US" dirty="0"/>
          </a:p>
          <a:p>
            <a:r>
              <a:rPr lang="en-US" dirty="0" smtClean="0"/>
              <a:t>Certain types of individuals are more likely to commit crime.</a:t>
            </a:r>
          </a:p>
          <a:p>
            <a:r>
              <a:rPr lang="en-US" dirty="0" smtClean="0"/>
              <a:t>Qeutelet’s addition of special component.</a:t>
            </a:r>
          </a:p>
          <a:p>
            <a:pPr lvl="1"/>
            <a:r>
              <a:rPr lang="en-US" dirty="0" smtClean="0"/>
              <a:t>Relative deprivation condition.</a:t>
            </a:r>
          </a:p>
          <a:p>
            <a:pPr lvl="1"/>
            <a:r>
              <a:rPr lang="en-US" dirty="0" smtClean="0"/>
              <a:t>Rapidly changing economic conditions show high crime rates.</a:t>
            </a:r>
            <a:endParaRPr lang="en-US" dirty="0"/>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0"/>
            <a:ext cx="8839200" cy="1219200"/>
          </a:xfrm>
        </p:spPr>
        <p:txBody>
          <a:bodyPr>
            <a:normAutofit fontScale="90000"/>
          </a:bodyPr>
          <a:lstStyle/>
          <a:p>
            <a:r>
              <a:rPr lang="en-US" dirty="0" smtClean="0"/>
              <a:t>Early Theories of Social Structure: Early to Late 1800s </a:t>
            </a:r>
            <a:r>
              <a:rPr lang="en-US" sz="2700" dirty="0" smtClean="0"/>
              <a:t>(3 </a:t>
            </a:r>
            <a:r>
              <a:rPr lang="en-US" sz="2700" dirty="0"/>
              <a:t>of 3</a:t>
            </a:r>
            <a:r>
              <a:rPr lang="en-US" sz="2700" dirty="0" smtClean="0"/>
              <a:t>)</a:t>
            </a:r>
            <a:endParaRPr lang="en-US" sz="2700" dirty="0"/>
          </a:p>
        </p:txBody>
      </p:sp>
      <p:sp>
        <p:nvSpPr>
          <p:cNvPr id="4" name="Content Placeholder 3"/>
          <p:cNvSpPr>
            <a:spLocks noGrp="1"/>
          </p:cNvSpPr>
          <p:nvPr>
            <p:ph idx="1"/>
          </p:nvPr>
        </p:nvSpPr>
        <p:spPr>
          <a:xfrm>
            <a:off x="152400" y="1981200"/>
            <a:ext cx="8839200" cy="4375150"/>
          </a:xfrm>
        </p:spPr>
        <p:txBody>
          <a:bodyPr>
            <a:normAutofit/>
          </a:bodyPr>
          <a:lstStyle/>
          <a:p>
            <a:pPr marL="0" indent="0">
              <a:buNone/>
            </a:pPr>
            <a:r>
              <a:rPr lang="en-US" dirty="0" smtClean="0"/>
              <a:t>Early European Theorists: Comte, Guerry, and Quetelet</a:t>
            </a:r>
            <a:endParaRPr lang="en-US" dirty="0"/>
          </a:p>
          <a:p>
            <a:r>
              <a:rPr lang="en-US" dirty="0" smtClean="0"/>
              <a:t>Quetelet’s famous comment. </a:t>
            </a:r>
          </a:p>
          <a:p>
            <a:pPr lvl="1"/>
            <a:r>
              <a:rPr lang="en-US" dirty="0" smtClean="0"/>
              <a:t>Crime: Result of societal structure and not of individual propensities.</a:t>
            </a:r>
          </a:p>
          <a:p>
            <a:r>
              <a:rPr lang="en-US" dirty="0" smtClean="0"/>
              <a:t>Criminality is deterministic and caused by factors outside an individual’s control.</a:t>
            </a:r>
          </a:p>
          <a:p>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9470" y="609600"/>
            <a:ext cx="8839200" cy="1143000"/>
          </a:xfrm>
        </p:spPr>
        <p:txBody>
          <a:bodyPr>
            <a:normAutofit fontScale="90000"/>
          </a:bodyPr>
          <a:lstStyle/>
          <a:p>
            <a:r>
              <a:rPr lang="en-US" dirty="0" smtClean="0"/>
              <a:t>Durkheim and the Concept of Anomie </a:t>
            </a:r>
            <a:r>
              <a:rPr lang="en-US" sz="2700" dirty="0" smtClean="0"/>
              <a:t>(1 </a:t>
            </a:r>
            <a:r>
              <a:rPr lang="en-US" sz="2700" dirty="0"/>
              <a:t>of 3</a:t>
            </a:r>
            <a:r>
              <a:rPr lang="en-US" sz="2700" dirty="0" smtClean="0"/>
              <a:t>)</a:t>
            </a:r>
            <a:endParaRPr lang="en-US" sz="2700" dirty="0"/>
          </a:p>
        </p:txBody>
      </p:sp>
      <p:sp>
        <p:nvSpPr>
          <p:cNvPr id="4" name="Content Placeholder 3"/>
          <p:cNvSpPr>
            <a:spLocks noGrp="1"/>
          </p:cNvSpPr>
          <p:nvPr>
            <p:ph idx="1"/>
          </p:nvPr>
        </p:nvSpPr>
        <p:spPr>
          <a:xfrm>
            <a:off x="152400" y="1600200"/>
            <a:ext cx="8839200" cy="4756150"/>
          </a:xfrm>
        </p:spPr>
        <p:txBody>
          <a:bodyPr>
            <a:normAutofit lnSpcReduction="10000"/>
          </a:bodyPr>
          <a:lstStyle/>
          <a:p>
            <a:r>
              <a:rPr lang="en-US" dirty="0" smtClean="0"/>
              <a:t>General model of societal development.</a:t>
            </a:r>
          </a:p>
          <a:p>
            <a:pPr lvl="0"/>
            <a:r>
              <a:rPr lang="en-US" dirty="0" smtClean="0"/>
              <a:t>Collective conscience: Totality </a:t>
            </a:r>
            <a:r>
              <a:rPr lang="en-US" dirty="0"/>
              <a:t>of social likenesses.</a:t>
            </a:r>
          </a:p>
          <a:p>
            <a:r>
              <a:rPr lang="en-US" dirty="0" smtClean="0"/>
              <a:t>Mechanical societies: Primitive</a:t>
            </a:r>
            <a:r>
              <a:rPr lang="en-US" dirty="0"/>
              <a:t>, with a simple distribution of </a:t>
            </a:r>
            <a:r>
              <a:rPr lang="en-US" dirty="0" smtClean="0"/>
              <a:t>labor. </a:t>
            </a:r>
          </a:p>
          <a:p>
            <a:r>
              <a:rPr lang="en-US" dirty="0"/>
              <a:t>Organic societies: </a:t>
            </a:r>
            <a:r>
              <a:rPr lang="en-GB" dirty="0"/>
              <a:t>High division of labor and low level of agreement about societal norms</a:t>
            </a:r>
            <a:r>
              <a:rPr lang="en-US" dirty="0" smtClean="0"/>
              <a:t>.</a:t>
            </a:r>
          </a:p>
          <a:p>
            <a:r>
              <a:rPr lang="en-US" dirty="0"/>
              <a:t>Shift from mechanical to organic societies creates a climate for antisocial behavior</a:t>
            </a:r>
            <a:r>
              <a:rPr lang="en-US" dirty="0" smtClean="0"/>
              <a:t>.</a:t>
            </a:r>
            <a:endParaRPr lang="en-US" dirty="0"/>
          </a:p>
          <a:p>
            <a:endParaRPr lang="en-US" dirty="0" smtClean="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625475"/>
            <a:ext cx="8991600" cy="1050925"/>
          </a:xfrm>
        </p:spPr>
        <p:txBody>
          <a:bodyPr>
            <a:normAutofit fontScale="90000"/>
          </a:bodyPr>
          <a:lstStyle/>
          <a:p>
            <a:r>
              <a:rPr lang="en-US" dirty="0" smtClean="0"/>
              <a:t>Durkheim and the Concept of Anomie </a:t>
            </a:r>
            <a:r>
              <a:rPr lang="en-US" sz="2700" dirty="0" smtClean="0"/>
              <a:t>(2 of 3)</a:t>
            </a:r>
            <a:endParaRPr lang="en-US" sz="2700" dirty="0"/>
          </a:p>
        </p:txBody>
      </p:sp>
      <p:sp>
        <p:nvSpPr>
          <p:cNvPr id="4" name="Content Placeholder 3"/>
          <p:cNvSpPr>
            <a:spLocks noGrp="1"/>
          </p:cNvSpPr>
          <p:nvPr>
            <p:ph idx="1"/>
          </p:nvPr>
        </p:nvSpPr>
        <p:spPr>
          <a:xfrm>
            <a:off x="228600" y="1768475"/>
            <a:ext cx="8763000" cy="4587875"/>
          </a:xfrm>
        </p:spPr>
        <p:txBody>
          <a:bodyPr>
            <a:normAutofit lnSpcReduction="10000"/>
          </a:bodyPr>
          <a:lstStyle/>
          <a:p>
            <a:r>
              <a:rPr lang="en-US" dirty="0" smtClean="0"/>
              <a:t>Crime: Normal and necessary in all societies.</a:t>
            </a:r>
          </a:p>
          <a:p>
            <a:pPr lvl="1"/>
            <a:r>
              <a:rPr lang="en-US" dirty="0"/>
              <a:t>C</a:t>
            </a:r>
            <a:r>
              <a:rPr lang="en-US" dirty="0" smtClean="0"/>
              <a:t>rime is needed in the society. </a:t>
            </a:r>
          </a:p>
          <a:p>
            <a:r>
              <a:rPr lang="en-US" dirty="0"/>
              <a:t>Need for bonding: Makes crime necessary.</a:t>
            </a:r>
          </a:p>
          <a:p>
            <a:r>
              <a:rPr lang="en-US" dirty="0" smtClean="0"/>
              <a:t>Modern </a:t>
            </a:r>
            <a:r>
              <a:rPr lang="en-US" dirty="0"/>
              <a:t>societies: Many deviations due to differences across groups of labor divisions</a:t>
            </a:r>
            <a:r>
              <a:rPr lang="en-US" dirty="0" smtClean="0"/>
              <a:t>.</a:t>
            </a:r>
          </a:p>
          <a:p>
            <a:r>
              <a:rPr lang="en-US" dirty="0"/>
              <a:t>Law: Governs the interactions among different classes.</a:t>
            </a:r>
          </a:p>
          <a:p>
            <a:r>
              <a:rPr lang="en-US" dirty="0"/>
              <a:t>Humans are greedy; society laws provides mechanism for limiting greediness.</a:t>
            </a:r>
          </a:p>
          <a:p>
            <a:endParaRPr lang="en-US" dirty="0" smtClean="0"/>
          </a:p>
          <a:p>
            <a:pPr lvl="1">
              <a:buNone/>
            </a:pPr>
            <a:endParaRPr lang="en-US" dirty="0" smtClean="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0"/>
            <a:ext cx="8839200" cy="1143000"/>
          </a:xfrm>
        </p:spPr>
        <p:txBody>
          <a:bodyPr>
            <a:normAutofit fontScale="90000"/>
          </a:bodyPr>
          <a:lstStyle/>
          <a:p>
            <a:r>
              <a:rPr lang="en-US" dirty="0" smtClean="0"/>
              <a:t>Durkheim and the Concept of Anomie </a:t>
            </a:r>
            <a:r>
              <a:rPr lang="en-US" sz="2700" dirty="0" smtClean="0"/>
              <a:t>(3 of 3)</a:t>
            </a:r>
            <a:endParaRPr lang="en-US" sz="2700" dirty="0"/>
          </a:p>
        </p:txBody>
      </p:sp>
      <p:sp>
        <p:nvSpPr>
          <p:cNvPr id="4" name="Content Placeholder 3"/>
          <p:cNvSpPr>
            <a:spLocks noGrp="1"/>
          </p:cNvSpPr>
          <p:nvPr>
            <p:ph idx="1"/>
          </p:nvPr>
        </p:nvSpPr>
        <p:spPr>
          <a:xfrm>
            <a:off x="152400" y="1905000"/>
            <a:ext cx="8839200" cy="4451350"/>
          </a:xfrm>
        </p:spPr>
        <p:txBody>
          <a:bodyPr>
            <a:normAutofit/>
          </a:bodyPr>
          <a:lstStyle/>
          <a:p>
            <a:r>
              <a:rPr lang="en-US" dirty="0" smtClean="0"/>
              <a:t>With rapid change, regulatory mechanism of society breaks down causing anomie.</a:t>
            </a:r>
          </a:p>
          <a:p>
            <a:r>
              <a:rPr lang="en-US" dirty="0" smtClean="0"/>
              <a:t>Suicide: A social fact.</a:t>
            </a:r>
          </a:p>
          <a:p>
            <a:r>
              <a:rPr lang="en-US" dirty="0"/>
              <a:t>Importance of examination of suicide.</a:t>
            </a:r>
          </a:p>
          <a:p>
            <a:pPr lvl="1"/>
            <a:r>
              <a:rPr lang="en-US" dirty="0"/>
              <a:t>Social relationships make people happy.</a:t>
            </a:r>
          </a:p>
          <a:p>
            <a:pPr lvl="1"/>
            <a:r>
              <a:rPr lang="en-US" dirty="0"/>
              <a:t>Suicide rate increased during rapid economic change.</a:t>
            </a:r>
          </a:p>
          <a:p>
            <a:pPr lvl="1">
              <a:buNone/>
            </a:pPr>
            <a:endParaRPr lang="en-US" dirty="0" smtClean="0"/>
          </a:p>
          <a:p>
            <a:pPr marL="0" indent="0">
              <a:buNone/>
            </a:pPr>
            <a:endParaRPr lang="en-IN"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838200"/>
            <a:ext cx="8458200" cy="701675"/>
          </a:xfrm>
        </p:spPr>
        <p:txBody>
          <a:bodyPr>
            <a:normAutofit fontScale="90000"/>
          </a:bodyPr>
          <a:lstStyle/>
          <a:p>
            <a:r>
              <a:rPr lang="en-US" dirty="0" smtClean="0"/>
              <a:t>Merton’s Strain Theory </a:t>
            </a:r>
            <a:r>
              <a:rPr lang="en-US" sz="2700" dirty="0" smtClean="0"/>
              <a:t>(1 of 5)</a:t>
            </a:r>
            <a:endParaRPr lang="en-US" sz="2700" dirty="0"/>
          </a:p>
        </p:txBody>
      </p:sp>
      <p:sp>
        <p:nvSpPr>
          <p:cNvPr id="4" name="Content Placeholder 3"/>
          <p:cNvSpPr>
            <a:spLocks noGrp="1"/>
          </p:cNvSpPr>
          <p:nvPr>
            <p:ph idx="1"/>
          </p:nvPr>
        </p:nvSpPr>
        <p:spPr>
          <a:xfrm>
            <a:off x="228600" y="1752600"/>
            <a:ext cx="8458200" cy="4603750"/>
          </a:xfrm>
        </p:spPr>
        <p:txBody>
          <a:bodyPr>
            <a:normAutofit/>
          </a:bodyPr>
          <a:lstStyle/>
          <a:p>
            <a:r>
              <a:rPr lang="en-US" dirty="0" smtClean="0"/>
              <a:t>Emphasizes on a sense of frustration in crime causation.</a:t>
            </a:r>
          </a:p>
          <a:p>
            <a:pPr lvl="1"/>
            <a:r>
              <a:rPr lang="en-US" dirty="0" smtClean="0"/>
              <a:t>Trace their origin to the seminal theory of Durkheim and Merton.</a:t>
            </a:r>
          </a:p>
          <a:p>
            <a:r>
              <a:rPr lang="en-US" dirty="0" smtClean="0"/>
              <a:t>Merton’s structural model: Popular in criminology literature.</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958539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2753</TotalTime>
  <Words>3740</Words>
  <Application>Microsoft Office PowerPoint</Application>
  <PresentationFormat>On-screen Show (4:3)</PresentationFormat>
  <Paragraphs>289</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Chapter 8: Social Structure Theories of Crime I: Early Development and Strain Models of Crime</vt:lpstr>
      <vt:lpstr>Introduction</vt:lpstr>
      <vt:lpstr>Early Theories of Social Structure: Early to Late 1800s (1 of 3)</vt:lpstr>
      <vt:lpstr>Early Theories of Social Structure: Early to Late 1800s (2 of 3)</vt:lpstr>
      <vt:lpstr>Early Theories of Social Structure: Early to Late 1800s (3 of 3)</vt:lpstr>
      <vt:lpstr>Durkheim and the Concept of Anomie (1 of 3)</vt:lpstr>
      <vt:lpstr>Durkheim and the Concept of Anomie (2 of 3)</vt:lpstr>
      <vt:lpstr>Durkheim and the Concept of Anomie (3 of 3)</vt:lpstr>
      <vt:lpstr>Merton’s Strain Theory (1 of 5)</vt:lpstr>
      <vt:lpstr>Merton’s Strain Theory (2 of 5)</vt:lpstr>
      <vt:lpstr>Merton’s Strain Theory (3 of 5)</vt:lpstr>
      <vt:lpstr>Merton’s Strain Theory (4 of 5)</vt:lpstr>
      <vt:lpstr>Merton’s Strain Theory (5 of 5)</vt:lpstr>
      <vt:lpstr>Variations of Merton’s Strain Theory  (1 of 3)</vt:lpstr>
      <vt:lpstr>Variations of Merton’s Strain Theory  (2 of 3)</vt:lpstr>
      <vt:lpstr>Variations of Merton’s Strain Theory  (3 of 3)</vt:lpstr>
      <vt:lpstr>General Strain Theory (1 of 3)</vt:lpstr>
      <vt:lpstr>General Strain Theory (2 of 3)</vt:lpstr>
      <vt:lpstr>General Strain Theory (3 of 3)</vt:lpstr>
      <vt:lpstr>Policy Implications of Strain Theory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365</cp:revision>
  <dcterms:created xsi:type="dcterms:W3CDTF">2006-08-16T00:00:00Z</dcterms:created>
  <dcterms:modified xsi:type="dcterms:W3CDTF">2020-01-04T15:29:32Z</dcterms:modified>
</cp:coreProperties>
</file>