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34" r:id="rId2"/>
    <p:sldId id="327" r:id="rId3"/>
    <p:sldId id="328" r:id="rId4"/>
    <p:sldId id="329" r:id="rId5"/>
    <p:sldId id="330" r:id="rId6"/>
    <p:sldId id="301" r:id="rId7"/>
    <p:sldId id="326" r:id="rId8"/>
    <p:sldId id="302" r:id="rId9"/>
    <p:sldId id="303" r:id="rId10"/>
    <p:sldId id="307" r:id="rId11"/>
    <p:sldId id="310" r:id="rId12"/>
    <p:sldId id="311" r:id="rId13"/>
    <p:sldId id="276" r:id="rId14"/>
    <p:sldId id="313" r:id="rId15"/>
    <p:sldId id="331" r:id="rId16"/>
    <p:sldId id="315" r:id="rId17"/>
    <p:sldId id="316" r:id="rId18"/>
    <p:sldId id="318" r:id="rId19"/>
    <p:sldId id="319" r:id="rId20"/>
    <p:sldId id="320" r:id="rId21"/>
    <p:sldId id="321" r:id="rId22"/>
    <p:sldId id="323" r:id="rId23"/>
    <p:sldId id="324" r:id="rId24"/>
    <p:sldId id="32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etal Valvekar, Integra-PDY, IN" initials="SVII" lastIdx="21" clrIdx="0">
    <p:extLst/>
  </p:cmAuthor>
  <p:cmAuthor id="2" name="User" initials="U"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77" autoAdjust="0"/>
    <p:restoredTop sz="75589" autoAdjust="0"/>
  </p:normalViewPr>
  <p:slideViewPr>
    <p:cSldViewPr>
      <p:cViewPr varScale="1">
        <p:scale>
          <a:sx n="81" d="100"/>
          <a:sy n="81" d="100"/>
        </p:scale>
        <p:origin x="582" y="96"/>
      </p:cViewPr>
      <p:guideLst>
        <p:guide orient="horz" pos="2160"/>
        <p:guide pos="2880"/>
      </p:guideLst>
    </p:cSldViewPr>
  </p:slideViewPr>
  <p:outlineViewPr>
    <p:cViewPr>
      <p:scale>
        <a:sx n="50" d="100"/>
        <a:sy n="50" d="100"/>
      </p:scale>
      <p:origin x="0" y="0"/>
    </p:cViewPr>
  </p:outlineViewPr>
  <p:notesTextViewPr>
    <p:cViewPr>
      <p:scale>
        <a:sx n="150" d="100"/>
        <a:sy n="150" d="100"/>
      </p:scale>
      <p:origin x="0" y="0"/>
    </p:cViewPr>
  </p:notesTextViewPr>
  <p:notesViewPr>
    <p:cSldViewPr>
      <p:cViewPr>
        <p:scale>
          <a:sx n="150" d="100"/>
          <a:sy n="150" d="100"/>
        </p:scale>
        <p:origin x="-792" y="29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a:p>
        </p:txBody>
      </p:sp>
    </p:spTree>
    <p:extLst>
      <p:ext uri="{BB962C8B-B14F-4D97-AF65-F5344CB8AC3E}">
        <p14:creationId xmlns:p14="http://schemas.microsoft.com/office/powerpoint/2010/main" val="612179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2 Summarize the general structure and organization of the criminal justice system.</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United States has a dual court system Corrections:</a:t>
            </a:r>
            <a:r>
              <a:rPr lang="en-US" baseline="0" dirty="0" smtClean="0"/>
              <a:t> </a:t>
            </a:r>
            <a:r>
              <a:rPr lang="en-US" sz="1200" kern="1200" dirty="0" smtClean="0">
                <a:solidFill>
                  <a:schemeClr val="tx1"/>
                </a:solidFill>
                <a:latin typeface="+mn-lt"/>
                <a:ea typeface="+mn-ea"/>
                <a:cs typeface="+mn-cs"/>
              </a:rPr>
              <a:t>The United States does not have just one judicial system. Rather, the judicial system is quite complex, and one can characterize the United States as having a dual court system Corrections.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Dual court system consists of separate yet interrelated systems: </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State court system consists of different levels or tiers, such as lower courts, trial courts, appellate courts, and the state’s highest court.</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federal court system is a three-tiered model: U.S. district courts (i.e., trial courts) and other specialized courts, U.S. courts of appeals, and the U.S. Supreme Court.</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Categorized as limited, general, or appellate: </a:t>
            </a:r>
          </a:p>
          <a:p>
            <a:pPr marL="228600" lvl="0" indent="-228600">
              <a:buFont typeface="+mj-lt"/>
              <a:buAutoNum type="arabicPeriod"/>
            </a:pPr>
            <a:r>
              <a:rPr lang="en-US" sz="1200" b="0" kern="1200" dirty="0" smtClean="0">
                <a:solidFill>
                  <a:schemeClr val="tx1"/>
                </a:solidFill>
                <a:effectLst/>
                <a:latin typeface="+mn-lt"/>
                <a:ea typeface="+mn-ea"/>
                <a:cs typeface="+mn-cs"/>
              </a:rPr>
              <a:t>Courts of limited jurisdiction: </a:t>
            </a:r>
            <a:r>
              <a:rPr lang="en-US" sz="1200" kern="1200" dirty="0" smtClean="0">
                <a:solidFill>
                  <a:schemeClr val="tx1"/>
                </a:solidFill>
                <a:effectLst/>
                <a:latin typeface="+mn-lt"/>
                <a:ea typeface="+mn-ea"/>
                <a:cs typeface="+mn-cs"/>
              </a:rPr>
              <a:t>These are also designated as lower courts. They do not have power that extends to the overall administration of justice; thus, they do not try felony cases and do not have appellate authority.</a:t>
            </a:r>
          </a:p>
          <a:p>
            <a:pPr marL="228600" lvl="0" indent="-228600">
              <a:buFont typeface="+mj-lt"/>
              <a:buAutoNum type="arabicPeriod"/>
            </a:pPr>
            <a:r>
              <a:rPr lang="en-US" sz="1200" kern="1200" dirty="0" smtClean="0">
                <a:solidFill>
                  <a:schemeClr val="tx1"/>
                </a:solidFill>
                <a:effectLst/>
                <a:latin typeface="+mn-lt"/>
                <a:ea typeface="+mn-ea"/>
                <a:cs typeface="+mn-cs"/>
              </a:rPr>
              <a:t>Courts of general jurisdiction: These are also designated as major trial courts. They have the power and authority to try and decide any case, including appeals from a lower court.</a:t>
            </a:r>
          </a:p>
          <a:p>
            <a:pPr marL="228600" lvl="0" indent="-228600">
              <a:buFont typeface="+mj-lt"/>
              <a:buAutoNum type="arabicPeriod"/>
            </a:pPr>
            <a:r>
              <a:rPr lang="en-US" sz="1200" kern="1200" dirty="0" smtClean="0">
                <a:solidFill>
                  <a:schemeClr val="tx1"/>
                </a:solidFill>
                <a:effectLst/>
                <a:latin typeface="+mn-lt"/>
                <a:ea typeface="+mn-ea"/>
                <a:cs typeface="+mn-cs"/>
              </a:rPr>
              <a:t>Courts of appellate jurisdiction: These are also designated as appeals courts. They are limited in their jurisdiction decisions on matters of appeal from lower courts and trial courts.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i="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endParaRPr lang="en-IN" sz="1200" b="0" i="0" kern="1200" dirty="0" smtClean="0">
              <a:solidFill>
                <a:schemeClr val="tx1"/>
              </a:solidFill>
              <a:latin typeface="+mn-lt"/>
              <a:ea typeface="+mn-ea"/>
              <a:cs typeface="+mn-cs"/>
            </a:endParaRPr>
          </a:p>
          <a:p>
            <a:endParaRPr lang="en-IN"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2 Summarize the general structure and organization of the criminal justice system.</a:t>
            </a:r>
          </a:p>
          <a:p>
            <a:endParaRPr lang="en-US" sz="120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 </a:t>
            </a:r>
            <a:r>
              <a:rPr lang="en-IN" dirty="0" smtClean="0"/>
              <a:t>offender is processed in the correction system: </a:t>
            </a:r>
            <a:r>
              <a:rPr lang="en-US" sz="1200" kern="1200" dirty="0" smtClean="0">
                <a:solidFill>
                  <a:schemeClr val="tx1"/>
                </a:solidFill>
                <a:effectLst/>
                <a:latin typeface="+mn-lt"/>
                <a:ea typeface="+mn-ea"/>
                <a:cs typeface="+mn-cs"/>
              </a:rPr>
              <a:t>After an offender is convicted and sentenced, he or she is processed in the corrections 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Probation is essentially an arrangement between the sentencing authorities and the offender</a:t>
            </a:r>
            <a:r>
              <a:rPr lang="en-US" sz="1200" b="0" i="0" kern="1200" dirty="0" smtClean="0">
                <a:solidFill>
                  <a:schemeClr val="tx1"/>
                </a:solidFill>
                <a:latin typeface="+mn-lt"/>
                <a:ea typeface="+mn-ea"/>
                <a:cs typeface="+mn-cs"/>
              </a:rPr>
              <a:t>, requiring the offender to comply with certain terms for a specified amount of time.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Offenders are required to serve their sentences in a corrections facilities</a:t>
            </a:r>
            <a:r>
              <a:rPr lang="en-US" baseline="0" dirty="0" smtClean="0"/>
              <a:t> like </a:t>
            </a:r>
            <a:r>
              <a:rPr lang="en-US" dirty="0" smtClean="0"/>
              <a:t>Jail and Prison: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b="0" kern="1200" dirty="0" smtClean="0">
                <a:solidFill>
                  <a:schemeClr val="tx1"/>
                </a:solidFill>
                <a:effectLst/>
                <a:latin typeface="+mn-lt"/>
                <a:ea typeface="+mn-ea"/>
                <a:cs typeface="+mn-cs"/>
              </a:rPr>
              <a:t>Jail: Often designated for individuals convicted of minor crimes. Jails are also used to house individuals awaiting trial.</a:t>
            </a:r>
          </a:p>
          <a:p>
            <a:pPr marL="228600" lvl="0" indent="-228600">
              <a:buFont typeface="+mj-lt"/>
              <a:buAutoNum type="arabicPeriod"/>
            </a:pPr>
            <a:r>
              <a:rPr lang="en-US" sz="1200" b="0" kern="1200" dirty="0" smtClean="0">
                <a:solidFill>
                  <a:schemeClr val="tx1"/>
                </a:solidFill>
                <a:effectLst/>
                <a:latin typeface="+mn-lt"/>
                <a:ea typeface="+mn-ea"/>
                <a:cs typeface="+mn-cs"/>
              </a:rPr>
              <a:t>Prison: Generally, for those convicted of more serious crimes with longer sentences, who may be housed in a </a:t>
            </a:r>
            <a:r>
              <a:rPr lang="en-US" sz="1200" b="0" kern="1200" dirty="0" err="1" smtClean="0">
                <a:solidFill>
                  <a:schemeClr val="tx1"/>
                </a:solidFill>
                <a:effectLst/>
                <a:latin typeface="+mn-lt"/>
                <a:ea typeface="+mn-ea"/>
                <a:cs typeface="+mn-cs"/>
              </a:rPr>
              <a:t>supermax</a:t>
            </a:r>
            <a:r>
              <a:rPr lang="en-US" sz="1200" b="0" kern="1200" dirty="0" smtClean="0">
                <a:solidFill>
                  <a:schemeClr val="tx1"/>
                </a:solidFill>
                <a:effectLst/>
                <a:latin typeface="+mn-lt"/>
                <a:ea typeface="+mn-ea"/>
                <a:cs typeface="+mn-cs"/>
              </a:rPr>
              <a:t>, maximum, medium, or minimum-security prison, based on security concerns.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endParaRPr lang="en-IN" sz="1200" b="0" i="0" kern="1200" dirty="0" smtClean="0">
              <a:solidFill>
                <a:schemeClr val="tx1"/>
              </a:solidFill>
              <a:latin typeface="+mn-lt"/>
              <a:ea typeface="+mn-ea"/>
              <a:cs typeface="+mn-cs"/>
            </a:endParaRPr>
          </a:p>
          <a:p>
            <a:endParaRPr lang="en-IN"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2 Summarize the general structure and organization of the criminal justice system.</a:t>
            </a:r>
          </a:p>
          <a:p>
            <a:endParaRPr lang="en-US" sz="1200" kern="1200" dirty="0" smtClean="0">
              <a:solidFill>
                <a:schemeClr val="tx1"/>
              </a:solidFill>
              <a:latin typeface="+mn-lt"/>
              <a:ea typeface="+mn-ea"/>
              <a:cs typeface="+mn-cs"/>
            </a:endParaRPr>
          </a:p>
          <a:p>
            <a:r>
              <a:rPr lang="en-US" sz="1200" b="0" i="1" kern="1200" dirty="0" err="1" smtClean="0">
                <a:solidFill>
                  <a:schemeClr val="tx1"/>
                </a:solidFill>
                <a:latin typeface="+mn-lt"/>
                <a:ea typeface="+mn-ea"/>
                <a:cs typeface="+mn-cs"/>
              </a:rPr>
              <a:t>Parens</a:t>
            </a:r>
            <a:r>
              <a:rPr lang="en-US" sz="1200" b="0" i="1" kern="1200" dirty="0" smtClean="0">
                <a:solidFill>
                  <a:schemeClr val="tx1"/>
                </a:solidFill>
                <a:latin typeface="+mn-lt"/>
                <a:ea typeface="+mn-ea"/>
                <a:cs typeface="+mn-cs"/>
              </a:rPr>
              <a:t> patriae</a:t>
            </a:r>
            <a:r>
              <a:rPr lang="en-US" sz="1200" b="0" kern="1200" dirty="0" smtClean="0">
                <a:solidFill>
                  <a:schemeClr val="tx1"/>
                </a:solidFill>
                <a:latin typeface="+mn-lt"/>
                <a:ea typeface="+mn-ea"/>
                <a:cs typeface="+mn-cs"/>
              </a:rPr>
              <a:t>: </a:t>
            </a:r>
            <a:r>
              <a:rPr lang="en-US" sz="1200" b="0" kern="1200" dirty="0" smtClean="0">
                <a:solidFill>
                  <a:schemeClr val="tx1"/>
                </a:solidFill>
                <a:effectLst/>
                <a:latin typeface="+mn-lt"/>
                <a:ea typeface="+mn-ea"/>
                <a:cs typeface="+mn-cs"/>
              </a:rPr>
              <a:t>Prior to the establishment of the juvenile justice system, children were treated the same as adults in terms of criminal processing. Children were considered as “imperfect” adults or “adults in miniature”. </a:t>
            </a:r>
            <a:r>
              <a:rPr lang="en-US" sz="1200" b="0" i="1" kern="1200" dirty="0" err="1" smtClean="0">
                <a:solidFill>
                  <a:schemeClr val="tx1"/>
                </a:solidFill>
                <a:latin typeface="+mn-lt"/>
                <a:ea typeface="+mn-ea"/>
                <a:cs typeface="+mn-cs"/>
              </a:rPr>
              <a:t>Parens</a:t>
            </a:r>
            <a:r>
              <a:rPr lang="en-US" sz="1200" b="0" i="1" kern="1200" dirty="0" smtClean="0">
                <a:solidFill>
                  <a:schemeClr val="tx1"/>
                </a:solidFill>
                <a:latin typeface="+mn-lt"/>
                <a:ea typeface="+mn-ea"/>
                <a:cs typeface="+mn-cs"/>
              </a:rPr>
              <a:t> </a:t>
            </a:r>
            <a:r>
              <a:rPr lang="en-US" sz="1200" b="0" i="1" kern="1200" dirty="0" err="1" smtClean="0">
                <a:solidFill>
                  <a:schemeClr val="tx1"/>
                </a:solidFill>
                <a:latin typeface="+mn-lt"/>
                <a:ea typeface="+mn-ea"/>
                <a:cs typeface="+mn-cs"/>
              </a:rPr>
              <a:t>patriae</a:t>
            </a:r>
            <a:r>
              <a:rPr lang="en-US" sz="1200" b="0" kern="1200" dirty="0" smtClean="0">
                <a:solidFill>
                  <a:schemeClr val="tx1"/>
                </a:solidFill>
                <a:latin typeface="+mn-lt"/>
                <a:ea typeface="+mn-ea"/>
                <a:cs typeface="+mn-cs"/>
              </a:rPr>
              <a:t> is a</a:t>
            </a:r>
            <a:r>
              <a:rPr lang="en-US" sz="1200" kern="1200" dirty="0" smtClean="0">
                <a:solidFill>
                  <a:schemeClr val="tx1"/>
                </a:solidFill>
                <a:latin typeface="+mn-lt"/>
                <a:ea typeface="+mn-ea"/>
                <a:cs typeface="+mn-cs"/>
              </a:rPr>
              <a:t> philosophical perspective which recognizes that the state has both the right and the obligation to intervene on behalf of its citizens in the case of some impairment or impediment such as mental incompetence or, in the case of juveniles, age and immaturity.</a:t>
            </a:r>
          </a:p>
          <a:p>
            <a:endParaRPr lang="en-US" sz="1200" kern="1200" dirty="0" smtClean="0">
              <a:solidFill>
                <a:schemeClr val="tx1"/>
              </a:solidFill>
              <a:latin typeface="+mn-lt"/>
              <a:ea typeface="+mn-ea"/>
              <a:cs typeface="+mn-cs"/>
            </a:endParaRPr>
          </a:p>
          <a:p>
            <a:r>
              <a:rPr lang="en-US" dirty="0" smtClean="0"/>
              <a:t>Transfer provisions can be categorized into three types: </a:t>
            </a:r>
            <a:endParaRPr lang="en-US" sz="1200" kern="1200" dirty="0" smtClean="0">
              <a:solidFill>
                <a:schemeClr val="tx1"/>
              </a:solidFill>
              <a:latin typeface="+mn-lt"/>
              <a:ea typeface="+mn-ea"/>
              <a:cs typeface="+mn-cs"/>
            </a:endParaRPr>
          </a:p>
          <a:p>
            <a:pPr marL="228600" indent="-228600">
              <a:buFont typeface="+mj-lt"/>
              <a:buAutoNum type="arabicPeriod"/>
            </a:pPr>
            <a:r>
              <a:rPr lang="en-US" dirty="0" smtClean="0"/>
              <a:t>Judicial waiver: The authority to waive juvenile court jurisdiction and transfer the case to criminal court.</a:t>
            </a:r>
          </a:p>
          <a:p>
            <a:pPr marL="228600" indent="-228600">
              <a:buFont typeface="+mj-lt"/>
              <a:buAutoNum type="arabicPeriod"/>
            </a:pPr>
            <a:r>
              <a:rPr lang="en-US" dirty="0" smtClean="0"/>
              <a:t>Concurrent jurisdiction: Original jurisdiction for certain cases is shared by both criminal and juvenile courts; the prosecutor has discretion to file such cases in either court.</a:t>
            </a:r>
          </a:p>
          <a:p>
            <a:pPr marL="228600" indent="-228600">
              <a:buFont typeface="+mj-lt"/>
              <a:buAutoNum type="arabicPeriod"/>
            </a:pPr>
            <a:r>
              <a:rPr lang="en-US" dirty="0" smtClean="0"/>
              <a:t>Statutory exclusion: Excludes certain juvenile offenders from juvenile court jurisdiction; cases originate in criminal rather than juvenile court.</a:t>
            </a:r>
          </a:p>
          <a:p>
            <a:endParaRPr lang="en-US" dirty="0" smtClean="0"/>
          </a:p>
          <a:p>
            <a:pPr lvl="1"/>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3 Identify and characterize a good theory.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Respected scientific theories in all fields of study have the same characteristics:</a:t>
            </a:r>
            <a:r>
              <a:rPr lang="en-US" baseline="0" dirty="0" smtClean="0"/>
              <a:t> </a:t>
            </a:r>
            <a:r>
              <a:rPr lang="en-US" sz="1200" kern="1200" dirty="0" smtClean="0">
                <a:solidFill>
                  <a:schemeClr val="tx1"/>
                </a:solidFill>
                <a:latin typeface="+mn-lt"/>
                <a:ea typeface="+mn-ea"/>
                <a:cs typeface="+mn-cs"/>
              </a:rPr>
              <a:t>Respected scientific theories in all fields of study, whether chemistry, physics, or criminology, tend to have the same characteristics.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Illustrated by the scientific review process:</a:t>
            </a:r>
            <a:r>
              <a:rPr lang="en-US" baseline="0" dirty="0" smtClean="0"/>
              <a:t> </a:t>
            </a:r>
            <a:r>
              <a:rPr lang="en-US" sz="1200" kern="1200" dirty="0" smtClean="0">
                <a:solidFill>
                  <a:schemeClr val="tx1"/>
                </a:solidFill>
                <a:latin typeface="+mn-lt"/>
                <a:ea typeface="+mn-ea"/>
                <a:cs typeface="+mn-cs"/>
              </a:rPr>
              <a:t>This is further illustrated by the scientific review process (i.e., blind peer review by experts) used in all fields to assess which studies and theoretical frameworks are of high quality.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3 Identify and characterize a good theory.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Parsimony: A characteristic of a good theory, meaning that it explains a certain phenomenon, such as criminal behavior, with the fewest possible propositions or concepts.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Scope: Refers to the range of criminal behavior that a theory attempts to explain.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Logical consistency: The extent to which concepts and propositions of a theoretical model make sense in terms of face value and consistency with what is readily known about crime rates and trends.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Testability: The extent to which a theoretical model can be empirically or scientifically tested through observation and empirical research.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3 Identify and characterize a good theory.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Parsimony: A characteristic of a good theory, meaning that it explains a certain phenomenon, such as criminal behavior, with the fewest possible propositions or concepts.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Scope: Refers to the range of criminal behavior that a theory attempts to explain.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Logical consistency: The extent to which concepts and propositions of a theoretical model make sense in terms of face value and consistency with what is readily known about crime rates and trends.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Testability: The extent to which a theoretical model can be empirically or scientifically tested through observation and empirical research.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1597122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3 Identify and characterize a good theory.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Various criteria are involved in determining causality:</a:t>
            </a:r>
            <a:r>
              <a:rPr lang="en-US" baseline="0" dirty="0" smtClean="0"/>
              <a:t> Various criteria are involved in determining whether a certain variable causes another variable to change—in other words, causality. We will be referring to the commonly used scientific notation of a predictor variable—called X—as causing an explanatory variable—called Y. These variables are often referred to as an independent or predictor variable (X) and a dependent or explanatory variable (Y).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three criteria required to determine causality are temporal ordering, covariation or correlation, and accounting for spuriousness: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Temporal ordering: The criterion for determining causality requires that the predictor variable (X) precede the explanatory variable (Y) in time.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Correlation or covariation: A criterion of causality that requires a change in a predictor variable (X) to be consistently associated with some change in the explanatory variable (Y).</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Spuriousness: When other factors (often referred to as Z factors) are actually causing two variables (X and Y) to occur at the same time; it may appear as if X causes Y, when in fact they are both being caused by other Z factor(s).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3 Identify and characterize a good theory.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Helps inform and guide policies that attempt to reduce crime:</a:t>
            </a:r>
            <a:r>
              <a:rPr lang="en-US" baseline="0" dirty="0" smtClean="0"/>
              <a:t> </a:t>
            </a:r>
            <a:r>
              <a:rPr lang="en-US" sz="1200" kern="1200" dirty="0" smtClean="0">
                <a:solidFill>
                  <a:schemeClr val="tx1"/>
                </a:solidFill>
                <a:latin typeface="+mn-lt"/>
                <a:ea typeface="+mn-ea"/>
                <a:cs typeface="+mn-cs"/>
              </a:rPr>
              <a:t>An essential aspect of a good theory is that it can help inform and guide policies that attempt to reduce crime.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Focuses on social structure:</a:t>
            </a:r>
            <a:r>
              <a:rPr lang="en-US" baseline="0" dirty="0" smtClean="0"/>
              <a:t> </a:t>
            </a:r>
            <a:r>
              <a:rPr lang="en-US" sz="1200" kern="1200" dirty="0" smtClean="0">
                <a:solidFill>
                  <a:schemeClr val="tx1"/>
                </a:solidFill>
                <a:latin typeface="+mn-lt"/>
                <a:ea typeface="+mn-ea"/>
                <a:cs typeface="+mn-cs"/>
              </a:rPr>
              <a:t>Another theory perspective we will be presenting focuses on social structure. If individuals live in an environment that is considered </a:t>
            </a:r>
            <a:r>
              <a:rPr lang="en-US" sz="1200" i="1" kern="1200" dirty="0" smtClean="0">
                <a:solidFill>
                  <a:schemeClr val="tx1"/>
                </a:solidFill>
                <a:latin typeface="+mn-lt"/>
                <a:ea typeface="+mn-ea"/>
                <a:cs typeface="+mn-cs"/>
              </a:rPr>
              <a:t>disorganized</a:t>
            </a:r>
            <a:r>
              <a:rPr lang="en-US" sz="1200" kern="1200" dirty="0" smtClean="0">
                <a:solidFill>
                  <a:schemeClr val="tx1"/>
                </a:solidFill>
                <a:latin typeface="+mn-lt"/>
                <a:ea typeface="+mn-ea"/>
                <a:cs typeface="+mn-cs"/>
              </a:rPr>
              <a:t>, such as one characterized by high unemployment and transiency, this could be deemed the </a:t>
            </a:r>
            <a:r>
              <a:rPr lang="en-US" sz="1200" i="1" kern="1200" dirty="0" smtClean="0">
                <a:solidFill>
                  <a:schemeClr val="tx1"/>
                </a:solidFill>
                <a:latin typeface="+mn-lt"/>
                <a:ea typeface="+mn-ea"/>
                <a:cs typeface="+mn-cs"/>
              </a:rPr>
              <a:t>root cause</a:t>
            </a:r>
            <a:r>
              <a:rPr lang="en-US" sz="1200" kern="1200" dirty="0" smtClean="0">
                <a:solidFill>
                  <a:schemeClr val="tx1"/>
                </a:solidFill>
                <a:latin typeface="+mn-lt"/>
                <a:ea typeface="+mn-ea"/>
                <a:cs typeface="+mn-cs"/>
              </a:rPr>
              <a:t> of crime.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baseline="0" dirty="0" smtClean="0"/>
          </a:p>
          <a:p>
            <a:endParaRPr lang="en-US" baseline="0" dirty="0" smtClean="0"/>
          </a:p>
          <a:p>
            <a:endParaRPr lang="en-US" sz="1200" kern="1200" baseline="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Victimology can be defined as the scientific study of victims: </a:t>
            </a:r>
            <a:r>
              <a:rPr lang="en-US" sz="1200" kern="1200" dirty="0" smtClean="0">
                <a:solidFill>
                  <a:schemeClr val="tx1"/>
                </a:solidFill>
                <a:effectLst/>
                <a:latin typeface="+mn-lt"/>
                <a:ea typeface="+mn-ea"/>
                <a:cs typeface="+mn-cs"/>
              </a:rPr>
              <a:t>Although this definition is quite simple, the range of specific topics and the depth to which they are examined can be complex.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National Crime Victimization Survey (</a:t>
            </a:r>
            <a:r>
              <a:rPr lang="en-IN" dirty="0" err="1" smtClean="0"/>
              <a:t>NCVS</a:t>
            </a:r>
            <a:r>
              <a:rPr lang="en-IN" dirty="0" smtClean="0"/>
              <a:t>):</a:t>
            </a:r>
            <a:r>
              <a:rPr lang="en-IN" baseline="0" dirty="0" smtClean="0"/>
              <a:t> </a:t>
            </a:r>
            <a:r>
              <a:rPr lang="en-US" sz="1200" kern="1200" dirty="0" smtClean="0">
                <a:solidFill>
                  <a:schemeClr val="tx1"/>
                </a:solidFill>
                <a:effectLst/>
                <a:latin typeface="+mn-lt"/>
                <a:ea typeface="+mn-ea"/>
                <a:cs typeface="+mn-cs"/>
              </a:rPr>
              <a:t>It is important to note that one of the most accurate measures of crime that exists is based on interviews with victims. Called the </a:t>
            </a:r>
            <a:r>
              <a:rPr lang="en-US" sz="1200" kern="1200" dirty="0" err="1" smtClean="0">
                <a:solidFill>
                  <a:schemeClr val="tx1"/>
                </a:solidFill>
                <a:effectLst/>
                <a:latin typeface="+mn-lt"/>
                <a:ea typeface="+mn-ea"/>
                <a:cs typeface="+mn-cs"/>
              </a:rPr>
              <a:t>NCVS</a:t>
            </a:r>
            <a:r>
              <a:rPr lang="en-US" sz="1200" kern="1200" dirty="0" smtClean="0">
                <a:solidFill>
                  <a:schemeClr val="tx1"/>
                </a:solidFill>
                <a:effectLst/>
                <a:latin typeface="+mn-lt"/>
                <a:ea typeface="+mn-ea"/>
                <a:cs typeface="+mn-cs"/>
              </a:rPr>
              <a:t>, it was begun in 1973 and is generally considered a more accurate estimate of crime in the United States than the Uniform Crime Reports (</a:t>
            </a:r>
            <a:r>
              <a:rPr lang="en-US" sz="1200" kern="1200" dirty="0" err="1" smtClean="0">
                <a:solidFill>
                  <a:schemeClr val="tx1"/>
                </a:solidFill>
                <a:effectLst/>
                <a:latin typeface="+mn-lt"/>
                <a:ea typeface="+mn-ea"/>
                <a:cs typeface="+mn-cs"/>
              </a:rPr>
              <a:t>UCRs</a:t>
            </a:r>
            <a:r>
              <a:rPr lang="en-US" sz="1200" kern="1200" dirty="0" smtClean="0">
                <a:solidFill>
                  <a:schemeClr val="tx1"/>
                </a:solidFill>
                <a:effectLst/>
                <a:latin typeface="+mn-lt"/>
                <a:ea typeface="+mn-ea"/>
                <a:cs typeface="+mn-cs"/>
              </a:rPr>
              <a:t>) collected by the police and FBI, especially for certain types of offenses, such as forcible rape and burglary. It is certainly the most important source for victimization data across the United States.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endParaRPr lang="en-US" baseline="0" dirty="0" smtClean="0"/>
          </a:p>
          <a:p>
            <a:endParaRPr lang="en-US" sz="120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a:p>
        </p:txBody>
      </p:sp>
    </p:spTree>
    <p:extLst>
      <p:ext uri="{BB962C8B-B14F-4D97-AF65-F5344CB8AC3E}">
        <p14:creationId xmlns:p14="http://schemas.microsoft.com/office/powerpoint/2010/main" val="1089843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endParaRPr lang="en-US" baseline="0" dirty="0" smtClean="0"/>
          </a:p>
          <a:p>
            <a:r>
              <a:rPr lang="en-US" dirty="0" smtClean="0"/>
              <a:t>Misperceptions: The type of individual who is most likely to be victimized:</a:t>
            </a:r>
            <a:r>
              <a:rPr lang="en-US" baseline="0" dirty="0" smtClean="0"/>
              <a:t> </a:t>
            </a:r>
            <a:r>
              <a:rPr lang="en-US" sz="1200" kern="1200" dirty="0" smtClean="0">
                <a:solidFill>
                  <a:schemeClr val="tx1"/>
                </a:solidFill>
                <a:latin typeface="+mn-lt"/>
                <a:ea typeface="+mn-ea"/>
                <a:cs typeface="+mn-cs"/>
              </a:rPr>
              <a:t>One of the most common misperceptions about rates of victimization involves the type of individual who is most likely to be victimized.</a:t>
            </a:r>
            <a:endParaRPr lang="en-IN" dirty="0" smtClean="0"/>
          </a:p>
          <a:p>
            <a:endParaRPr lang="en-US" baseline="0" dirty="0" smtClean="0"/>
          </a:p>
          <a:p>
            <a:r>
              <a:rPr lang="en-US" dirty="0" smtClean="0"/>
              <a:t>According to NCVS and </a:t>
            </a:r>
            <a:r>
              <a:rPr lang="en-US" dirty="0" err="1" smtClean="0"/>
              <a:t>UCR</a:t>
            </a:r>
            <a:r>
              <a:rPr lang="en-US" dirty="0" smtClean="0"/>
              <a:t>, violent victimization has dropped:</a:t>
            </a:r>
            <a:r>
              <a:rPr lang="en-US" baseline="0" dirty="0" smtClean="0"/>
              <a:t> </a:t>
            </a:r>
            <a:r>
              <a:rPr lang="en-US" sz="1200" kern="1200" dirty="0" smtClean="0">
                <a:solidFill>
                  <a:schemeClr val="tx1"/>
                </a:solidFill>
                <a:latin typeface="+mn-lt"/>
                <a:ea typeface="+mn-ea"/>
                <a:cs typeface="+mn-cs"/>
              </a:rPr>
              <a:t>According to both the </a:t>
            </a:r>
            <a:r>
              <a:rPr lang="en-US" dirty="0" err="1" smtClean="0"/>
              <a:t>NCVS</a:t>
            </a:r>
            <a:r>
              <a:rPr lang="en-US" dirty="0" smtClean="0"/>
              <a:t> and </a:t>
            </a:r>
            <a:r>
              <a:rPr lang="en-US" dirty="0" err="1" smtClean="0"/>
              <a:t>UCRs</a:t>
            </a:r>
            <a:r>
              <a:rPr lang="en-US" sz="1200" kern="1200" dirty="0" smtClean="0">
                <a:solidFill>
                  <a:schemeClr val="tx1"/>
                </a:solidFill>
                <a:latin typeface="+mn-lt"/>
                <a:ea typeface="+mn-ea"/>
                <a:cs typeface="+mn-cs"/>
              </a:rPr>
              <a:t> (police reports summarized by the FBI), violent victimization has dropped.</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ICAC assists in preventing and investigating technology-based sexual exploitation: </a:t>
            </a:r>
            <a:r>
              <a:rPr lang="en-US" sz="1200" kern="1200" dirty="0" smtClean="0">
                <a:solidFill>
                  <a:schemeClr val="tx1"/>
                </a:solidFill>
                <a:effectLst/>
                <a:latin typeface="+mn-lt"/>
                <a:ea typeface="+mn-ea"/>
                <a:cs typeface="+mn-cs"/>
              </a:rPr>
              <a:t>The OJJDP’s Internet Crimes Against Children (ICAC) task force program assists state and local enforcement in preventing and investigating technology-based sexual exploitation.</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err="1" smtClean="0"/>
              <a:t>OJJDP’s</a:t>
            </a:r>
            <a:r>
              <a:rPr lang="en-US" dirty="0" smtClean="0"/>
              <a:t> role is to increase awareness about the long-term influence of: </a:t>
            </a:r>
            <a:r>
              <a:rPr lang="en-US" sz="1200" kern="1200" dirty="0" smtClean="0">
                <a:solidFill>
                  <a:schemeClr val="tx1"/>
                </a:solidFill>
                <a:effectLst/>
                <a:latin typeface="+mn-lt"/>
                <a:ea typeface="+mn-ea"/>
                <a:cs typeface="+mn-cs"/>
              </a:rPr>
              <a:t>Attorney General’s Defending Childhood Initiative, which is administered by the federal Office of Juvenile Justice and Delinquency Prevention (</a:t>
            </a:r>
            <a:r>
              <a:rPr lang="en-US" sz="1200" kern="1200" dirty="0" err="1" smtClean="0">
                <a:solidFill>
                  <a:schemeClr val="tx1"/>
                </a:solidFill>
                <a:effectLst/>
                <a:latin typeface="+mn-lt"/>
                <a:ea typeface="+mn-ea"/>
                <a:cs typeface="+mn-cs"/>
              </a:rPr>
              <a:t>OJJDP</a:t>
            </a:r>
            <a:r>
              <a:rPr lang="en-US" sz="1200" kern="1200" dirty="0" smtClean="0">
                <a:solidFill>
                  <a:schemeClr val="tx1"/>
                </a:solidFill>
                <a:effectLst/>
                <a:latin typeface="+mn-lt"/>
                <a:ea typeface="+mn-ea"/>
                <a:cs typeface="+mn-cs"/>
              </a:rPr>
              <a:t>), and its role, is primarily to increase awareness about the long-term influence of children’s exposure to violence and to seek solutions to address the problem.</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latin typeface="+mn-lt"/>
              <a:ea typeface="+mn-ea"/>
              <a:cs typeface="+mn-cs"/>
            </a:endParaRPr>
          </a:p>
          <a:p>
            <a:r>
              <a:rPr lang="en-US" sz="1200" dirty="0" smtClean="0"/>
              <a:t>The OJJDP works with the Office of Justice Programs to manage the AMBER Alert program: </a:t>
            </a:r>
            <a:r>
              <a:rPr lang="en-US" sz="1200" kern="1200" dirty="0" smtClean="0">
                <a:solidFill>
                  <a:schemeClr val="tx1"/>
                </a:solidFill>
                <a:effectLst/>
                <a:latin typeface="+mn-lt"/>
                <a:ea typeface="+mn-ea"/>
                <a:cs typeface="+mn-cs"/>
              </a:rPr>
              <a:t>the OJJDP works with the Office of Justice Programs to manage the AMBER Alert program, in which notices go out nationally to try to find abducted children; this program is credited with helping to rescue over 880 children until 2017, not to mention those that have been rescued in the last couple years.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IN" sz="1200" b="0" i="0" kern="1200" dirty="0" smtClean="0">
              <a:solidFill>
                <a:schemeClr val="tx1"/>
              </a:solidFill>
              <a:latin typeface="+mn-lt"/>
              <a:ea typeface="+mn-ea"/>
              <a:cs typeface="+mn-cs"/>
            </a:endParaRPr>
          </a:p>
          <a:p>
            <a:endParaRPr lang="en-US" sz="1200" b="0" i="0" kern="1200" baseline="0" dirty="0" smtClean="0">
              <a:solidFill>
                <a:schemeClr val="tx1"/>
              </a:solidFill>
              <a:latin typeface="+mn-lt"/>
              <a:ea typeface="+mn-ea"/>
              <a:cs typeface="+mn-cs"/>
            </a:endParaRPr>
          </a:p>
          <a:p>
            <a:endParaRPr lang="en-US" sz="1200" b="0" i="0" kern="1200" baseline="0" dirty="0" smtClean="0">
              <a:solidFill>
                <a:schemeClr val="tx1"/>
              </a:solidFill>
              <a:latin typeface="+mn-lt"/>
              <a:ea typeface="+mn-ea"/>
              <a:cs typeface="+mn-cs"/>
            </a:endParaRP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Formal statements given by victims in court about the incident in which they were offended</a:t>
            </a:r>
            <a:r>
              <a:rPr lang="en-US" dirty="0" smtClean="0"/>
              <a:t>:</a:t>
            </a:r>
            <a:r>
              <a:rPr lang="en-US" baseline="0" dirty="0" smtClean="0"/>
              <a:t> </a:t>
            </a:r>
            <a:r>
              <a:rPr lang="en-US" sz="1200" kern="1200" dirty="0" smtClean="0">
                <a:solidFill>
                  <a:schemeClr val="tx1"/>
                </a:solidFill>
                <a:latin typeface="+mn-lt"/>
                <a:ea typeface="+mn-ea"/>
                <a:cs typeface="+mn-cs"/>
              </a:rPr>
              <a:t>Formal statements given by victims in court about the incident in which they were offended, often in person but also in other ways; these statements can be considered in determining the offender’s sentence.</a:t>
            </a:r>
            <a:endParaRPr lang="en-US" dirty="0" smtClean="0"/>
          </a:p>
          <a:p>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Can be given only during the sentencing phase of a trial: </a:t>
            </a:r>
            <a:r>
              <a:rPr lang="en-US" sz="1200" kern="1200" dirty="0" smtClean="0">
                <a:solidFill>
                  <a:schemeClr val="tx1"/>
                </a:solidFill>
                <a:effectLst/>
                <a:latin typeface="+mn-lt"/>
                <a:ea typeface="+mn-ea"/>
                <a:cs typeface="+mn-cs"/>
              </a:rPr>
              <a:t>It is important to note that victim impact statements can be given only during the sentencing phase of a trial, not when the jury is determining the verdict.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23</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4 Identify key concepts and issues associated with victimology.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National Crime Victims Awareness Month:</a:t>
            </a:r>
            <a:r>
              <a:rPr lang="en-US" baseline="0" dirty="0" smtClean="0"/>
              <a:t> </a:t>
            </a:r>
            <a:r>
              <a:rPr lang="en-US" sz="1200" kern="1200" dirty="0" smtClean="0">
                <a:solidFill>
                  <a:schemeClr val="tx1"/>
                </a:solidFill>
                <a:effectLst/>
                <a:latin typeface="+mn-lt"/>
                <a:ea typeface="+mn-ea"/>
                <a:cs typeface="+mn-cs"/>
              </a:rPr>
              <a:t>April has been designated by the U.S. Department of Justice as National Crime Victims Awareness Month.</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IN" dirty="0" smtClean="0"/>
              <a:t>OVC</a:t>
            </a:r>
            <a:r>
              <a:rPr lang="en-US" dirty="0" smtClean="0"/>
              <a:t> implements recommendations from the President's Task force:</a:t>
            </a:r>
            <a:r>
              <a:rPr lang="en-US" baseline="0" dirty="0" smtClean="0"/>
              <a:t> </a:t>
            </a:r>
            <a:r>
              <a:rPr lang="en-US" sz="1200" kern="1200" dirty="0" smtClean="0">
                <a:solidFill>
                  <a:schemeClr val="tx1"/>
                </a:solidFill>
                <a:effectLst/>
                <a:latin typeface="+mn-lt"/>
                <a:ea typeface="+mn-ea"/>
                <a:cs typeface="+mn-cs"/>
              </a:rPr>
              <a:t>Office of Victims of Crime (OVC), which was created by the U.S. Department of Justice to implement recommendations from the President’s Task force on Victims of Crime initiated by President Reagan in 1982.</a:t>
            </a:r>
          </a:p>
          <a:p>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VOCA established the Federal Crime Victims Fund to support state compensation funds and local victim service units and programs:</a:t>
            </a:r>
            <a:r>
              <a:rPr lang="en-US" baseline="0" dirty="0" smtClean="0"/>
              <a:t> </a:t>
            </a:r>
            <a:r>
              <a:rPr lang="en-US" sz="1200" kern="1200" dirty="0" smtClean="0">
                <a:solidFill>
                  <a:schemeClr val="tx1"/>
                </a:solidFill>
                <a:effectLst/>
                <a:latin typeface="+mn-lt"/>
                <a:ea typeface="+mn-ea"/>
                <a:cs typeface="+mn-cs"/>
              </a:rPr>
              <a:t>Victims of Crime Act (VOCA) was passed in 1984, which established the Federal Crime Victims Fund to support state compensation funds and local victim service units and programs, the fund comprises various fines, penalties, forfeitures, and so forth collected by federal agencies.</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24</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key concepts in understanding criminology.</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Mala </a:t>
            </a:r>
            <a:r>
              <a:rPr lang="en-US" i="1" dirty="0" err="1" smtClean="0"/>
              <a:t>prohibita</a:t>
            </a:r>
            <a:r>
              <a:rPr lang="en-US" dirty="0" smtClean="0"/>
              <a:t>: </a:t>
            </a:r>
            <a:r>
              <a:rPr lang="en-US" sz="1200" kern="1200" dirty="0" smtClean="0">
                <a:solidFill>
                  <a:schemeClr val="tx1"/>
                </a:solidFill>
                <a:effectLst/>
                <a:latin typeface="+mn-lt"/>
                <a:ea typeface="+mn-ea"/>
                <a:cs typeface="+mn-cs"/>
              </a:rPr>
              <a:t>An act which is not inherently immoral, but becomes so because its commission is expressly forbidden by positive law.</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Deviance: </a:t>
            </a:r>
            <a:r>
              <a:rPr lang="en-IN" dirty="0" smtClean="0"/>
              <a:t>Unusual </a:t>
            </a:r>
            <a:r>
              <a:rPr lang="en-IN" dirty="0" err="1" smtClean="0"/>
              <a:t>behaviors</a:t>
            </a:r>
            <a:r>
              <a:rPr lang="en-IN" dirty="0" smtClean="0"/>
              <a:t> and unlawful acts: </a:t>
            </a:r>
            <a:r>
              <a:rPr lang="en-US" sz="1200" kern="1200" dirty="0" smtClean="0">
                <a:solidFill>
                  <a:schemeClr val="tx1"/>
                </a:solidFill>
                <a:latin typeface="+mn-lt"/>
                <a:ea typeface="+mn-ea"/>
                <a:cs typeface="+mn-cs"/>
              </a:rPr>
              <a:t>includes many illegal acts as well as activities that are not necessarily criminal but are unusual and often violate social norms.</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a:p>
        </p:txBody>
      </p:sp>
    </p:spTree>
    <p:extLst>
      <p:ext uri="{BB962C8B-B14F-4D97-AF65-F5344CB8AC3E}">
        <p14:creationId xmlns:p14="http://schemas.microsoft.com/office/powerpoint/2010/main" val="52144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1 Summarize the general structure and organization of the criminal justice system.</a:t>
            </a:r>
          </a:p>
          <a:p>
            <a:endParaRPr lang="en-US" sz="1200" kern="1200" dirty="0" smtClean="0">
              <a:solidFill>
                <a:schemeClr val="tx1"/>
              </a:solidFill>
              <a:latin typeface="+mn-lt"/>
              <a:ea typeface="+mn-ea"/>
              <a:cs typeface="+mn-cs"/>
            </a:endParaRPr>
          </a:p>
          <a:p>
            <a:r>
              <a:rPr lang="en-US" dirty="0" smtClean="0"/>
              <a:t>Edwin Sutherland: Criminology as the body of knowledge regarding crime as a social phenomenon:</a:t>
            </a:r>
            <a:r>
              <a:rPr lang="en-US" baseline="0" dirty="0" smtClean="0"/>
              <a:t> </a:t>
            </a:r>
            <a:r>
              <a:rPr lang="en-US" sz="1200" kern="1200" dirty="0" smtClean="0">
                <a:solidFill>
                  <a:schemeClr val="tx1"/>
                </a:solidFill>
                <a:latin typeface="+mn-lt"/>
                <a:ea typeface="+mn-ea"/>
                <a:cs typeface="+mn-cs"/>
              </a:rPr>
              <a:t>It includes within its scope the process of making laws, of breaking laws, and of reacting toward the breaking of laws. </a:t>
            </a:r>
            <a:r>
              <a:rPr lang="en-US" sz="1200" kern="1200" dirty="0" smtClean="0">
                <a:solidFill>
                  <a:schemeClr val="tx1"/>
                </a:solidFill>
                <a:effectLst/>
                <a:latin typeface="+mn-lt"/>
                <a:ea typeface="+mn-ea"/>
                <a:cs typeface="+mn-cs"/>
              </a:rPr>
              <a:t>The objective of criminology is the development of a body of general and verified principles and of other types of knowledge regarding this process of law, crime, and treatment or prevention.</a:t>
            </a:r>
          </a:p>
          <a:p>
            <a:endParaRPr lang="en-US" dirty="0" smtClean="0"/>
          </a:p>
          <a:p>
            <a:r>
              <a:rPr lang="en-US" sz="1200" dirty="0" smtClean="0"/>
              <a:t>Criminology is the scientific study of crime: </a:t>
            </a:r>
            <a:r>
              <a:rPr lang="en-US" sz="1200" kern="1200" dirty="0" smtClean="0">
                <a:solidFill>
                  <a:schemeClr val="tx1"/>
                </a:solidFill>
                <a:effectLst/>
                <a:latin typeface="+mn-lt"/>
                <a:ea typeface="+mn-ea"/>
                <a:cs typeface="+mn-cs"/>
              </a:rPr>
              <a:t>Criminology is the scientific study of crime, especially why people engage in criminal behavior. </a:t>
            </a:r>
            <a:endParaRPr lang="en-US" sz="1200"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Philosophical, legal, and journalistic perspectives of crime are not scientific: </a:t>
            </a:r>
            <a:r>
              <a:rPr lang="en-US" sz="1200" kern="1200" dirty="0" smtClean="0">
                <a:solidFill>
                  <a:schemeClr val="tx1"/>
                </a:solidFill>
                <a:effectLst/>
                <a:latin typeface="+mn-lt"/>
                <a:ea typeface="+mn-ea"/>
                <a:cs typeface="+mn-cs"/>
              </a:rPr>
              <a:t>Because they do not involve the use of the scientific method.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a:p>
        </p:txBody>
      </p:sp>
    </p:spTree>
    <p:extLst>
      <p:ext uri="{BB962C8B-B14F-4D97-AF65-F5344CB8AC3E}">
        <p14:creationId xmlns:p14="http://schemas.microsoft.com/office/powerpoint/2010/main" val="331487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1 Summarize the general structure and organization of the criminal justice system.</a:t>
            </a:r>
            <a:endParaRPr lang="en-US" dirty="0" smtClean="0"/>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objectives of criminology are general principles and controlled principles:</a:t>
            </a:r>
            <a:r>
              <a:rPr lang="en-US" baseline="0" dirty="0" smtClean="0"/>
              <a:t> I</a:t>
            </a:r>
            <a:r>
              <a:rPr lang="en-US" dirty="0" smtClean="0"/>
              <a:t>nformation on this law, methods of crime and therapy.</a:t>
            </a:r>
            <a:endParaRPr lang="en-US" sz="1200" kern="1200" dirty="0" smtClean="0">
              <a:solidFill>
                <a:schemeClr val="tx1"/>
              </a:solidFill>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Criminology is scientific crime research:</a:t>
            </a:r>
            <a:r>
              <a:rPr lang="en-US" baseline="0" dirty="0" smtClean="0"/>
              <a:t> </a:t>
            </a:r>
            <a:r>
              <a:rPr lang="en-US" sz="1200" kern="1200" baseline="0" dirty="0" smtClean="0">
                <a:solidFill>
                  <a:schemeClr val="tx1"/>
                </a:solidFill>
                <a:latin typeface="+mn-lt"/>
                <a:ea typeface="+mn-ea"/>
                <a:cs typeface="+mn-cs"/>
              </a:rPr>
              <a:t>A</a:t>
            </a:r>
            <a:r>
              <a:rPr lang="en-US" sz="1200" kern="1200" dirty="0" smtClean="0">
                <a:solidFill>
                  <a:schemeClr val="tx1"/>
                </a:solidFill>
                <a:latin typeface="+mn-lt"/>
                <a:ea typeface="+mn-ea"/>
                <a:cs typeface="+mn-cs"/>
              </a:rPr>
              <a:t>nd the reasons why people engage (or don’t engage) in criminal behavior.</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a:p>
        </p:txBody>
      </p:sp>
    </p:spTree>
    <p:extLst>
      <p:ext uri="{BB962C8B-B14F-4D97-AF65-F5344CB8AC3E}">
        <p14:creationId xmlns:p14="http://schemas.microsoft.com/office/powerpoint/2010/main" val="396801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1 Identify key concepts in understanding criminology.</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Consensus perspective of crime views both formal system of laws, and  enforcement of those laws:</a:t>
            </a:r>
            <a:r>
              <a:rPr lang="en-US" baseline="0" dirty="0" smtClean="0"/>
              <a:t> </a:t>
            </a:r>
            <a:r>
              <a:rPr lang="en-US" sz="1200" kern="1200" dirty="0" smtClean="0">
                <a:solidFill>
                  <a:schemeClr val="tx1"/>
                </a:solidFill>
                <a:latin typeface="+mn-lt"/>
                <a:ea typeface="+mn-ea"/>
                <a:cs typeface="+mn-cs"/>
              </a:rPr>
              <a:t>A </a:t>
            </a:r>
            <a:r>
              <a:rPr lang="en-US" sz="1200" b="1" kern="1200" dirty="0" smtClean="0">
                <a:solidFill>
                  <a:schemeClr val="tx1"/>
                </a:solidFill>
                <a:latin typeface="+mn-lt"/>
                <a:ea typeface="+mn-ea"/>
                <a:cs typeface="+mn-cs"/>
              </a:rPr>
              <a:t>consensus perspective</a:t>
            </a:r>
            <a:r>
              <a:rPr lang="en-US" sz="1200" kern="1200" dirty="0" smtClean="0">
                <a:solidFill>
                  <a:schemeClr val="tx1"/>
                </a:solidFill>
                <a:latin typeface="+mn-lt"/>
                <a:ea typeface="+mn-ea"/>
                <a:cs typeface="+mn-cs"/>
              </a:rPr>
              <a:t> of crime views the formal system of laws, as well as the enforcement of those laws, as incorporating societal norms for which there is a broad normative consensus.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Assumes that individuals, agree on what is right and wrong:</a:t>
            </a:r>
            <a:r>
              <a:rPr lang="en-US" baseline="0" dirty="0" smtClean="0"/>
              <a:t> </a:t>
            </a:r>
            <a:r>
              <a:rPr lang="en-US" sz="1200" kern="1200" dirty="0" smtClean="0">
                <a:solidFill>
                  <a:schemeClr val="tx1"/>
                </a:solidFill>
                <a:latin typeface="+mn-lt"/>
                <a:ea typeface="+mn-ea"/>
                <a:cs typeface="+mn-cs"/>
              </a:rPr>
              <a:t>This perspective assumes that individuals, for the most part, agree on what is right and wrong as well as on how those norms have been implemented into laws and how those laws are enforced.</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No major theorist considered this to be the best perspective of law:</a:t>
            </a:r>
            <a:r>
              <a:rPr lang="en-US" baseline="0" dirty="0" smtClean="0"/>
              <a:t> </a:t>
            </a:r>
            <a:r>
              <a:rPr lang="en-US" sz="1200" kern="1200" dirty="0" smtClean="0">
                <a:solidFill>
                  <a:schemeClr val="tx1"/>
                </a:solidFill>
                <a:latin typeface="+mn-lt"/>
                <a:ea typeface="+mn-ea"/>
                <a:cs typeface="+mn-cs"/>
              </a:rPr>
              <a:t>No major theorist has considered this to be the best perspective of law. Further, “to the extent that assumptions or hypotheses about consensus theory are still given credence in current theories of law, they are most apt to be found in ‘mutualist’ models.”</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1.1</a:t>
            </a:r>
            <a:r>
              <a:rPr lang="en-US" sz="1200" kern="1200" dirty="0" smtClean="0">
                <a:solidFill>
                  <a:schemeClr val="tx1"/>
                </a:solidFill>
                <a:latin typeface="+mn-lt"/>
                <a:ea typeface="+mn-ea"/>
                <a:cs typeface="+mn-cs"/>
              </a:rPr>
              <a:t> Identify key concepts in understanding criminology.</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1.2</a:t>
            </a:r>
            <a:r>
              <a:rPr lang="en-US" sz="1200" kern="1200" dirty="0" smtClean="0">
                <a:solidFill>
                  <a:schemeClr val="tx1"/>
                </a:solidFill>
                <a:latin typeface="+mn-lt"/>
                <a:ea typeface="+mn-ea"/>
                <a:cs typeface="+mn-cs"/>
              </a:rPr>
              <a:t> Summarize the general structure and organization of the criminal justice system.</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Criminal justice system is an apparatus society uses to enforce the standards of conduct: </a:t>
            </a:r>
            <a:r>
              <a:rPr lang="en-US" sz="1200" kern="1200" dirty="0" smtClean="0">
                <a:solidFill>
                  <a:schemeClr val="tx1"/>
                </a:solidFill>
                <a:effectLst/>
                <a:latin typeface="+mn-lt"/>
                <a:ea typeface="+mn-ea"/>
                <a:cs typeface="+mn-cs"/>
              </a:rPr>
              <a:t>According to the 1967 President’s Commission on Law Enforcement and Administration of Justice, “any criminal justice system is an apparatus society uses to enforce the standards of conduct necessary to protect individuals and the community.”</a:t>
            </a:r>
          </a:p>
          <a:p>
            <a:endParaRPr lang="en-US" sz="1200" kern="1200" dirty="0" smtClean="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Satisfies Learning Objective 1.</a:t>
            </a:r>
            <a:r>
              <a:rPr lang="en-US" sz="1200" kern="1200" dirty="0" smtClean="0">
                <a:solidFill>
                  <a:schemeClr val="tx1"/>
                </a:solidFill>
                <a:latin typeface="+mn-lt"/>
                <a:ea typeface="+mn-ea"/>
                <a:cs typeface="+mn-cs"/>
              </a:rPr>
              <a:t>2 Summarize the general structure and organization of the criminal justice system.</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Includes various levels of organization: Federal, State and Local</a:t>
            </a:r>
            <a:r>
              <a:rPr lang="en-US" dirty="0" smtClean="0"/>
              <a:t>: </a:t>
            </a:r>
            <a:r>
              <a:rPr lang="en-US" sz="1200" kern="1200" dirty="0" smtClean="0">
                <a:solidFill>
                  <a:schemeClr val="tx1"/>
                </a:solidFill>
                <a:effectLst/>
                <a:latin typeface="+mn-lt"/>
                <a:ea typeface="+mn-ea"/>
                <a:cs typeface="+mn-cs"/>
              </a:rPr>
              <a:t>One of the key features distinguishing federal law enforcement agencies from others is that they were often established to enforce specific statutes.</a:t>
            </a:r>
          </a:p>
          <a:p>
            <a:endParaRPr lang="en-US" sz="1200" kern="1200" dirty="0" smtClean="0">
              <a:solidFill>
                <a:srgbClr val="FF0000"/>
              </a:solidFill>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Two models generally characterize the structure of these state police departments: </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State police:</a:t>
            </a:r>
          </a:p>
          <a:p>
            <a:pPr marL="685800" marR="0" lvl="4"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Have general police powers and enforce state laws.</a:t>
            </a:r>
          </a:p>
          <a:p>
            <a:pPr marL="685800" marR="0" lvl="4"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These agencies have general police powers and enforce state laws as well as perform routine patrols and traffic regulation.</a:t>
            </a:r>
          </a:p>
          <a:p>
            <a:pPr marL="2286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Highway patrol:</a:t>
            </a:r>
          </a:p>
          <a:p>
            <a:pPr marL="685800" marR="0" lvl="4"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Enforce the laws that govern the operation of motor vehicles.</a:t>
            </a:r>
          </a:p>
          <a:p>
            <a:pPr marL="685800" marR="0" lvl="4"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The primary focus is to enforce the laws that govern the operation of motor vehicles on public roads and highways.</a:t>
            </a:r>
          </a:p>
          <a:p>
            <a:endParaRPr lang="en-US" sz="1200" kern="1200" dirty="0" smtClean="0">
              <a:solidFill>
                <a:srgbClr val="FF000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Local-level agencies are divided into counties and municipalities: These</a:t>
            </a:r>
            <a:r>
              <a:rPr lang="en-US" sz="1200" kern="1200" dirty="0" smtClean="0">
                <a:solidFill>
                  <a:schemeClr val="tx1"/>
                </a:solidFill>
                <a:latin typeface="+mn-lt"/>
                <a:ea typeface="+mn-ea"/>
                <a:cs typeface="+mn-cs"/>
              </a:rPr>
              <a:t> agencies are responsible for the “nuts and bolts” of law enforcement responsibilities.</a:t>
            </a:r>
          </a:p>
          <a:p>
            <a:endParaRPr lang="en-US" sz="1200" kern="1200" dirty="0" smtClean="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Marcus &amp; Hargrave, Business Ethics, 1e.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488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r>
              <a:rPr lang="en-IN" dirty="0" smtClean="0"/>
              <a:t>Schram, Introduction to Criminology, Third Edition. © SAGE Publications,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dirty="0" smtClean="0"/>
              <a:t>Schram, Introduction to Criminology, Third Edition. © SAGE Publications,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IN" dirty="0" smtClean="0"/>
              <a:t>Schram, Introduction to Criminology, Third Edition. © SAGE Publications,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62"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a:t>
            </a:r>
            <a:r>
              <a:rPr lang="en-US" sz="3200" noProof="0" dirty="0" smtClean="0">
                <a:solidFill>
                  <a:schemeClr val="tx1"/>
                </a:solidFill>
              </a:rPr>
              <a:t>1: </a:t>
            </a:r>
            <a:r>
              <a:rPr lang="en-US" sz="3200" noProof="0" dirty="0">
                <a:solidFill>
                  <a:schemeClr val="tx1"/>
                </a:solidFill>
              </a:rPr>
              <a:t>Introduction to Criminology</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475322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838200"/>
            <a:ext cx="8458200" cy="838200"/>
          </a:xfrm>
        </p:spPr>
        <p:txBody>
          <a:bodyPr>
            <a:normAutofit fontScale="90000"/>
          </a:bodyPr>
          <a:lstStyle/>
          <a:p>
            <a:r>
              <a:rPr lang="en-US" noProof="0" dirty="0" smtClean="0"/>
              <a:t>The Criminal Justice System </a:t>
            </a:r>
            <a:r>
              <a:rPr lang="en-US" sz="2700" noProof="0" dirty="0" smtClean="0"/>
              <a:t>(3 of 5)</a:t>
            </a:r>
            <a:endParaRPr lang="en-US" sz="2700" noProof="0" dirty="0"/>
          </a:p>
        </p:txBody>
      </p:sp>
      <p:sp>
        <p:nvSpPr>
          <p:cNvPr id="4" name="Content Placeholder 3"/>
          <p:cNvSpPr>
            <a:spLocks noGrp="1"/>
          </p:cNvSpPr>
          <p:nvPr>
            <p:ph idx="1"/>
          </p:nvPr>
        </p:nvSpPr>
        <p:spPr>
          <a:xfrm>
            <a:off x="228600" y="1676400"/>
            <a:ext cx="8763000" cy="4449763"/>
          </a:xfrm>
        </p:spPr>
        <p:txBody>
          <a:bodyPr>
            <a:normAutofit/>
          </a:bodyPr>
          <a:lstStyle/>
          <a:p>
            <a:pPr marL="0" indent="0">
              <a:buNone/>
            </a:pPr>
            <a:r>
              <a:rPr lang="en-US" noProof="0" dirty="0" smtClean="0"/>
              <a:t>Courts</a:t>
            </a:r>
            <a:endParaRPr lang="en-US" noProof="0" dirty="0"/>
          </a:p>
          <a:p>
            <a:pPr lvl="0"/>
            <a:r>
              <a:rPr lang="en-US" noProof="0" dirty="0" smtClean="0"/>
              <a:t>The United States has </a:t>
            </a:r>
            <a:r>
              <a:rPr lang="en-US" noProof="0" dirty="0"/>
              <a:t>a dual court system </a:t>
            </a:r>
            <a:r>
              <a:rPr lang="en-US" noProof="0" dirty="0" smtClean="0"/>
              <a:t>Corrections</a:t>
            </a:r>
            <a:r>
              <a:rPr lang="en-US" noProof="0" dirty="0"/>
              <a:t>.</a:t>
            </a:r>
          </a:p>
          <a:p>
            <a:pPr lvl="1"/>
            <a:r>
              <a:rPr lang="en-US" noProof="0" dirty="0" smtClean="0"/>
              <a:t>Consists </a:t>
            </a:r>
            <a:r>
              <a:rPr lang="en-US" noProof="0" dirty="0"/>
              <a:t>of </a:t>
            </a:r>
            <a:r>
              <a:rPr lang="en-US" noProof="0" dirty="0" smtClean="0"/>
              <a:t>separate yet interrelated systems: The </a:t>
            </a:r>
            <a:r>
              <a:rPr lang="en-US" noProof="0" dirty="0"/>
              <a:t>federal courts and the state courts</a:t>
            </a:r>
            <a:r>
              <a:rPr lang="en-US" noProof="0" dirty="0" smtClean="0"/>
              <a:t>.</a:t>
            </a:r>
          </a:p>
          <a:p>
            <a:r>
              <a:rPr lang="en-US" noProof="0" dirty="0"/>
              <a:t>Jurisdiction: Authority of a court to hear and decide </a:t>
            </a:r>
            <a:r>
              <a:rPr lang="en-US" noProof="0" dirty="0" smtClean="0"/>
              <a:t>cases within an area of law.</a:t>
            </a:r>
            <a:endParaRPr lang="en-US" noProof="0" dirty="0"/>
          </a:p>
          <a:p>
            <a:pPr lvl="1"/>
            <a:r>
              <a:rPr lang="en-US" noProof="0" dirty="0" smtClean="0"/>
              <a:t>Categorized </a:t>
            </a:r>
            <a:r>
              <a:rPr lang="en-US" noProof="0" dirty="0"/>
              <a:t>as limited, general, or appellate.</a:t>
            </a:r>
          </a:p>
          <a:p>
            <a:pPr lvl="1"/>
            <a:endParaRPr lang="en-US" noProof="0" dirty="0"/>
          </a:p>
          <a:p>
            <a:pPr marL="0" indent="0">
              <a:buNone/>
            </a:pPr>
            <a:endParaRPr lang="en-US" noProof="0" dirty="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85800"/>
          </a:xfrm>
        </p:spPr>
        <p:txBody>
          <a:bodyPr>
            <a:normAutofit fontScale="90000"/>
          </a:bodyPr>
          <a:lstStyle/>
          <a:p>
            <a:r>
              <a:rPr lang="en-US" noProof="0" dirty="0" smtClean="0"/>
              <a:t>The Criminal Justice System </a:t>
            </a:r>
            <a:r>
              <a:rPr lang="en-US" sz="2700" noProof="0" dirty="0" smtClean="0"/>
              <a:t>(4 </a:t>
            </a:r>
            <a:r>
              <a:rPr lang="en-US" sz="2700" noProof="0" dirty="0"/>
              <a:t>of 5</a:t>
            </a:r>
            <a:r>
              <a:rPr lang="en-US" sz="2700" noProof="0" dirty="0" smtClean="0"/>
              <a:t>)</a:t>
            </a:r>
            <a:endParaRPr lang="en-US" sz="2700" noProof="0" dirty="0"/>
          </a:p>
        </p:txBody>
      </p:sp>
      <p:sp>
        <p:nvSpPr>
          <p:cNvPr id="4" name="Content Placeholder 3"/>
          <p:cNvSpPr>
            <a:spLocks noGrp="1"/>
          </p:cNvSpPr>
          <p:nvPr>
            <p:ph idx="1"/>
          </p:nvPr>
        </p:nvSpPr>
        <p:spPr>
          <a:xfrm>
            <a:off x="152400" y="1676400"/>
            <a:ext cx="8839200" cy="4679950"/>
          </a:xfrm>
        </p:spPr>
        <p:txBody>
          <a:bodyPr>
            <a:normAutofit lnSpcReduction="10000"/>
          </a:bodyPr>
          <a:lstStyle/>
          <a:p>
            <a:pPr marL="0" indent="0">
              <a:buNone/>
            </a:pPr>
            <a:r>
              <a:rPr lang="en-US" noProof="0" dirty="0" smtClean="0"/>
              <a:t>Corrections</a:t>
            </a:r>
          </a:p>
          <a:p>
            <a:r>
              <a:rPr lang="en-US" noProof="0" dirty="0" smtClean="0"/>
              <a:t>An offender is processed in the correction system.</a:t>
            </a:r>
          </a:p>
          <a:p>
            <a:r>
              <a:rPr lang="en-US" noProof="0" dirty="0" smtClean="0"/>
              <a:t>Probation is essentially an arrangement between the sentencing authorities and the offender.</a:t>
            </a:r>
          </a:p>
          <a:p>
            <a:r>
              <a:rPr lang="en-US" noProof="0" dirty="0" smtClean="0"/>
              <a:t>Offenders are required to serve their sentences in a corrections facilities like jail and prison. </a:t>
            </a:r>
            <a:endParaRPr lang="en-US" noProof="0" dirty="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762000"/>
          </a:xfrm>
        </p:spPr>
        <p:txBody>
          <a:bodyPr>
            <a:normAutofit fontScale="90000"/>
          </a:bodyPr>
          <a:lstStyle/>
          <a:p>
            <a:r>
              <a:rPr lang="en-US" noProof="0" dirty="0" smtClean="0"/>
              <a:t>The Criminal Justice System </a:t>
            </a:r>
            <a:r>
              <a:rPr lang="en-US" sz="2700" noProof="0" dirty="0" smtClean="0"/>
              <a:t>(5 of 5)</a:t>
            </a:r>
            <a:endParaRPr lang="en-US" sz="2700" noProof="0" dirty="0"/>
          </a:p>
        </p:txBody>
      </p:sp>
      <p:sp>
        <p:nvSpPr>
          <p:cNvPr id="4" name="Content Placeholder 3"/>
          <p:cNvSpPr>
            <a:spLocks noGrp="1"/>
          </p:cNvSpPr>
          <p:nvPr>
            <p:ph idx="1"/>
          </p:nvPr>
        </p:nvSpPr>
        <p:spPr>
          <a:xfrm>
            <a:off x="457200" y="1600200"/>
            <a:ext cx="8229600" cy="4525963"/>
          </a:xfrm>
        </p:spPr>
        <p:txBody>
          <a:bodyPr>
            <a:normAutofit/>
          </a:bodyPr>
          <a:lstStyle/>
          <a:p>
            <a:pPr marL="0" indent="0">
              <a:buNone/>
            </a:pPr>
            <a:r>
              <a:rPr lang="en-US" noProof="0" dirty="0" smtClean="0"/>
              <a:t>The Juvenile Justice System </a:t>
            </a:r>
          </a:p>
          <a:p>
            <a:r>
              <a:rPr lang="en-US" i="1" noProof="0" dirty="0" err="1" smtClean="0"/>
              <a:t>Parens</a:t>
            </a:r>
            <a:r>
              <a:rPr lang="en-US" i="1" noProof="0" dirty="0" smtClean="0"/>
              <a:t> </a:t>
            </a:r>
            <a:r>
              <a:rPr lang="en-US" i="1" noProof="0" dirty="0" err="1" smtClean="0"/>
              <a:t>patriae</a:t>
            </a:r>
            <a:r>
              <a:rPr lang="en-US" noProof="0" dirty="0" smtClean="0"/>
              <a:t>: Essential component to understanding the juvenile justice system.</a:t>
            </a:r>
          </a:p>
          <a:p>
            <a:pPr lvl="0"/>
            <a:r>
              <a:rPr lang="en-US" noProof="0" dirty="0" smtClean="0"/>
              <a:t>Transfer provisions can be categorized into three types: Judicial waiver, concurrent jurisdiction, and statutory exclusion.</a:t>
            </a:r>
          </a:p>
          <a:p>
            <a:pPr marL="0" indent="0">
              <a:buNone/>
            </a:pPr>
            <a:endParaRPr lang="en-US" noProof="0" dirty="0" smtClean="0"/>
          </a:p>
          <a:p>
            <a:pPr marL="0" indent="0">
              <a:buNone/>
            </a:pPr>
            <a:endParaRPr lang="en-US" noProof="0" dirty="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199"/>
            <a:ext cx="8229600" cy="836613"/>
          </a:xfrm>
        </p:spPr>
        <p:txBody>
          <a:bodyPr>
            <a:normAutofit/>
          </a:bodyPr>
          <a:lstStyle/>
          <a:p>
            <a:r>
              <a:rPr lang="en-US" noProof="0" dirty="0" smtClean="0"/>
              <a:t>Criminological Theory </a:t>
            </a:r>
            <a:r>
              <a:rPr lang="en-US" sz="2700" noProof="0" dirty="0" smtClean="0"/>
              <a:t>(1 of 5)</a:t>
            </a:r>
            <a:endParaRPr lang="en-US" sz="2700" noProof="0" dirty="0"/>
          </a:p>
        </p:txBody>
      </p:sp>
      <p:sp>
        <p:nvSpPr>
          <p:cNvPr id="9" name="Content Placeholder 8"/>
          <p:cNvSpPr>
            <a:spLocks noGrp="1"/>
          </p:cNvSpPr>
          <p:nvPr>
            <p:ph idx="1"/>
          </p:nvPr>
        </p:nvSpPr>
        <p:spPr>
          <a:xfrm>
            <a:off x="152400" y="1905000"/>
            <a:ext cx="8839200" cy="4221163"/>
          </a:xfrm>
        </p:spPr>
        <p:txBody>
          <a:bodyPr/>
          <a:lstStyle/>
          <a:p>
            <a:r>
              <a:rPr lang="en-US" noProof="0" dirty="0" smtClean="0"/>
              <a:t>Respected scientific theories in all fields of study have the same characteristics.</a:t>
            </a:r>
          </a:p>
          <a:p>
            <a:r>
              <a:rPr lang="en-US" noProof="0" dirty="0" smtClean="0"/>
              <a:t>Illustrated by the scientific review process.</a:t>
            </a:r>
          </a:p>
          <a:p>
            <a:r>
              <a:rPr lang="en-US" noProof="0" dirty="0" smtClean="0"/>
              <a:t>Characteristics include: Parsimony, Scope, Logical consistency, Testability, Empirical Validity, and Policy implications.</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82650"/>
          </a:xfrm>
        </p:spPr>
        <p:txBody>
          <a:bodyPr>
            <a:normAutofit/>
          </a:bodyPr>
          <a:lstStyle/>
          <a:p>
            <a:r>
              <a:rPr lang="en-US" sz="4000" noProof="0" dirty="0" smtClean="0"/>
              <a:t>Criminological Theory </a:t>
            </a:r>
            <a:r>
              <a:rPr lang="en-US" sz="2700" noProof="0" dirty="0" smtClean="0"/>
              <a:t>(2 of 5)</a:t>
            </a:r>
            <a:endParaRPr lang="en-US" sz="2700" noProof="0" dirty="0"/>
          </a:p>
        </p:txBody>
      </p:sp>
      <p:sp>
        <p:nvSpPr>
          <p:cNvPr id="9" name="Content Placeholder 8"/>
          <p:cNvSpPr>
            <a:spLocks noGrp="1"/>
          </p:cNvSpPr>
          <p:nvPr>
            <p:ph idx="1"/>
          </p:nvPr>
        </p:nvSpPr>
        <p:spPr>
          <a:xfrm>
            <a:off x="152400" y="1828800"/>
            <a:ext cx="8839200" cy="4419600"/>
          </a:xfrm>
        </p:spPr>
        <p:txBody>
          <a:bodyPr>
            <a:normAutofit/>
          </a:bodyPr>
          <a:lstStyle/>
          <a:p>
            <a:pPr>
              <a:buNone/>
            </a:pPr>
            <a:r>
              <a:rPr lang="en-US" noProof="0" dirty="0" smtClean="0"/>
              <a:t>Characteristics of Good Theories</a:t>
            </a:r>
          </a:p>
          <a:p>
            <a:r>
              <a:rPr lang="en-US" noProof="0" dirty="0" smtClean="0"/>
              <a:t>Parsimony: Explains a certain phenomenon.</a:t>
            </a:r>
          </a:p>
          <a:p>
            <a:r>
              <a:rPr lang="en-US" noProof="0" dirty="0" smtClean="0"/>
              <a:t>Scope: Range of criminal behavior. </a:t>
            </a:r>
          </a:p>
          <a:p>
            <a:r>
              <a:rPr lang="en-US" noProof="0" dirty="0" smtClean="0"/>
              <a:t>Logical consistency: The extent to which concepts of a theoretical model make sense. </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838199"/>
            <a:ext cx="8382000" cy="898525"/>
          </a:xfrm>
        </p:spPr>
        <p:txBody>
          <a:bodyPr>
            <a:normAutofit/>
          </a:bodyPr>
          <a:lstStyle/>
          <a:p>
            <a:r>
              <a:rPr lang="en-US" sz="4000" noProof="0" dirty="0" smtClean="0"/>
              <a:t>Criminological Theory </a:t>
            </a:r>
            <a:r>
              <a:rPr lang="en-US" sz="2700" noProof="0" dirty="0" smtClean="0"/>
              <a:t>(3 of 5)</a:t>
            </a:r>
            <a:endParaRPr lang="en-US" sz="2700" noProof="0" dirty="0"/>
          </a:p>
        </p:txBody>
      </p:sp>
      <p:sp>
        <p:nvSpPr>
          <p:cNvPr id="9" name="Content Placeholder 8"/>
          <p:cNvSpPr>
            <a:spLocks noGrp="1"/>
          </p:cNvSpPr>
          <p:nvPr>
            <p:ph idx="1"/>
          </p:nvPr>
        </p:nvSpPr>
        <p:spPr>
          <a:xfrm>
            <a:off x="152400" y="1981200"/>
            <a:ext cx="8839200" cy="4495800"/>
          </a:xfrm>
        </p:spPr>
        <p:txBody>
          <a:bodyPr>
            <a:normAutofit/>
          </a:bodyPr>
          <a:lstStyle/>
          <a:p>
            <a:pPr>
              <a:buNone/>
            </a:pPr>
            <a:r>
              <a:rPr lang="en-US" noProof="0" dirty="0" smtClean="0"/>
              <a:t>Characteristics of Good Theories</a:t>
            </a:r>
          </a:p>
          <a:p>
            <a:r>
              <a:rPr lang="en-US" noProof="0" dirty="0" smtClean="0"/>
              <a:t>Testability</a:t>
            </a:r>
            <a:r>
              <a:rPr lang="en-US" noProof="0" dirty="0"/>
              <a:t>: The extent to which a theoretical model can be empirically </a:t>
            </a:r>
            <a:r>
              <a:rPr lang="en-US" noProof="0" dirty="0" smtClean="0"/>
              <a:t>tested.</a:t>
            </a:r>
          </a:p>
          <a:p>
            <a:r>
              <a:rPr lang="en-US" noProof="0" dirty="0"/>
              <a:t>Empirical validity: The extent to which a theoretical model is supported by scientific research.</a:t>
            </a:r>
          </a:p>
          <a:p>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498893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761207"/>
            <a:ext cx="8229600" cy="838200"/>
          </a:xfrm>
        </p:spPr>
        <p:txBody>
          <a:bodyPr>
            <a:normAutofit/>
          </a:bodyPr>
          <a:lstStyle/>
          <a:p>
            <a:r>
              <a:rPr lang="en-US" sz="4000" noProof="0" dirty="0" smtClean="0"/>
              <a:t>Criminological Theory </a:t>
            </a:r>
            <a:r>
              <a:rPr lang="en-US" sz="2700" noProof="0" dirty="0" smtClean="0"/>
              <a:t>(4 of 5)</a:t>
            </a:r>
            <a:endParaRPr lang="en-US" sz="2700" noProof="0" dirty="0"/>
          </a:p>
        </p:txBody>
      </p:sp>
      <p:sp>
        <p:nvSpPr>
          <p:cNvPr id="9" name="Content Placeholder 8"/>
          <p:cNvSpPr>
            <a:spLocks noGrp="1"/>
          </p:cNvSpPr>
          <p:nvPr>
            <p:ph idx="1"/>
          </p:nvPr>
        </p:nvSpPr>
        <p:spPr>
          <a:xfrm>
            <a:off x="152400" y="1599408"/>
            <a:ext cx="8763000" cy="4526756"/>
          </a:xfrm>
        </p:spPr>
        <p:txBody>
          <a:bodyPr>
            <a:normAutofit/>
          </a:bodyPr>
          <a:lstStyle/>
          <a:p>
            <a:pPr marL="0" indent="0">
              <a:buNone/>
            </a:pPr>
            <a:r>
              <a:rPr lang="en-US" noProof="0" dirty="0" smtClean="0"/>
              <a:t>Three Requirements for Determining Causality</a:t>
            </a:r>
          </a:p>
          <a:p>
            <a:r>
              <a:rPr lang="en-US" noProof="0" dirty="0" smtClean="0"/>
              <a:t>Various criteria are involved in determining causality.</a:t>
            </a:r>
          </a:p>
          <a:p>
            <a:r>
              <a:rPr lang="en-US" noProof="0" dirty="0" smtClean="0"/>
              <a:t>The </a:t>
            </a:r>
            <a:r>
              <a:rPr lang="en-US" noProof="0" dirty="0"/>
              <a:t>three criteria required to determine </a:t>
            </a:r>
            <a:r>
              <a:rPr lang="en-US" noProof="0" dirty="0" smtClean="0"/>
              <a:t>causality: Temporal </a:t>
            </a:r>
            <a:r>
              <a:rPr lang="en-US" noProof="0" dirty="0"/>
              <a:t>ordering, covariation or correlation, and accounting for spuriousness.</a:t>
            </a:r>
            <a:endParaRPr lang="en-US" noProof="0"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noProof="0" dirty="0" smtClean="0"/>
              <a:t>Criminological Theory </a:t>
            </a:r>
            <a:r>
              <a:rPr lang="en-US" sz="2700" noProof="0" dirty="0" smtClean="0"/>
              <a:t>(5 of 5)</a:t>
            </a:r>
            <a:endParaRPr lang="en-US" sz="2700" noProof="0" dirty="0"/>
          </a:p>
        </p:txBody>
      </p:sp>
      <p:sp>
        <p:nvSpPr>
          <p:cNvPr id="9" name="Content Placeholder 8"/>
          <p:cNvSpPr>
            <a:spLocks noGrp="1"/>
          </p:cNvSpPr>
          <p:nvPr>
            <p:ph idx="1"/>
          </p:nvPr>
        </p:nvSpPr>
        <p:spPr>
          <a:xfrm>
            <a:off x="152400" y="1600200"/>
            <a:ext cx="8839200" cy="4756150"/>
          </a:xfrm>
        </p:spPr>
        <p:txBody>
          <a:bodyPr>
            <a:normAutofit/>
          </a:bodyPr>
          <a:lstStyle/>
          <a:p>
            <a:pPr marL="0" indent="0">
              <a:buNone/>
            </a:pPr>
            <a:r>
              <a:rPr lang="en-US" noProof="0" dirty="0" smtClean="0"/>
              <a:t>Theory Informs Policies and Programs</a:t>
            </a:r>
          </a:p>
          <a:p>
            <a:r>
              <a:rPr lang="en-US" noProof="0" dirty="0" smtClean="0"/>
              <a:t>Inform and guide policies that attempt to reduce crime.</a:t>
            </a:r>
          </a:p>
          <a:p>
            <a:r>
              <a:rPr lang="en-US" noProof="0" dirty="0" smtClean="0"/>
              <a:t>Replace negative, antisocial role models with more positive, prosocial role models.</a:t>
            </a:r>
          </a:p>
          <a:p>
            <a:r>
              <a:rPr lang="en-US" noProof="0" dirty="0" smtClean="0"/>
              <a:t>Focuses on social structure. </a:t>
            </a:r>
          </a:p>
          <a:p>
            <a:pPr lvl="1"/>
            <a:r>
              <a:rPr lang="en-US" noProof="0" dirty="0" smtClean="0"/>
              <a:t>Challenge: Focus not necessarily on the individual, but on the community.</a:t>
            </a:r>
            <a:endParaRPr lang="en-US" noProof="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noProof="0" dirty="0" smtClean="0"/>
              <a:t>Victimology</a:t>
            </a:r>
            <a:r>
              <a:rPr lang="en-US" noProof="0" dirty="0" smtClean="0"/>
              <a:t> </a:t>
            </a:r>
            <a:r>
              <a:rPr lang="en-US" sz="2400" noProof="0" dirty="0" smtClean="0"/>
              <a:t>(1 of 7)</a:t>
            </a:r>
            <a:endParaRPr lang="en-US" sz="2400" noProof="0" dirty="0"/>
          </a:p>
        </p:txBody>
      </p:sp>
      <p:sp>
        <p:nvSpPr>
          <p:cNvPr id="9" name="Content Placeholder 8"/>
          <p:cNvSpPr>
            <a:spLocks noGrp="1"/>
          </p:cNvSpPr>
          <p:nvPr>
            <p:ph idx="1"/>
          </p:nvPr>
        </p:nvSpPr>
        <p:spPr>
          <a:xfrm>
            <a:off x="152400" y="1676400"/>
            <a:ext cx="8839200" cy="4449763"/>
          </a:xfrm>
        </p:spPr>
        <p:txBody>
          <a:bodyPr>
            <a:normAutofit fontScale="92500" lnSpcReduction="10000"/>
          </a:bodyPr>
          <a:lstStyle/>
          <a:p>
            <a:r>
              <a:rPr lang="en-US" noProof="0" dirty="0" smtClean="0"/>
              <a:t>Victimology can be defined as the scientific study of victims. </a:t>
            </a:r>
          </a:p>
          <a:p>
            <a:r>
              <a:rPr lang="en-US" noProof="0" dirty="0" smtClean="0"/>
              <a:t>The study includes:</a:t>
            </a:r>
          </a:p>
          <a:p>
            <a:pPr lvl="1"/>
            <a:r>
              <a:rPr lang="en-US" noProof="0" dirty="0" smtClean="0"/>
              <a:t>Reasons that some individuals are more likely to be victimized.</a:t>
            </a:r>
          </a:p>
          <a:p>
            <a:pPr lvl="1"/>
            <a:r>
              <a:rPr lang="en-US" noProof="0" dirty="0" smtClean="0"/>
              <a:t>The legal rights of victims.</a:t>
            </a:r>
          </a:p>
          <a:p>
            <a:pPr lvl="1"/>
            <a:r>
              <a:rPr lang="en-US" noProof="0" dirty="0" smtClean="0"/>
              <a:t>The incidence/spatial distribution of victimization in a given geographic area.</a:t>
            </a:r>
          </a:p>
          <a:p>
            <a:r>
              <a:rPr lang="en-US" noProof="0" dirty="0" err="1" smtClean="0"/>
              <a:t>NCVS</a:t>
            </a:r>
            <a:r>
              <a:rPr lang="en-US" noProof="0" dirty="0" smtClean="0"/>
              <a:t>: Considered accurate estimate of crimes in the United States</a:t>
            </a:r>
          </a:p>
          <a:p>
            <a:pPr>
              <a:buNone/>
            </a:pPr>
            <a:endParaRPr lang="en-US" noProof="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534400" cy="838200"/>
          </a:xfrm>
        </p:spPr>
        <p:txBody>
          <a:bodyPr>
            <a:normAutofit/>
          </a:bodyPr>
          <a:lstStyle/>
          <a:p>
            <a:r>
              <a:rPr lang="en-US" sz="4000" noProof="0" dirty="0" smtClean="0"/>
              <a:t>Victimology</a:t>
            </a:r>
            <a:r>
              <a:rPr lang="en-US" noProof="0" dirty="0" smtClean="0"/>
              <a:t> </a:t>
            </a:r>
            <a:r>
              <a:rPr lang="en-US" sz="2400" noProof="0" dirty="0" smtClean="0"/>
              <a:t>(2 of 7)</a:t>
            </a:r>
            <a:endParaRPr lang="en-US" sz="2400" noProof="0" dirty="0"/>
          </a:p>
        </p:txBody>
      </p:sp>
      <p:sp>
        <p:nvSpPr>
          <p:cNvPr id="9" name="Content Placeholder 8"/>
          <p:cNvSpPr>
            <a:spLocks noGrp="1"/>
          </p:cNvSpPr>
          <p:nvPr>
            <p:ph idx="1"/>
          </p:nvPr>
        </p:nvSpPr>
        <p:spPr>
          <a:xfrm>
            <a:off x="152400" y="1524000"/>
            <a:ext cx="8839200" cy="4724400"/>
          </a:xfrm>
        </p:spPr>
        <p:txBody>
          <a:bodyPr>
            <a:normAutofit/>
          </a:bodyPr>
          <a:lstStyle/>
          <a:p>
            <a:pPr marL="0" indent="0">
              <a:buNone/>
            </a:pPr>
            <a:r>
              <a:rPr lang="en-US" noProof="0" dirty="0" smtClean="0"/>
              <a:t>Victim Precipitation</a:t>
            </a:r>
          </a:p>
          <a:p>
            <a:r>
              <a:rPr lang="en-US" noProof="0" dirty="0" smtClean="0"/>
              <a:t>The increased likelihood of an individual becoming a victim due to something they did that put them more at risk.</a:t>
            </a:r>
          </a:p>
          <a:p>
            <a:pPr lvl="1"/>
            <a:r>
              <a:rPr lang="en-US" noProof="0" dirty="0" smtClean="0"/>
              <a:t>Passive victim precipitation: Something they did not or forgot to do.</a:t>
            </a:r>
          </a:p>
          <a:p>
            <a:pPr lvl="1"/>
            <a:r>
              <a:rPr lang="en-US" noProof="0" dirty="0" smtClean="0"/>
              <a:t>Active victim precipitation: Actually doing something, increases their probability of being victimized.</a:t>
            </a:r>
          </a:p>
          <a:p>
            <a:endParaRPr lang="en-US" noProof="0"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0371" y="646907"/>
            <a:ext cx="8229600" cy="723106"/>
          </a:xfrm>
        </p:spPr>
        <p:txBody>
          <a:bodyPr>
            <a:normAutofit/>
          </a:bodyPr>
          <a:lstStyle/>
          <a:p>
            <a:r>
              <a:rPr lang="en-US" sz="4000" noProof="0" dirty="0" smtClean="0"/>
              <a:t>Introduction</a:t>
            </a:r>
            <a:endParaRPr lang="en-US" sz="2700" noProof="0" dirty="0"/>
          </a:p>
        </p:txBody>
      </p:sp>
      <p:sp>
        <p:nvSpPr>
          <p:cNvPr id="4" name="Content Placeholder 3"/>
          <p:cNvSpPr>
            <a:spLocks noGrp="1"/>
          </p:cNvSpPr>
          <p:nvPr>
            <p:ph idx="1"/>
          </p:nvPr>
        </p:nvSpPr>
        <p:spPr>
          <a:xfrm>
            <a:off x="250371" y="1370014"/>
            <a:ext cx="8741229" cy="4986336"/>
          </a:xfrm>
        </p:spPr>
        <p:txBody>
          <a:bodyPr>
            <a:normAutofit/>
          </a:bodyPr>
          <a:lstStyle/>
          <a:p>
            <a:r>
              <a:rPr lang="en-US" noProof="0" dirty="0" smtClean="0"/>
              <a:t>Theoretical development is woven </a:t>
            </a:r>
            <a:r>
              <a:rPr lang="en-US" noProof="0" dirty="0"/>
              <a:t>into our understanding of crime and policy.</a:t>
            </a:r>
          </a:p>
          <a:p>
            <a:r>
              <a:rPr lang="en-US" noProof="0" dirty="0"/>
              <a:t>Focuses on concepts: Crime, criminal, deviant, and criminology.</a:t>
            </a:r>
          </a:p>
          <a:p>
            <a:r>
              <a:rPr lang="en-US" noProof="0" dirty="0"/>
              <a:t>Summarizes adult criminal justice and juvenile justice.</a:t>
            </a:r>
          </a:p>
          <a:p>
            <a:r>
              <a:rPr lang="en-US" noProof="0" dirty="0"/>
              <a:t>Explains how criminology informs policy and programs. </a:t>
            </a:r>
          </a:p>
          <a:p>
            <a:r>
              <a:rPr lang="en-US" noProof="0" dirty="0"/>
              <a:t>Overview of victimology.</a:t>
            </a:r>
          </a:p>
          <a:p>
            <a:pPr marL="0" indent="0">
              <a:buNone/>
            </a:pPr>
            <a:endParaRPr lang="en-US" noProof="0" dirty="0"/>
          </a:p>
        </p:txBody>
      </p:sp>
      <p:sp>
        <p:nvSpPr>
          <p:cNvPr id="2" name="Footer Placeholder 1"/>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52152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838200"/>
            <a:ext cx="8458200" cy="685800"/>
          </a:xfrm>
        </p:spPr>
        <p:txBody>
          <a:bodyPr>
            <a:normAutofit fontScale="90000"/>
          </a:bodyPr>
          <a:lstStyle/>
          <a:p>
            <a:r>
              <a:rPr lang="en-US" noProof="0" dirty="0" smtClean="0"/>
              <a:t>Victimology </a:t>
            </a:r>
            <a:r>
              <a:rPr lang="en-US" sz="2700" noProof="0" dirty="0" smtClean="0"/>
              <a:t>(3 of 7)</a:t>
            </a:r>
            <a:endParaRPr lang="en-US" sz="2700" noProof="0" dirty="0"/>
          </a:p>
        </p:txBody>
      </p:sp>
      <p:sp>
        <p:nvSpPr>
          <p:cNvPr id="9" name="Content Placeholder 8"/>
          <p:cNvSpPr>
            <a:spLocks noGrp="1"/>
          </p:cNvSpPr>
          <p:nvPr>
            <p:ph idx="1"/>
          </p:nvPr>
        </p:nvSpPr>
        <p:spPr>
          <a:xfrm>
            <a:off x="228600" y="1524000"/>
            <a:ext cx="8763000" cy="4602163"/>
          </a:xfrm>
        </p:spPr>
        <p:txBody>
          <a:bodyPr>
            <a:normAutofit/>
          </a:bodyPr>
          <a:lstStyle/>
          <a:p>
            <a:pPr marL="0" indent="0">
              <a:buNone/>
            </a:pPr>
            <a:r>
              <a:rPr lang="en-US" noProof="0" dirty="0" smtClean="0"/>
              <a:t>Incidence/Prevalence of Victimization</a:t>
            </a:r>
          </a:p>
          <a:p>
            <a:r>
              <a:rPr lang="en-US" noProof="0" dirty="0" smtClean="0"/>
              <a:t>Misperceptions: The type of individual who is most likely to be victimized.</a:t>
            </a:r>
          </a:p>
          <a:p>
            <a:r>
              <a:rPr lang="en-US" noProof="0" dirty="0" smtClean="0"/>
              <a:t>Occurs among teenagers and young adults. </a:t>
            </a:r>
          </a:p>
          <a:p>
            <a:r>
              <a:rPr lang="en-US" noProof="0" dirty="0" smtClean="0"/>
              <a:t>According to </a:t>
            </a:r>
            <a:r>
              <a:rPr lang="en-US" noProof="0" dirty="0" err="1" smtClean="0"/>
              <a:t>NCVS</a:t>
            </a:r>
            <a:r>
              <a:rPr lang="en-US" noProof="0" dirty="0" smtClean="0"/>
              <a:t> and </a:t>
            </a:r>
            <a:r>
              <a:rPr lang="en-US" noProof="0" dirty="0" err="1" smtClean="0"/>
              <a:t>UCR</a:t>
            </a:r>
            <a:r>
              <a:rPr lang="en-US" noProof="0" dirty="0" smtClean="0"/>
              <a:t>, violent victimization has dropped.</a:t>
            </a:r>
            <a:endParaRPr lang="en-US" noProof="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838200"/>
          </a:xfrm>
        </p:spPr>
        <p:txBody>
          <a:bodyPr>
            <a:normAutofit/>
          </a:bodyPr>
          <a:lstStyle/>
          <a:p>
            <a:r>
              <a:rPr lang="en-US" sz="4000" noProof="0" dirty="0" smtClean="0"/>
              <a:t>Victimology</a:t>
            </a:r>
            <a:r>
              <a:rPr lang="en-US" noProof="0" dirty="0" smtClean="0"/>
              <a:t> </a:t>
            </a:r>
            <a:r>
              <a:rPr lang="en-US" sz="2400" noProof="0" dirty="0" smtClean="0"/>
              <a:t>(4 of 7)</a:t>
            </a:r>
            <a:endParaRPr lang="en-US" sz="2400" noProof="0" dirty="0"/>
          </a:p>
        </p:txBody>
      </p:sp>
      <p:sp>
        <p:nvSpPr>
          <p:cNvPr id="9" name="Content Placeholder 8"/>
          <p:cNvSpPr>
            <a:spLocks noGrp="1"/>
          </p:cNvSpPr>
          <p:nvPr>
            <p:ph idx="1"/>
          </p:nvPr>
        </p:nvSpPr>
        <p:spPr>
          <a:xfrm>
            <a:off x="228600" y="1676400"/>
            <a:ext cx="8763000" cy="4679950"/>
          </a:xfrm>
        </p:spPr>
        <p:txBody>
          <a:bodyPr>
            <a:normAutofit fontScale="92500"/>
          </a:bodyPr>
          <a:lstStyle/>
          <a:p>
            <a:pPr marL="0" indent="0">
              <a:buNone/>
            </a:pPr>
            <a:r>
              <a:rPr lang="en-US" noProof="0" dirty="0" smtClean="0"/>
              <a:t>Child Abuse and Neglect</a:t>
            </a:r>
          </a:p>
          <a:p>
            <a:r>
              <a:rPr lang="en-US" noProof="0" dirty="0" err="1" smtClean="0"/>
              <a:t>OJJDPs</a:t>
            </a:r>
            <a:r>
              <a:rPr lang="en-US" noProof="0" dirty="0" smtClean="0"/>
              <a:t> role </a:t>
            </a:r>
            <a:r>
              <a:rPr lang="en-US" noProof="0" dirty="0"/>
              <a:t>is </a:t>
            </a:r>
            <a:r>
              <a:rPr lang="en-US" noProof="0" dirty="0" smtClean="0"/>
              <a:t>to </a:t>
            </a:r>
            <a:r>
              <a:rPr lang="en-US" noProof="0" dirty="0"/>
              <a:t>increase awareness about the long-term influence </a:t>
            </a:r>
            <a:r>
              <a:rPr lang="en-US" noProof="0" dirty="0" smtClean="0"/>
              <a:t>of: </a:t>
            </a:r>
          </a:p>
          <a:p>
            <a:pPr lvl="1"/>
            <a:r>
              <a:rPr lang="en-US" noProof="0" dirty="0" smtClean="0"/>
              <a:t>Children’s </a:t>
            </a:r>
            <a:r>
              <a:rPr lang="en-US" noProof="0" dirty="0"/>
              <a:t>exposure to </a:t>
            </a:r>
            <a:r>
              <a:rPr lang="en-US" noProof="0" dirty="0" smtClean="0"/>
              <a:t>violence. </a:t>
            </a:r>
          </a:p>
          <a:p>
            <a:pPr lvl="1"/>
            <a:r>
              <a:rPr lang="en-US" noProof="0" dirty="0" smtClean="0"/>
              <a:t>To </a:t>
            </a:r>
            <a:r>
              <a:rPr lang="en-US" noProof="0" dirty="0"/>
              <a:t>seek solutions to address the problem</a:t>
            </a:r>
            <a:r>
              <a:rPr lang="en-US" noProof="0" dirty="0" smtClean="0"/>
              <a:t>.</a:t>
            </a:r>
          </a:p>
          <a:p>
            <a:pPr marL="514350" indent="-457200"/>
            <a:r>
              <a:rPr lang="en-US" noProof="0" dirty="0" err="1" smtClean="0"/>
              <a:t>ICAC</a:t>
            </a:r>
            <a:r>
              <a:rPr lang="en-US" noProof="0" dirty="0" smtClean="0"/>
              <a:t> assists in </a:t>
            </a:r>
            <a:r>
              <a:rPr lang="en-US" noProof="0" dirty="0"/>
              <a:t>preventing and investigating technology-based sexual exploitation.</a:t>
            </a:r>
          </a:p>
          <a:p>
            <a:pPr marL="342900" lvl="1" indent="-342900">
              <a:buFont typeface="Arial" pitchFamily="34" charset="0"/>
              <a:buChar char="•"/>
            </a:pPr>
            <a:r>
              <a:rPr lang="en-US" sz="3200" noProof="0" dirty="0" smtClean="0"/>
              <a:t>The </a:t>
            </a:r>
            <a:r>
              <a:rPr lang="en-US" sz="3200" noProof="0" dirty="0" err="1"/>
              <a:t>OJJDP</a:t>
            </a:r>
            <a:r>
              <a:rPr lang="en-US" sz="3200" noProof="0" dirty="0"/>
              <a:t> works with the Office of Justice Programs to manage the AMBER Alert </a:t>
            </a:r>
            <a:r>
              <a:rPr lang="en-US" sz="3200" noProof="0" dirty="0" smtClean="0"/>
              <a:t>program. </a:t>
            </a:r>
            <a:endParaRPr lang="en-US" sz="3200" noProof="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533400"/>
          </a:xfrm>
        </p:spPr>
        <p:txBody>
          <a:bodyPr>
            <a:normAutofit fontScale="90000"/>
          </a:bodyPr>
          <a:lstStyle/>
          <a:p>
            <a:r>
              <a:rPr lang="en-US" sz="4000" noProof="0" dirty="0" smtClean="0"/>
              <a:t>Victimology</a:t>
            </a:r>
            <a:r>
              <a:rPr lang="en-US" noProof="0" dirty="0" smtClean="0"/>
              <a:t> </a:t>
            </a:r>
            <a:r>
              <a:rPr lang="en-US" sz="2700" noProof="0" dirty="0" smtClean="0"/>
              <a:t>(5 of 7)</a:t>
            </a:r>
            <a:endParaRPr lang="en-US" sz="2700" noProof="0" dirty="0"/>
          </a:p>
        </p:txBody>
      </p:sp>
      <p:sp>
        <p:nvSpPr>
          <p:cNvPr id="9" name="Content Placeholder 8"/>
          <p:cNvSpPr>
            <a:spLocks noGrp="1"/>
          </p:cNvSpPr>
          <p:nvPr>
            <p:ph idx="1"/>
          </p:nvPr>
        </p:nvSpPr>
        <p:spPr>
          <a:xfrm>
            <a:off x="152400" y="1600200"/>
            <a:ext cx="8763000" cy="4756150"/>
          </a:xfrm>
        </p:spPr>
        <p:txBody>
          <a:bodyPr/>
          <a:lstStyle/>
          <a:p>
            <a:pPr marL="0" indent="0">
              <a:buNone/>
            </a:pPr>
            <a:r>
              <a:rPr lang="en-US" noProof="0" dirty="0" smtClean="0"/>
              <a:t>Compensation and Restitution</a:t>
            </a:r>
          </a:p>
          <a:p>
            <a:pPr>
              <a:spcBef>
                <a:spcPts val="0"/>
              </a:spcBef>
              <a:defRPr/>
            </a:pPr>
            <a:r>
              <a:rPr lang="en-US" noProof="0" dirty="0" smtClean="0"/>
              <a:t>Compensation: </a:t>
            </a:r>
            <a:r>
              <a:rPr lang="en-US" noProof="0" dirty="0"/>
              <a:t>Often paid to victims of violent acts; provided by crime those are provided by local, state, or federal governmental funds.</a:t>
            </a:r>
          </a:p>
          <a:p>
            <a:pPr>
              <a:spcBef>
                <a:spcPts val="0"/>
              </a:spcBef>
              <a:defRPr/>
            </a:pPr>
            <a:r>
              <a:rPr lang="en-US" noProof="0" dirty="0" smtClean="0"/>
              <a:t>Restitution: </a:t>
            </a:r>
            <a:r>
              <a:rPr lang="en-US" noProof="0" dirty="0"/>
              <a:t>Often ordered by the court to be paid to victims by the offender(s) as part of their sentence.</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685800"/>
          </a:xfrm>
        </p:spPr>
        <p:txBody>
          <a:bodyPr>
            <a:normAutofit fontScale="90000"/>
          </a:bodyPr>
          <a:lstStyle/>
          <a:p>
            <a:r>
              <a:rPr lang="en-US" sz="4000" noProof="0" dirty="0" smtClean="0"/>
              <a:t>Victimology</a:t>
            </a:r>
            <a:r>
              <a:rPr lang="en-US" noProof="0" dirty="0" smtClean="0"/>
              <a:t> </a:t>
            </a:r>
            <a:r>
              <a:rPr lang="en-US" sz="2700" noProof="0" dirty="0" smtClean="0"/>
              <a:t>(6 of 7)</a:t>
            </a:r>
            <a:endParaRPr lang="en-US" sz="2700" noProof="0" dirty="0"/>
          </a:p>
        </p:txBody>
      </p:sp>
      <p:sp>
        <p:nvSpPr>
          <p:cNvPr id="9" name="Content Placeholder 8"/>
          <p:cNvSpPr>
            <a:spLocks noGrp="1"/>
          </p:cNvSpPr>
          <p:nvPr>
            <p:ph idx="1"/>
          </p:nvPr>
        </p:nvSpPr>
        <p:spPr>
          <a:xfrm>
            <a:off x="152400" y="1600200"/>
            <a:ext cx="8839200" cy="4525963"/>
          </a:xfrm>
        </p:spPr>
        <p:txBody>
          <a:bodyPr/>
          <a:lstStyle/>
          <a:p>
            <a:pPr marL="0" indent="0">
              <a:buNone/>
            </a:pPr>
            <a:r>
              <a:rPr lang="en-US" noProof="0" dirty="0" smtClean="0"/>
              <a:t>Victim Impact Statements</a:t>
            </a:r>
          </a:p>
          <a:p>
            <a:r>
              <a:rPr lang="en-US" noProof="0" dirty="0"/>
              <a:t>Formal statements given by victims in court about the incident in which they were offended</a:t>
            </a:r>
            <a:r>
              <a:rPr lang="en-US" noProof="0" dirty="0" smtClean="0"/>
              <a:t>.</a:t>
            </a:r>
          </a:p>
          <a:p>
            <a:r>
              <a:rPr lang="en-US" noProof="0" dirty="0" smtClean="0"/>
              <a:t>Can </a:t>
            </a:r>
            <a:r>
              <a:rPr lang="en-US" noProof="0" dirty="0"/>
              <a:t>be given only during the sentencing phase of a trial</a:t>
            </a:r>
            <a:r>
              <a:rPr lang="en-US" noProof="0" dirty="0" smtClean="0"/>
              <a:t>.</a:t>
            </a:r>
          </a:p>
          <a:p>
            <a:endParaRPr lang="en-US" noProof="0"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noProof="0" dirty="0" smtClean="0"/>
              <a:t>Victimology</a:t>
            </a:r>
            <a:r>
              <a:rPr lang="en-US" noProof="0" dirty="0" smtClean="0"/>
              <a:t> </a:t>
            </a:r>
            <a:r>
              <a:rPr lang="en-US" sz="2400" noProof="0" dirty="0" smtClean="0"/>
              <a:t>(7 of 7)</a:t>
            </a:r>
            <a:endParaRPr lang="en-US" sz="2400" noProof="0" dirty="0"/>
          </a:p>
        </p:txBody>
      </p:sp>
      <p:sp>
        <p:nvSpPr>
          <p:cNvPr id="9" name="Content Placeholder 8"/>
          <p:cNvSpPr>
            <a:spLocks noGrp="1"/>
          </p:cNvSpPr>
          <p:nvPr>
            <p:ph idx="1"/>
          </p:nvPr>
        </p:nvSpPr>
        <p:spPr>
          <a:xfrm>
            <a:off x="152400" y="1600200"/>
            <a:ext cx="8839200" cy="4756150"/>
          </a:xfrm>
        </p:spPr>
        <p:txBody>
          <a:bodyPr>
            <a:normAutofit/>
          </a:bodyPr>
          <a:lstStyle/>
          <a:p>
            <a:pPr marL="0" indent="0">
              <a:buNone/>
            </a:pPr>
            <a:r>
              <a:rPr lang="en-US" noProof="0" dirty="0" smtClean="0"/>
              <a:t>Victim Rights Awareness</a:t>
            </a:r>
          </a:p>
          <a:p>
            <a:r>
              <a:rPr lang="en-US" noProof="0" dirty="0" smtClean="0"/>
              <a:t>National Crime Victims Awareness Month.</a:t>
            </a:r>
          </a:p>
          <a:p>
            <a:r>
              <a:rPr lang="en-US" noProof="0" dirty="0" err="1" smtClean="0"/>
              <a:t>OVC</a:t>
            </a:r>
            <a:r>
              <a:rPr lang="en-US" noProof="0" dirty="0" smtClean="0"/>
              <a:t> implements recommendations from the President's Task force.</a:t>
            </a:r>
          </a:p>
          <a:p>
            <a:r>
              <a:rPr lang="en-US" noProof="0" dirty="0" err="1" smtClean="0"/>
              <a:t>VOCA</a:t>
            </a:r>
            <a:r>
              <a:rPr lang="en-US" noProof="0" dirty="0" smtClean="0"/>
              <a:t> established the Federal Crime Victims Fund to support state compensation funds and local victim service units and programs.</a:t>
            </a:r>
            <a:endParaRPr lang="en-US" noProof="0" dirty="0"/>
          </a:p>
        </p:txBody>
      </p:sp>
      <p:sp>
        <p:nvSpPr>
          <p:cNvPr id="6" name="Footer Placeholder 5"/>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fontScale="90000"/>
          </a:bodyPr>
          <a:lstStyle/>
          <a:p>
            <a:r>
              <a:rPr lang="en-US" noProof="0" dirty="0" smtClean="0"/>
              <a:t>Key Concepts in Understanding Criminology </a:t>
            </a:r>
            <a:r>
              <a:rPr lang="en-US" sz="2700" noProof="0" dirty="0" smtClean="0"/>
              <a:t>(1 of </a:t>
            </a:r>
            <a:r>
              <a:rPr lang="en-US" sz="2700" noProof="0" dirty="0"/>
              <a:t>5</a:t>
            </a:r>
            <a:r>
              <a:rPr lang="en-US" sz="2700" noProof="0" dirty="0" smtClean="0"/>
              <a:t>)</a:t>
            </a:r>
            <a:endParaRPr lang="en-US" sz="2700" noProof="0" dirty="0"/>
          </a:p>
        </p:txBody>
      </p:sp>
      <p:sp>
        <p:nvSpPr>
          <p:cNvPr id="4" name="Content Placeholder 3"/>
          <p:cNvSpPr>
            <a:spLocks noGrp="1"/>
          </p:cNvSpPr>
          <p:nvPr>
            <p:ph idx="1"/>
          </p:nvPr>
        </p:nvSpPr>
        <p:spPr>
          <a:xfrm>
            <a:off x="228600" y="1905000"/>
            <a:ext cx="8763000" cy="4343400"/>
          </a:xfrm>
        </p:spPr>
        <p:txBody>
          <a:bodyPr>
            <a:normAutofit lnSpcReduction="10000"/>
          </a:bodyPr>
          <a:lstStyle/>
          <a:p>
            <a:pPr marL="0" indent="0">
              <a:buNone/>
            </a:pPr>
            <a:r>
              <a:rPr lang="en-US" noProof="0" dirty="0" smtClean="0"/>
              <a:t>What Is a Crime?</a:t>
            </a:r>
          </a:p>
          <a:p>
            <a:r>
              <a:rPr lang="en-US" noProof="0" dirty="0" smtClean="0"/>
              <a:t>Crime is a violation of the law: Legalistic approach. </a:t>
            </a:r>
          </a:p>
          <a:p>
            <a:r>
              <a:rPr lang="en-US" i="1" noProof="0" dirty="0" smtClean="0"/>
              <a:t>Mala in se</a:t>
            </a:r>
            <a:r>
              <a:rPr lang="en-US" noProof="0" dirty="0" smtClean="0"/>
              <a:t>: Acts which inherently are deemed evil and immoral. </a:t>
            </a:r>
          </a:p>
          <a:p>
            <a:r>
              <a:rPr lang="en-US" i="1" noProof="0" dirty="0" smtClean="0"/>
              <a:t>Mala </a:t>
            </a:r>
            <a:r>
              <a:rPr lang="en-US" i="1" noProof="0" dirty="0" err="1" smtClean="0"/>
              <a:t>prohibita</a:t>
            </a:r>
            <a:r>
              <a:rPr lang="en-US" noProof="0" dirty="0" smtClean="0"/>
              <a:t>: A wrong prohibited.</a:t>
            </a:r>
          </a:p>
          <a:p>
            <a:r>
              <a:rPr lang="en-US" noProof="0" dirty="0" smtClean="0"/>
              <a:t>Deviance: Unusual behaviors and unlawful acts.</a:t>
            </a:r>
          </a:p>
          <a:p>
            <a:pPr marL="0" indent="0">
              <a:buNone/>
            </a:pPr>
            <a:endParaRPr lang="en-US" noProof="0" dirty="0" smtClean="0"/>
          </a:p>
          <a:p>
            <a:endParaRPr lang="en-US" noProof="0" dirty="0" smtClean="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90968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noProof="0" dirty="0" smtClean="0"/>
              <a:t>Key Concepts in Understanding Criminology </a:t>
            </a:r>
            <a:r>
              <a:rPr lang="en-US" sz="2700" noProof="0" dirty="0" smtClean="0"/>
              <a:t>(2 of </a:t>
            </a:r>
            <a:r>
              <a:rPr lang="en-US" sz="2700" noProof="0" dirty="0"/>
              <a:t>5</a:t>
            </a:r>
            <a:r>
              <a:rPr lang="en-US" sz="2700" noProof="0" dirty="0" smtClean="0"/>
              <a:t>)</a:t>
            </a:r>
            <a:endParaRPr lang="en-US" sz="2700" noProof="0" dirty="0"/>
          </a:p>
        </p:txBody>
      </p:sp>
      <p:sp>
        <p:nvSpPr>
          <p:cNvPr id="4" name="Content Placeholder 3"/>
          <p:cNvSpPr>
            <a:spLocks noGrp="1"/>
          </p:cNvSpPr>
          <p:nvPr>
            <p:ph idx="1"/>
          </p:nvPr>
        </p:nvSpPr>
        <p:spPr/>
        <p:txBody>
          <a:bodyPr>
            <a:normAutofit fontScale="92500"/>
          </a:bodyPr>
          <a:lstStyle/>
          <a:p>
            <a:pPr>
              <a:buNone/>
            </a:pPr>
            <a:r>
              <a:rPr lang="en-US" noProof="0" dirty="0"/>
              <a:t>What Is Criminology and Criminal </a:t>
            </a:r>
            <a:r>
              <a:rPr lang="en-US" noProof="0" dirty="0" smtClean="0"/>
              <a:t>Justice?</a:t>
            </a:r>
            <a:endParaRPr lang="en-US" noProof="0" dirty="0"/>
          </a:p>
          <a:p>
            <a:r>
              <a:rPr lang="en-US" noProof="0" dirty="0" smtClean="0"/>
              <a:t>Criminology: Coined </a:t>
            </a:r>
            <a:r>
              <a:rPr lang="en-US" noProof="0" dirty="0"/>
              <a:t>by Raffaele </a:t>
            </a:r>
            <a:r>
              <a:rPr lang="en-US" noProof="0" dirty="0" err="1"/>
              <a:t>Garofalo</a:t>
            </a:r>
            <a:r>
              <a:rPr lang="en-US" noProof="0" dirty="0"/>
              <a:t>.</a:t>
            </a:r>
          </a:p>
          <a:p>
            <a:r>
              <a:rPr lang="en-US" noProof="0" dirty="0"/>
              <a:t>Edwin Sutherland: The body of knowledge regarding crime as a social phenomenon.</a:t>
            </a:r>
          </a:p>
          <a:p>
            <a:r>
              <a:rPr lang="en-US" sz="3500" noProof="0" dirty="0"/>
              <a:t>Criminology is the scientific study of crime.</a:t>
            </a:r>
          </a:p>
          <a:p>
            <a:r>
              <a:rPr lang="en-US" noProof="0" dirty="0"/>
              <a:t>Philosophical, legal, and journalistic perspectives of crime are not scientific. </a:t>
            </a:r>
            <a:endParaRPr lang="en-US" sz="3500" noProof="0" dirty="0"/>
          </a:p>
          <a:p>
            <a:endParaRPr lang="en-US" noProof="0" dirty="0" smtClean="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103376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458200" cy="1066800"/>
          </a:xfrm>
        </p:spPr>
        <p:txBody>
          <a:bodyPr>
            <a:normAutofit fontScale="90000"/>
          </a:bodyPr>
          <a:lstStyle/>
          <a:p>
            <a:r>
              <a:rPr lang="en-US" noProof="0" dirty="0" smtClean="0"/>
              <a:t>Key Concepts in Understanding Criminology </a:t>
            </a:r>
            <a:r>
              <a:rPr lang="en-US" sz="2700" noProof="0" dirty="0" smtClean="0"/>
              <a:t>(3 of </a:t>
            </a:r>
            <a:r>
              <a:rPr lang="en-US" sz="2700" noProof="0" dirty="0"/>
              <a:t>5</a:t>
            </a:r>
            <a:r>
              <a:rPr lang="en-US" sz="2700" noProof="0" dirty="0" smtClean="0"/>
              <a:t>)</a:t>
            </a:r>
            <a:endParaRPr lang="en-US" sz="2700" noProof="0" dirty="0"/>
          </a:p>
        </p:txBody>
      </p:sp>
      <p:sp>
        <p:nvSpPr>
          <p:cNvPr id="9" name="Content Placeholder 8"/>
          <p:cNvSpPr>
            <a:spLocks noGrp="1"/>
          </p:cNvSpPr>
          <p:nvPr>
            <p:ph idx="1"/>
          </p:nvPr>
        </p:nvSpPr>
        <p:spPr>
          <a:xfrm>
            <a:off x="457200" y="1905000"/>
            <a:ext cx="8458200" cy="4221163"/>
          </a:xfrm>
        </p:spPr>
        <p:txBody>
          <a:bodyPr>
            <a:normAutofit/>
          </a:bodyPr>
          <a:lstStyle/>
          <a:p>
            <a:r>
              <a:rPr lang="en-US" noProof="0" dirty="0"/>
              <a:t>Criminal </a:t>
            </a:r>
            <a:r>
              <a:rPr lang="en-US" noProof="0" dirty="0" smtClean="0"/>
              <a:t>justice: The </a:t>
            </a:r>
            <a:r>
              <a:rPr lang="en-US" noProof="0" dirty="0"/>
              <a:t>agencies and institutions that are interrelated and work together toward common goals. </a:t>
            </a:r>
          </a:p>
          <a:p>
            <a:r>
              <a:rPr lang="en-US" noProof="0" dirty="0"/>
              <a:t>Individuals argue that the term system of criminal justice is an oxymoron.</a:t>
            </a:r>
          </a:p>
          <a:p>
            <a:endParaRPr lang="en-US" noProof="0" dirty="0" smtClean="0"/>
          </a:p>
        </p:txBody>
      </p:sp>
      <p:sp>
        <p:nvSpPr>
          <p:cNvPr id="6" name="Footer Placeholder 5"/>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5646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noProof="0" dirty="0" smtClean="0"/>
              <a:t>Key Concepts in Understanding Criminology </a:t>
            </a:r>
            <a:r>
              <a:rPr lang="en-US" sz="2700" noProof="0" dirty="0" smtClean="0"/>
              <a:t>(4 of 5)</a:t>
            </a:r>
            <a:endParaRPr lang="en-US" sz="2700" noProof="0" dirty="0"/>
          </a:p>
        </p:txBody>
      </p:sp>
      <p:sp>
        <p:nvSpPr>
          <p:cNvPr id="9" name="Content Placeholder 8"/>
          <p:cNvSpPr>
            <a:spLocks noGrp="1"/>
          </p:cNvSpPr>
          <p:nvPr>
            <p:ph idx="1"/>
          </p:nvPr>
        </p:nvSpPr>
        <p:spPr>
          <a:xfrm>
            <a:off x="228600" y="2133600"/>
            <a:ext cx="8839200" cy="4114800"/>
          </a:xfrm>
        </p:spPr>
        <p:txBody>
          <a:bodyPr>
            <a:normAutofit lnSpcReduction="10000"/>
          </a:bodyPr>
          <a:lstStyle/>
          <a:p>
            <a:pPr marL="0" indent="0">
              <a:buNone/>
            </a:pPr>
            <a:r>
              <a:rPr lang="en-US" noProof="0" dirty="0" smtClean="0"/>
              <a:t>The Consensus and Conflict Perspectives of Crime</a:t>
            </a:r>
          </a:p>
          <a:p>
            <a:r>
              <a:rPr lang="en-US" noProof="0" dirty="0" smtClean="0"/>
              <a:t>Consensus perspective views both formal system of laws and  enforcement of those laws.</a:t>
            </a:r>
          </a:p>
          <a:p>
            <a:pPr lvl="1"/>
            <a:r>
              <a:rPr lang="en-US" noProof="0" dirty="0" smtClean="0"/>
              <a:t>Assumes that individuals agree on what is right and wrong.</a:t>
            </a:r>
          </a:p>
          <a:p>
            <a:pPr lvl="1"/>
            <a:r>
              <a:rPr lang="en-US" noProof="0" dirty="0"/>
              <a:t>No major theorist considered this to be the best perspective of law.</a:t>
            </a:r>
          </a:p>
          <a:p>
            <a:pPr lvl="1"/>
            <a:endParaRPr lang="en-US" noProof="0" dirty="0"/>
          </a:p>
        </p:txBody>
      </p:sp>
      <p:sp>
        <p:nvSpPr>
          <p:cNvPr id="6" name="Footer Placeholder 5"/>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noProof="0" dirty="0" smtClean="0"/>
              <a:t>Key Concepts in Understanding Criminology </a:t>
            </a:r>
            <a:r>
              <a:rPr lang="en-US" sz="2700" noProof="0" dirty="0" smtClean="0"/>
              <a:t>(5 </a:t>
            </a:r>
            <a:r>
              <a:rPr lang="en-US" sz="2700" noProof="0" dirty="0"/>
              <a:t>of 5</a:t>
            </a:r>
            <a:r>
              <a:rPr lang="en-US" sz="2700" noProof="0" dirty="0" smtClean="0"/>
              <a:t>)</a:t>
            </a:r>
            <a:endParaRPr lang="en-US" sz="2700" noProof="0" dirty="0"/>
          </a:p>
        </p:txBody>
      </p:sp>
      <p:sp>
        <p:nvSpPr>
          <p:cNvPr id="4" name="Content Placeholder 3"/>
          <p:cNvSpPr>
            <a:spLocks noGrp="1"/>
          </p:cNvSpPr>
          <p:nvPr>
            <p:ph idx="1"/>
          </p:nvPr>
        </p:nvSpPr>
        <p:spPr/>
        <p:txBody>
          <a:bodyPr>
            <a:normAutofit/>
          </a:bodyPr>
          <a:lstStyle/>
          <a:p>
            <a:r>
              <a:rPr lang="en-US" noProof="0" dirty="0" smtClean="0"/>
              <a:t>Conflict perspective maintains that there is conflict between various societal groups with different interests.</a:t>
            </a:r>
          </a:p>
          <a:p>
            <a:pPr lvl="1"/>
            <a:r>
              <a:rPr lang="en-US" noProof="0" dirty="0" smtClean="0"/>
              <a:t>The conflict is resolved when the group in power achieves control.</a:t>
            </a:r>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9600"/>
          </a:xfrm>
        </p:spPr>
        <p:txBody>
          <a:bodyPr>
            <a:normAutofit fontScale="90000"/>
          </a:bodyPr>
          <a:lstStyle/>
          <a:p>
            <a:r>
              <a:rPr lang="en-US" noProof="0" dirty="0" smtClean="0"/>
              <a:t>The Criminal Justice System </a:t>
            </a:r>
            <a:r>
              <a:rPr lang="en-US" sz="2700" noProof="0" dirty="0" smtClean="0"/>
              <a:t>(1 </a:t>
            </a:r>
            <a:r>
              <a:rPr lang="en-US" sz="2700" noProof="0" dirty="0"/>
              <a:t>of 5</a:t>
            </a:r>
            <a:r>
              <a:rPr lang="en-US" sz="2700" noProof="0" dirty="0" smtClean="0"/>
              <a:t>)</a:t>
            </a:r>
            <a:endParaRPr lang="en-US" sz="2700" noProof="0" dirty="0"/>
          </a:p>
        </p:txBody>
      </p:sp>
      <p:sp>
        <p:nvSpPr>
          <p:cNvPr id="4" name="Content Placeholder 3"/>
          <p:cNvSpPr>
            <a:spLocks noGrp="1"/>
          </p:cNvSpPr>
          <p:nvPr>
            <p:ph idx="1"/>
          </p:nvPr>
        </p:nvSpPr>
        <p:spPr>
          <a:xfrm>
            <a:off x="266700" y="1708150"/>
            <a:ext cx="8610600" cy="4648200"/>
          </a:xfrm>
        </p:spPr>
        <p:txBody>
          <a:bodyPr>
            <a:normAutofit lnSpcReduction="10000"/>
          </a:bodyPr>
          <a:lstStyle/>
          <a:p>
            <a:r>
              <a:rPr lang="en-US" noProof="0" dirty="0" smtClean="0"/>
              <a:t>Criminal justice system is an apparatus society uses to enforce the standards of conduct.</a:t>
            </a:r>
          </a:p>
          <a:p>
            <a:r>
              <a:rPr lang="en-US" noProof="0" dirty="0" smtClean="0"/>
              <a:t>General purpose: To control crime, to prevent crime, and to provide and maintain justice.</a:t>
            </a:r>
          </a:p>
          <a:p>
            <a:r>
              <a:rPr lang="en-US" noProof="0" dirty="0" smtClean="0"/>
              <a:t>The </a:t>
            </a:r>
            <a:r>
              <a:rPr lang="en-US" noProof="0" dirty="0"/>
              <a:t>structure and organization is often presented as three components: </a:t>
            </a:r>
            <a:r>
              <a:rPr lang="en-US" noProof="0" dirty="0" smtClean="0"/>
              <a:t>Law </a:t>
            </a:r>
            <a:r>
              <a:rPr lang="en-US" noProof="0" dirty="0"/>
              <a:t>enforcement, courts, and corrections.</a:t>
            </a:r>
            <a:endParaRPr lang="en-US" noProof="0" dirty="0" smtClean="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85800"/>
          </a:xfrm>
        </p:spPr>
        <p:txBody>
          <a:bodyPr>
            <a:normAutofit fontScale="90000"/>
          </a:bodyPr>
          <a:lstStyle/>
          <a:p>
            <a:r>
              <a:rPr lang="en-US" noProof="0" dirty="0" smtClean="0"/>
              <a:t>The Criminal Justice System </a:t>
            </a:r>
            <a:r>
              <a:rPr lang="en-US" sz="2700" noProof="0" dirty="0" smtClean="0"/>
              <a:t>(2 </a:t>
            </a:r>
            <a:r>
              <a:rPr lang="en-US" sz="2700" noProof="0" dirty="0"/>
              <a:t>of 5</a:t>
            </a:r>
            <a:r>
              <a:rPr lang="en-US" sz="2700" noProof="0" dirty="0" smtClean="0"/>
              <a:t>)</a:t>
            </a:r>
            <a:endParaRPr lang="en-US" sz="2700" noProof="0" dirty="0"/>
          </a:p>
        </p:txBody>
      </p:sp>
      <p:sp>
        <p:nvSpPr>
          <p:cNvPr id="4" name="Content Placeholder 3"/>
          <p:cNvSpPr>
            <a:spLocks noGrp="1"/>
          </p:cNvSpPr>
          <p:nvPr>
            <p:ph idx="1"/>
          </p:nvPr>
        </p:nvSpPr>
        <p:spPr>
          <a:xfrm>
            <a:off x="228600" y="1676400"/>
            <a:ext cx="8839200" cy="4679950"/>
          </a:xfrm>
        </p:spPr>
        <p:txBody>
          <a:bodyPr>
            <a:normAutofit lnSpcReduction="10000"/>
          </a:bodyPr>
          <a:lstStyle/>
          <a:p>
            <a:pPr marL="0" indent="0">
              <a:buNone/>
            </a:pPr>
            <a:r>
              <a:rPr lang="en-US" noProof="0" dirty="0" smtClean="0"/>
              <a:t>Law Enforcement</a:t>
            </a:r>
          </a:p>
          <a:p>
            <a:r>
              <a:rPr lang="en-US" noProof="0" dirty="0" smtClean="0"/>
              <a:t>Includes various levels of organization: Federal, State, and Local.</a:t>
            </a:r>
          </a:p>
          <a:p>
            <a:r>
              <a:rPr lang="en-US" noProof="0" dirty="0" smtClean="0"/>
              <a:t>Federal law enforcement agencies include FBI, DEA, and ATF.</a:t>
            </a:r>
          </a:p>
          <a:p>
            <a:pPr lvl="0"/>
            <a:r>
              <a:rPr lang="en-US" noProof="0" dirty="0" smtClean="0"/>
              <a:t>Two models of state police departments: State police and Highway patrol.</a:t>
            </a:r>
          </a:p>
          <a:p>
            <a:pPr lvl="0"/>
            <a:r>
              <a:rPr lang="en-US" noProof="0" dirty="0" smtClean="0"/>
              <a:t>Local-level agencies are divided into counties and municipalities. </a:t>
            </a:r>
          </a:p>
          <a:p>
            <a:endParaRPr lang="en-US" noProof="0" dirty="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6822</TotalTime>
  <Words>3805</Words>
  <Application>Microsoft Office PowerPoint</Application>
  <PresentationFormat>On-screen Show (4:3)</PresentationFormat>
  <Paragraphs>371</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 Chapter 1: Introduction to Criminology </vt:lpstr>
      <vt:lpstr>Introduction</vt:lpstr>
      <vt:lpstr>Key Concepts in Understanding Criminology (1 of 5)</vt:lpstr>
      <vt:lpstr>Key Concepts in Understanding Criminology (2 of 5)</vt:lpstr>
      <vt:lpstr>Key Concepts in Understanding Criminology (3 of 5)</vt:lpstr>
      <vt:lpstr>Key Concepts in Understanding Criminology (4 of 5)</vt:lpstr>
      <vt:lpstr>Key Concepts in Understanding Criminology (5 of 5)</vt:lpstr>
      <vt:lpstr>The Criminal Justice System (1 of 5)</vt:lpstr>
      <vt:lpstr>The Criminal Justice System (2 of 5)</vt:lpstr>
      <vt:lpstr>The Criminal Justice System (3 of 5)</vt:lpstr>
      <vt:lpstr>The Criminal Justice System (4 of 5)</vt:lpstr>
      <vt:lpstr>The Criminal Justice System (5 of 5)</vt:lpstr>
      <vt:lpstr>Criminological Theory (1 of 5)</vt:lpstr>
      <vt:lpstr>Criminological Theory (2 of 5)</vt:lpstr>
      <vt:lpstr>Criminological Theory (3 of 5)</vt:lpstr>
      <vt:lpstr>Criminological Theory (4 of 5)</vt:lpstr>
      <vt:lpstr>Criminological Theory (5 of 5)</vt:lpstr>
      <vt:lpstr>Victimology (1 of 7)</vt:lpstr>
      <vt:lpstr>Victimology (2 of 7)</vt:lpstr>
      <vt:lpstr>Victimology (3 of 7)</vt:lpstr>
      <vt:lpstr>Victimology (4 of 7)</vt:lpstr>
      <vt:lpstr>Victimology (5 of 7)</vt:lpstr>
      <vt:lpstr>Victimology (6 of 7)</vt:lpstr>
      <vt:lpstr>Victimology (7 of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951</cp:revision>
  <dcterms:created xsi:type="dcterms:W3CDTF">2006-08-16T00:00:00Z</dcterms:created>
  <dcterms:modified xsi:type="dcterms:W3CDTF">2020-01-04T15:24:45Z</dcterms:modified>
</cp:coreProperties>
</file>