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8" r:id="rId3"/>
    <p:sldId id="260" r:id="rId4"/>
    <p:sldId id="296" r:id="rId5"/>
    <p:sldId id="262" r:id="rId6"/>
    <p:sldId id="297" r:id="rId7"/>
    <p:sldId id="299" r:id="rId8"/>
    <p:sldId id="300" r:id="rId9"/>
    <p:sldId id="301" r:id="rId10"/>
    <p:sldId id="302" r:id="rId11"/>
    <p:sldId id="303" r:id="rId12"/>
    <p:sldId id="305" r:id="rId13"/>
    <p:sldId id="306"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7856" autoAdjust="0"/>
  </p:normalViewPr>
  <p:slideViewPr>
    <p:cSldViewPr>
      <p:cViewPr varScale="1">
        <p:scale>
          <a:sx n="95" d="100"/>
          <a:sy n="95" d="100"/>
        </p:scale>
        <p:origin x="444" y="78"/>
      </p:cViewPr>
      <p:guideLst>
        <p:guide orient="horz" pos="2160"/>
        <p:guide pos="2880"/>
      </p:guideLst>
    </p:cSldViewPr>
  </p:slideViewPr>
  <p:outlineViewPr>
    <p:cViewPr>
      <p:scale>
        <a:sx n="50" d="100"/>
        <a:sy n="50" d="100"/>
      </p:scale>
      <p:origin x="72" y="444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Stigmata </a:t>
            </a:r>
            <a:r>
              <a:rPr lang="en-US" dirty="0"/>
              <a:t>consisted of facial and bodily features that deviated from the norm: </a:t>
            </a:r>
            <a:r>
              <a:rPr lang="en-US" sz="1200" kern="1200" dirty="0">
                <a:solidFill>
                  <a:schemeClr val="tx1"/>
                </a:solidFill>
                <a:effectLst/>
                <a:latin typeface="+mn-lt"/>
                <a:ea typeface="+mn-ea"/>
                <a:cs typeface="+mn-cs"/>
              </a:rPr>
              <a:t>For the most part, stigmata consisted of facial and bodily features that deviated from the norm—in other words, abnormally small or large noses, abnormally small or large ears, abnormally small or large eyes, abnormally small or large jaws, or almost anything that went outside the “bell curve” of normal physical development in human beings.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also threw in </a:t>
            </a:r>
            <a:r>
              <a:rPr lang="en-US" dirty="0" err="1"/>
              <a:t>extraphysiological</a:t>
            </a:r>
            <a:r>
              <a:rPr lang="en-US" dirty="0"/>
              <a:t> features like tattoos: </a:t>
            </a:r>
            <a:r>
              <a:rPr lang="en-US" sz="1200" kern="1200" dirty="0">
                <a:solidFill>
                  <a:schemeClr val="tx1"/>
                </a:solidFill>
                <a:effectLst/>
                <a:latin typeface="+mn-lt"/>
                <a:ea typeface="+mn-ea"/>
                <a:cs typeface="+mn-cs"/>
              </a:rPr>
              <a:t>Beyond deviant physical features, Lombroso also threw in some </a:t>
            </a:r>
            <a:r>
              <a:rPr lang="en-US" sz="1200" kern="1200" dirty="0" err="1">
                <a:solidFill>
                  <a:schemeClr val="tx1"/>
                </a:solidFill>
                <a:effectLst/>
                <a:latin typeface="+mn-lt"/>
                <a:ea typeface="+mn-ea"/>
                <a:cs typeface="+mn-cs"/>
              </a:rPr>
              <a:t>extraphysiological</a:t>
            </a:r>
            <a:r>
              <a:rPr lang="en-US" sz="1200" kern="1200" dirty="0">
                <a:solidFill>
                  <a:schemeClr val="tx1"/>
                </a:solidFill>
                <a:effectLst/>
                <a:latin typeface="+mn-lt"/>
                <a:ea typeface="+mn-ea"/>
                <a:cs typeface="+mn-cs"/>
              </a:rPr>
              <a:t> features, such as tattoos and a history of epilepsy (or other disorders) in the family.</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Lombroso’s documentation of tattoos he saw on known criminal offenders included many that featured female names or some motto such as “born under an unlucky star” or “man of misfortune.” </a:t>
            </a:r>
          </a:p>
          <a:p>
            <a:pPr marL="228600" lvl="0" indent="-228600">
              <a:buAutoNum type="alphaLcPeriod"/>
            </a:pPr>
            <a:r>
              <a:rPr lang="en-US" sz="1200" kern="1200" dirty="0">
                <a:solidFill>
                  <a:schemeClr val="tx1"/>
                </a:solidFill>
                <a:effectLst/>
                <a:latin typeface="+mn-lt"/>
                <a:ea typeface="+mn-ea"/>
                <a:cs typeface="+mn-cs"/>
              </a:rPr>
              <a:t>Others were more intriguing, such as a tattoo on the penis of one offender that read “Entra Tutto,” which means “it all goes </a:t>
            </a:r>
            <a:r>
              <a:rPr lang="en-US" sz="1200" kern="1200" dirty="0" smtClean="0">
                <a:solidFill>
                  <a:schemeClr val="tx1"/>
                </a:solidFill>
                <a:effectLst/>
                <a:latin typeface="+mn-lt"/>
                <a:ea typeface="+mn-ea"/>
                <a:cs typeface="+mn-cs"/>
              </a:rPr>
              <a:t>in.”</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538508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a:t>theory synthesized the craniometry, phrenology, and physiognomy: </a:t>
            </a:r>
            <a:r>
              <a:rPr lang="en-US" sz="1200" kern="1200" dirty="0">
                <a:solidFill>
                  <a:schemeClr val="tx1"/>
                </a:solidFill>
                <a:effectLst/>
                <a:latin typeface="+mn-lt"/>
                <a:ea typeface="+mn-ea"/>
                <a:cs typeface="+mn-cs"/>
              </a:rPr>
              <a:t>Lombroso’s theory synthesized the themes of craniometry, phrenology, and physiognomy.</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A good example of Lombroso’s “scientific” stigmata appears in Bram Stoker’s </a:t>
            </a:r>
            <a:r>
              <a:rPr lang="en-US" sz="1200" i="1" kern="1200" dirty="0">
                <a:solidFill>
                  <a:schemeClr val="tx1"/>
                </a:solidFill>
                <a:effectLst/>
                <a:latin typeface="+mn-lt"/>
                <a:ea typeface="+mn-ea"/>
                <a:cs typeface="+mn-cs"/>
              </a:rPr>
              <a:t>Dracula</a:t>
            </a:r>
            <a:r>
              <a:rPr lang="en-US" sz="1200" kern="1200" dirty="0">
                <a:solidFill>
                  <a:schemeClr val="tx1"/>
                </a:solidFill>
                <a:effectLst/>
                <a:latin typeface="+mn-lt"/>
                <a:ea typeface="+mn-ea"/>
                <a:cs typeface="+mn-cs"/>
              </a:rPr>
              <a:t>, in which the physical appearance of the Count (Dracula) is based on “Lombrosian” traits, such as the high bridge of the thin nose, arched nostrils, massive eyebrows, and pointed ears.</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161912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Determinism</a:t>
            </a:r>
            <a:r>
              <a:rPr lang="en-US" b="0" i="0" dirty="0"/>
              <a:t>: </a:t>
            </a:r>
            <a:r>
              <a:rPr lang="en-US" b="0" i="0" dirty="0" smtClean="0"/>
              <a:t>Human </a:t>
            </a:r>
            <a:r>
              <a:rPr lang="en-US" b="0" i="0" dirty="0"/>
              <a:t>behavior determined by factors beyond free will and free </a:t>
            </a:r>
            <a:r>
              <a:rPr lang="en-US" b="0" i="0" dirty="0" smtClean="0"/>
              <a:t>choice.</a:t>
            </a:r>
            <a:r>
              <a:rPr lang="en-US"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Biological, psychological, and sociological variables determine our choices: </a:t>
            </a:r>
            <a:r>
              <a:rPr lang="en-US" sz="1200" b="0" i="0" kern="1200" dirty="0">
                <a:solidFill>
                  <a:schemeClr val="tx1"/>
                </a:solidFill>
                <a:effectLst/>
                <a:latin typeface="+mn-lt"/>
                <a:ea typeface="+mn-ea"/>
                <a:cs typeface="+mn-cs"/>
              </a:rPr>
              <a:t>The Positive School is based on the fundamental belief that factors outside free will and choice—such as biological, psychological, and </a:t>
            </a:r>
            <a:r>
              <a:rPr lang="en-US" sz="1200" b="0" i="0" kern="1200" dirty="0" smtClean="0">
                <a:solidFill>
                  <a:schemeClr val="tx1"/>
                </a:solidFill>
                <a:effectLst/>
                <a:latin typeface="+mn-lt"/>
                <a:ea typeface="+mn-ea"/>
                <a:cs typeface="+mn-cs"/>
              </a:rPr>
              <a:t>sociological </a:t>
            </a:r>
            <a:r>
              <a:rPr lang="en-US" sz="1200" b="0" i="0" kern="1200" dirty="0">
                <a:solidFill>
                  <a:schemeClr val="tx1"/>
                </a:solidFill>
                <a:effectLst/>
                <a:latin typeface="+mn-lt"/>
                <a:ea typeface="+mn-ea"/>
                <a:cs typeface="+mn-cs"/>
              </a:rPr>
              <a:t>variables—determine the choices we make regarding all types of behavior, especially decisions of whether or not to engage in criminal activity.</a:t>
            </a:r>
            <a:endParaRPr lang="en-IN" sz="1200" b="0" i="0" kern="1200" dirty="0">
              <a:solidFill>
                <a:schemeClr val="tx1"/>
              </a:solidFill>
              <a:effectLst/>
              <a:latin typeface="+mn-lt"/>
              <a:ea typeface="+mn-ea"/>
              <a:cs typeface="+mn-cs"/>
            </a:endParaRPr>
          </a:p>
          <a:p>
            <a:pPr marL="228600" lvl="0" indent="-228600">
              <a:buAutoNum type="alphaLcPeriod"/>
            </a:pPr>
            <a:r>
              <a:rPr lang="en-US" sz="1200" b="0" i="0" kern="1200" dirty="0">
                <a:solidFill>
                  <a:schemeClr val="tx1"/>
                </a:solidFill>
                <a:effectLst/>
                <a:latin typeface="+mn-lt"/>
                <a:ea typeface="+mn-ea"/>
                <a:cs typeface="+mn-cs"/>
              </a:rPr>
              <a:t>For example, although most people consider religion one of the most important aspects of their lives, studies show that far more than 90% of the world’s population have chosen their religious affiliation (e.g., Baptist, Buddhist, Catholic, Judaism) based on the religious affiliation of their parents or caretakers. </a:t>
            </a:r>
          </a:p>
          <a:p>
            <a:pPr marL="228600" lvl="0" indent="-228600">
              <a:buAutoNum type="alphaLcPeriod"/>
            </a:pPr>
            <a:r>
              <a:rPr lang="en-US" sz="1200" b="0" i="0" kern="1200" dirty="0">
                <a:solidFill>
                  <a:schemeClr val="tx1"/>
                </a:solidFill>
                <a:effectLst/>
                <a:latin typeface="+mn-lt"/>
                <a:ea typeface="+mn-ea"/>
                <a:cs typeface="+mn-cs"/>
              </a:rPr>
              <a:t>Therefore, it is clear that what most people consider an extremely important decision—namely, what to believe regarding a higher being or force—is almost completely determined by their environment.</a:t>
            </a:r>
          </a:p>
          <a:p>
            <a:pPr marL="228600" lvl="0" indent="-228600">
              <a:buAutoNum type="alphaLcPeriod"/>
            </a:pPr>
            <a:r>
              <a:rPr lang="en-US" sz="1200" b="0" i="0" kern="1200" dirty="0">
                <a:solidFill>
                  <a:schemeClr val="tx1"/>
                </a:solidFill>
                <a:effectLst/>
                <a:latin typeface="+mn-lt"/>
                <a:ea typeface="+mn-ea"/>
                <a:cs typeface="+mn-cs"/>
              </a:rPr>
              <a:t>Positivistic theories focus on a wide range of variables, from biology to psychology to social aspects. </a:t>
            </a:r>
          </a:p>
        </p:txBody>
      </p:sp>
      <p:sp>
        <p:nvSpPr>
          <p:cNvPr id="4" name="Slide Number Placeholder 3"/>
          <p:cNvSpPr>
            <a:spLocks noGrp="1"/>
          </p:cNvSpPr>
          <p:nvPr>
            <p:ph type="sldNum" sz="quarter" idx="10"/>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512438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 </a:t>
            </a:r>
            <a:r>
              <a:rPr lang="en-US" dirty="0"/>
              <a:t>was called in to determine the guilt of persons in key criminal testimony: </a:t>
            </a:r>
            <a:r>
              <a:rPr lang="en-US" sz="1200" kern="1200" dirty="0">
                <a:solidFill>
                  <a:schemeClr val="tx1"/>
                </a:solidFill>
                <a:effectLst/>
                <a:latin typeface="+mn-lt"/>
                <a:ea typeface="+mn-ea"/>
                <a:cs typeface="+mn-cs"/>
              </a:rPr>
              <a:t>Under the banner of science, Lombroso was called in to determine the guilt of certain persons in key criminal testimony, often during trial.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Based </a:t>
            </a:r>
            <a:r>
              <a:rPr lang="en-US" sz="1200" kern="1200" dirty="0">
                <a:solidFill>
                  <a:schemeClr val="tx1"/>
                </a:solidFill>
                <a:effectLst/>
                <a:latin typeface="+mn-lt"/>
                <a:ea typeface="+mn-ea"/>
                <a:cs typeface="+mn-cs"/>
              </a:rPr>
              <a:t>judgments only on the visual stigmata in the line of </a:t>
            </a:r>
            <a:r>
              <a:rPr lang="en-US" sz="1200" kern="1200" dirty="0" smtClean="0">
                <a:solidFill>
                  <a:schemeClr val="tx1"/>
                </a:solidFill>
                <a:effectLst/>
                <a:latin typeface="+mn-lt"/>
                <a:ea typeface="+mn-ea"/>
                <a:cs typeface="+mn-cs"/>
              </a:rPr>
              <a:t>suspects:</a:t>
            </a:r>
            <a:r>
              <a:rPr lang="en-US" sz="1200" kern="1200" baseline="0" dirty="0" smtClean="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When Lombroso was not available for such “scientific” determinations of guilty persons, his colleagues or students (referred to as “lieutenants”) were often sent. </a:t>
            </a:r>
          </a:p>
          <a:p>
            <a:pPr marL="228600" lvl="0" indent="-228600">
              <a:buAutoNum type="alphaLcPeriod"/>
            </a:pPr>
            <a:r>
              <a:rPr lang="en-US" sz="1200" kern="1200" dirty="0">
                <a:solidFill>
                  <a:schemeClr val="tx1"/>
                </a:solidFill>
                <a:effectLst/>
                <a:latin typeface="+mn-lt"/>
                <a:ea typeface="+mn-ea"/>
                <a:cs typeface="+mn-cs"/>
              </a:rPr>
              <a:t>Some of these students, such as Enrico Ferri and Raphael Garrofalo, became quite active in the Fascist regime of Italy in the early 1900s.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Modern medicine identifies minor physical anomalies (MPAs): </a:t>
            </a:r>
            <a:r>
              <a:rPr lang="en-US" sz="1200" kern="1200" dirty="0">
                <a:solidFill>
                  <a:schemeClr val="tx1"/>
                </a:solidFill>
                <a:effectLst/>
                <a:latin typeface="+mn-lt"/>
                <a:ea typeface="+mn-ea"/>
                <a:cs typeface="+mn-cs"/>
              </a:rPr>
              <a:t>Modern medicine identifies a number of what are termed </a:t>
            </a:r>
            <a:r>
              <a:rPr lang="en-US" sz="1200" kern="1200" dirty="0" err="1" smtClean="0">
                <a:solidFill>
                  <a:schemeClr val="tx1"/>
                </a:solidFill>
                <a:effectLst/>
                <a:latin typeface="+mn-lt"/>
                <a:ea typeface="+mn-ea"/>
                <a:cs typeface="+mn-cs"/>
              </a:rPr>
              <a:t>MPAs</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that indicate developmental problems.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These MPAs include: head circumference out of the normal range, malformed ears, low-set ears, excessively large gap between the first and second toes, webbing between toes or fingers, no earlobes, curved fifth finger, asymmetrical ears</a:t>
            </a:r>
            <a:r>
              <a:rPr lang="en-US" sz="1200" kern="1200" dirty="0" smtClean="0">
                <a:solidFill>
                  <a:schemeClr val="tx1"/>
                </a:solidFill>
                <a:effectLst/>
                <a:latin typeface="+mn-lt"/>
                <a:ea typeface="+mn-ea"/>
                <a:cs typeface="+mn-cs"/>
              </a:rPr>
              <a:t>, furrowed </a:t>
            </a:r>
            <a:r>
              <a:rPr lang="en-US" sz="1200" kern="1200" dirty="0">
                <a:solidFill>
                  <a:schemeClr val="tx1"/>
                </a:solidFill>
                <a:effectLst/>
                <a:latin typeface="+mn-lt"/>
                <a:ea typeface="+mn-ea"/>
                <a:cs typeface="+mn-cs"/>
              </a:rPr>
              <a:t>tongue, and simian crease. </a:t>
            </a:r>
            <a:endParaRPr lang="en-IN" sz="1200" kern="1200" dirty="0">
              <a:solidFill>
                <a:schemeClr val="tx1"/>
              </a:solidFill>
              <a:effectLst/>
              <a:latin typeface="+mn-lt"/>
              <a:ea typeface="+mn-ea"/>
              <a:cs typeface="+mn-cs"/>
            </a:endParaRPr>
          </a:p>
          <a:p>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3367308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His model of stigmata as predictors of antisocial problems has implications to the present day: </a:t>
            </a:r>
            <a:r>
              <a:rPr lang="en-US" sz="1200" kern="1200" dirty="0">
                <a:solidFill>
                  <a:schemeClr val="tx1"/>
                </a:solidFill>
                <a:effectLst/>
                <a:latin typeface="+mn-lt"/>
                <a:ea typeface="+mn-ea"/>
                <a:cs typeface="+mn-cs"/>
              </a:rPr>
              <a:t>Given the practice of correlating physical aspects with developmental problems, including criminality, Lombroso’s model of stigmata as predictors of antisocial problems has implications to the present day.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are more accepted by medical science than criminological literature: </a:t>
            </a:r>
            <a:r>
              <a:rPr lang="en-US" sz="1200" kern="1200" dirty="0">
                <a:solidFill>
                  <a:schemeClr val="tx1"/>
                </a:solidFill>
                <a:effectLst/>
                <a:latin typeface="+mn-lt"/>
                <a:ea typeface="+mn-ea"/>
                <a:cs typeface="+mn-cs"/>
              </a:rPr>
              <a:t>Perhaps surprisingly, such implications are more accepted by modern medical science than they are in the criminological literature.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Criminologists began to question his theory of atavism and stigmata: </a:t>
            </a:r>
            <a:r>
              <a:rPr lang="en-US" sz="1200" kern="1200" dirty="0">
                <a:solidFill>
                  <a:schemeClr val="tx1"/>
                </a:solidFill>
                <a:effectLst/>
                <a:latin typeface="+mn-lt"/>
                <a:ea typeface="+mn-ea"/>
                <a:cs typeface="+mn-cs"/>
              </a:rPr>
              <a:t>Three decades after Lombroso’s work, criminologists began to question his theory of atavism and stigmata.</a:t>
            </a:r>
            <a:endParaRPr lang="en-IN" sz="1200" kern="1200" dirty="0">
              <a:solidFill>
                <a:schemeClr val="tx1"/>
              </a:solidFill>
              <a:effectLst/>
              <a:latin typeface="+mn-lt"/>
              <a:ea typeface="+mn-ea"/>
              <a:cs typeface="+mn-cs"/>
            </a:endParaRPr>
          </a:p>
          <a:p>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2392161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Criminologists realized that the idea of a “born” criminal was not valid: </a:t>
            </a:r>
            <a:r>
              <a:rPr lang="en-US" sz="1200" kern="1200" dirty="0">
                <a:solidFill>
                  <a:schemeClr val="tx1"/>
                </a:solidFill>
                <a:effectLst/>
                <a:latin typeface="+mn-lt"/>
                <a:ea typeface="+mn-ea"/>
                <a:cs typeface="+mn-cs"/>
              </a:rPr>
              <a:t>Despite the evidence presented against Lombroso, his theorizing remained dominant until the early 1900s, when criminologists realized that stigmata and the idea of a “born” criminal were not valid.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Researchers were not ready to disbelieve ethnic groups were superior or inferior: </a:t>
            </a:r>
            <a:r>
              <a:rPr lang="en-US" sz="1200" kern="1200" dirty="0">
                <a:solidFill>
                  <a:schemeClr val="tx1"/>
                </a:solidFill>
                <a:effectLst/>
                <a:latin typeface="+mn-lt"/>
                <a:ea typeface="+mn-ea"/>
                <a:cs typeface="+mn-cs"/>
              </a:rPr>
              <a:t>However, theorists and researchers were not ready to disbelieve certain ethnic or racial groups were superior or inferior to others and a new theory emerged based on a quantified measure originated by Alfred Binet in France.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Binet’s IQ test to identify underperformers: </a:t>
            </a:r>
            <a:r>
              <a:rPr lang="en-US" sz="1200" kern="1200" dirty="0">
                <a:solidFill>
                  <a:schemeClr val="tx1"/>
                </a:solidFill>
                <a:effectLst/>
                <a:latin typeface="+mn-lt"/>
                <a:ea typeface="+mn-ea"/>
                <a:cs typeface="+mn-cs"/>
              </a:rPr>
              <a:t>Binet had formulated the test to identify youth who were not performing up to par in educational skills.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stated that IQ could be changed: </a:t>
            </a:r>
            <a:r>
              <a:rPr lang="en-US" sz="1200" kern="1200" dirty="0">
                <a:solidFill>
                  <a:schemeClr val="tx1"/>
                </a:solidFill>
                <a:effectLst/>
                <a:latin typeface="+mn-lt"/>
                <a:ea typeface="+mn-ea"/>
                <a:cs typeface="+mn-cs"/>
              </a:rPr>
              <a:t>He stated that IQ could be changed, which is why he proposed a score to identify slow learners so that they could be trained to raise their IQs, but when Binet’s work on developing the idea and methods of scoring IQs was brought to the United States, his basic assumptions and propositions were twisted.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 H. Goddard misused the test to rid U.S. society of low-IQ individuals: </a:t>
            </a:r>
            <a:r>
              <a:rPr lang="en-US" sz="1200" kern="1200" dirty="0">
                <a:solidFill>
                  <a:schemeClr val="tx1"/>
                </a:solidFill>
                <a:effectLst/>
                <a:latin typeface="+mn-lt"/>
                <a:ea typeface="+mn-ea"/>
                <a:cs typeface="+mn-cs"/>
              </a:rPr>
              <a:t>One of the most prominent individuals who utilized Binet’s IQ test in the United States for purposes of deporting, incapacitating, sterilizing, and otherwise ridding society of low-IQ individuals was H. H. Goddard. </a:t>
            </a:r>
            <a:endParaRPr lang="en-IN" sz="1200" kern="1200" dirty="0">
              <a:solidFill>
                <a:schemeClr val="tx1"/>
              </a:solidFill>
              <a:effectLst/>
              <a:latin typeface="+mn-lt"/>
              <a:ea typeface="+mn-ea"/>
              <a:cs typeface="+mn-cs"/>
            </a:endParaRPr>
          </a:p>
          <a:p>
            <a:endParaRPr lang="en-IN"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3648333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was considered the authority on the use of IQ testing in the </a:t>
            </a:r>
            <a:r>
              <a:rPr lang="en-US" dirty="0" smtClean="0"/>
              <a:t>United States: </a:t>
            </a:r>
            <a:r>
              <a:rPr lang="en-US" sz="1200" kern="1200" dirty="0">
                <a:solidFill>
                  <a:schemeClr val="tx1"/>
                </a:solidFill>
                <a:effectLst/>
                <a:latin typeface="+mn-lt"/>
                <a:ea typeface="+mn-ea"/>
                <a:cs typeface="+mn-cs"/>
              </a:rPr>
              <a:t>Goddard is generally considered the leading authority on the use and interpretation of IQ testing in the United States.</a:t>
            </a:r>
            <a:endParaRPr lang="en-IN" sz="1200" kern="1200" dirty="0">
              <a:solidFill>
                <a:schemeClr val="tx1"/>
              </a:solidFill>
              <a:effectLst/>
              <a:latin typeface="+mn-lt"/>
              <a:ea typeface="+mn-ea"/>
              <a:cs typeface="+mn-cs"/>
            </a:endParaRPr>
          </a:p>
          <a:p>
            <a:pPr lvl="0"/>
            <a:endParaRPr lang="en-I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adapted Binet’s model to examine immigrants coming into the </a:t>
            </a:r>
            <a:r>
              <a:rPr lang="en-US" dirty="0" smtClean="0"/>
              <a:t>United States: </a:t>
            </a:r>
            <a:r>
              <a:rPr lang="en-US" sz="1200" kern="1200" dirty="0">
                <a:solidFill>
                  <a:schemeClr val="tx1"/>
                </a:solidFill>
                <a:effectLst/>
                <a:latin typeface="+mn-lt"/>
                <a:ea typeface="+mn-ea"/>
                <a:cs typeface="+mn-cs"/>
              </a:rPr>
              <a:t>He used the IQ test he adopted from Binet’s model to examine immigrants coming into the United States and proposed quite different assumptions regarding intelligence or IQ than did Binet.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proposed the theory of feeble-mindedness which became a scientific term in the early 1900s: </a:t>
            </a:r>
            <a:r>
              <a:rPr lang="en-US" sz="1200" kern="1200" dirty="0">
                <a:solidFill>
                  <a:schemeClr val="tx1"/>
                </a:solidFill>
                <a:effectLst/>
                <a:latin typeface="+mn-lt"/>
                <a:ea typeface="+mn-ea"/>
                <a:cs typeface="+mn-cs"/>
              </a:rPr>
              <a:t>Goddard is known for labeling this </a:t>
            </a:r>
            <a:r>
              <a:rPr lang="en-US" sz="1200" kern="1200" dirty="0" smtClean="0">
                <a:solidFill>
                  <a:schemeClr val="tx1"/>
                </a:solidFill>
                <a:effectLst/>
                <a:latin typeface="+mn-lt"/>
                <a:ea typeface="+mn-ea"/>
                <a:cs typeface="+mn-cs"/>
              </a:rPr>
              <a:t>low-IQ </a:t>
            </a:r>
            <a:r>
              <a:rPr lang="en-US" sz="1200" b="1" kern="1200" dirty="0">
                <a:solidFill>
                  <a:schemeClr val="tx1"/>
                </a:solidFill>
                <a:effectLst/>
                <a:latin typeface="+mn-lt"/>
                <a:ea typeface="+mn-ea"/>
                <a:cs typeface="+mn-cs"/>
              </a:rPr>
              <a:t>feeble-mindedness</a:t>
            </a:r>
            <a:r>
              <a:rPr lang="en-US" sz="1200" kern="1200" dirty="0">
                <a:solidFill>
                  <a:schemeClr val="tx1"/>
                </a:solidFill>
                <a:effectLst/>
                <a:latin typeface="+mn-lt"/>
                <a:ea typeface="+mn-ea"/>
                <a:cs typeface="+mn-cs"/>
              </a:rPr>
              <a:t>, which actually became a technical, scientific term in the early 1900s referring to those who had significantly below-average levels of intelligence.</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1440766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labeled humans from highest to lowest intelligence: </a:t>
            </a:r>
            <a:r>
              <a:rPr lang="en-US" sz="1200" kern="1200" dirty="0">
                <a:solidFill>
                  <a:schemeClr val="tx1"/>
                </a:solidFill>
                <a:effectLst/>
                <a:latin typeface="+mn-lt"/>
                <a:ea typeface="+mn-ea"/>
                <a:cs typeface="+mn-cs"/>
              </a:rPr>
              <a:t>In order from highest to lowest intelligence, the first group were the “morons,” the second group were the “imbeciles,” and the lowest group were the “idiots.”</a:t>
            </a:r>
            <a:endParaRPr lang="en-IN" sz="1200" kern="1200" dirty="0">
              <a:solidFill>
                <a:schemeClr val="tx1"/>
              </a:solidFill>
              <a:effectLst/>
              <a:latin typeface="+mn-lt"/>
              <a:ea typeface="+mn-ea"/>
              <a:cs typeface="+mn-cs"/>
            </a:endParaRPr>
          </a:p>
          <a:p>
            <a:pPr lvl="0"/>
            <a:endParaRPr lang="en-IN" dirty="0"/>
          </a:p>
          <a:p>
            <a:r>
              <a:rPr lang="en-US" dirty="0"/>
              <a:t>He believed the morons were the biggest threat to the genetic pool: </a:t>
            </a:r>
            <a:r>
              <a:rPr lang="en-US" sz="1200" kern="1200" dirty="0">
                <a:solidFill>
                  <a:schemeClr val="tx1"/>
                </a:solidFill>
                <a:effectLst/>
                <a:latin typeface="+mn-lt"/>
                <a:ea typeface="+mn-ea"/>
                <a:cs typeface="+mn-cs"/>
              </a:rPr>
              <a:t>According to Goddard, from a eugenics point of view, the biggest threat to the progress of humanity was not the idiots—he believed the morons were the biggest threat to the genetic pool.</a:t>
            </a:r>
          </a:p>
          <a:p>
            <a:endParaRPr lang="en-US" dirty="0"/>
          </a:p>
          <a:p>
            <a:r>
              <a:rPr lang="en-US" dirty="0"/>
              <a:t>He insisted that women could pick out the feeble-minded better than men could: </a:t>
            </a:r>
            <a:r>
              <a:rPr lang="en-US" sz="1200" kern="1200" dirty="0">
                <a:solidFill>
                  <a:schemeClr val="tx1"/>
                </a:solidFill>
                <a:effectLst/>
                <a:latin typeface="+mn-lt"/>
                <a:ea typeface="+mn-ea"/>
                <a:cs typeface="+mn-cs"/>
              </a:rPr>
              <a:t>Although Goddard never provided a good reason why, he insisted that women could pick out the feeble-minded better than men could, so he included them on his team of scientists stationed on Ellis Island.</a:t>
            </a:r>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1896007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Goddard was proud of the increase in the deportations of potential immigrants: </a:t>
            </a:r>
            <a:r>
              <a:rPr lang="en-US" sz="1200" kern="1200" dirty="0">
                <a:solidFill>
                  <a:schemeClr val="tx1"/>
                </a:solidFill>
                <a:effectLst/>
                <a:latin typeface="+mn-lt"/>
                <a:ea typeface="+mn-ea"/>
                <a:cs typeface="+mn-cs"/>
              </a:rPr>
              <a:t>Regarding policy implications of his work, Goddard was proud of the increase in the deportations of potential immigrants to the United States. </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reported that deportations for the reason of mental deficiency increased by 350% in 1913 and 570% in 1914: </a:t>
            </a:r>
            <a:r>
              <a:rPr lang="en-US" sz="1200" kern="1200" dirty="0">
                <a:solidFill>
                  <a:schemeClr val="tx1"/>
                </a:solidFill>
                <a:effectLst/>
                <a:latin typeface="+mn-lt"/>
                <a:ea typeface="+mn-ea"/>
                <a:cs typeface="+mn-cs"/>
              </a:rPr>
              <a:t>For example, Goddard enthusiastically reported that deportations for the reason of mental deficiency increased by 350% in 1913 and 570% in 1914 from the average of the preceding five years.</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time Goddard realized that the inaccuracy of his theories: </a:t>
            </a:r>
            <a:r>
              <a:rPr lang="en-US" sz="1200" kern="1200" dirty="0">
                <a:solidFill>
                  <a:schemeClr val="tx1"/>
                </a:solidFill>
                <a:effectLst/>
                <a:latin typeface="+mn-lt"/>
                <a:ea typeface="+mn-ea"/>
                <a:cs typeface="+mn-cs"/>
              </a:rPr>
              <a:t>However, over time Goddard realized that his policy recommendations of deportation, incarceration, and sterilization were not based on accurate science.</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Specifically, after consistently validating his IQ test on immigrants and mental patients, Goddard finally tested his intelligence scale on a relatively representative cross-section of American citizens—namely, draftees for military service during World War I. </a:t>
            </a:r>
          </a:p>
          <a:p>
            <a:pPr marL="228600" lvl="0" indent="-228600">
              <a:buAutoNum type="alphaLcPeriod"/>
            </a:pPr>
            <a:r>
              <a:rPr lang="en-US" sz="1200" kern="1200" dirty="0">
                <a:solidFill>
                  <a:schemeClr val="tx1"/>
                </a:solidFill>
                <a:effectLst/>
                <a:latin typeface="+mn-lt"/>
                <a:ea typeface="+mn-ea"/>
                <a:cs typeface="+mn-cs"/>
              </a:rPr>
              <a:t>The results showed that many of these recruits scored as feeble-minded (i.e., lower than a mental age of 12) on the given IQ test. </a:t>
            </a:r>
          </a:p>
          <a:p>
            <a:pPr marL="228600" lvl="0" indent="-228600">
              <a:buAutoNum type="alphaLcPeriod"/>
            </a:pPr>
            <a:r>
              <a:rPr lang="en-US" sz="1200" kern="1200" dirty="0">
                <a:solidFill>
                  <a:schemeClr val="tx1"/>
                </a:solidFill>
                <a:effectLst/>
                <a:latin typeface="+mn-lt"/>
                <a:ea typeface="+mn-ea"/>
                <a:cs typeface="+mn-cs"/>
              </a:rPr>
              <a:t>Therefore, Goddard changed (lowered) the criteria of what determined a person’s feeble-mindedness; specifically, the criteria changed from a mental age of 12 to a mental age of 8.</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3966626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r>
              <a:rPr lang="en-US" sz="1200" kern="1200" dirty="0" smtClean="0">
                <a:solidFill>
                  <a:schemeClr val="tx1"/>
                </a:solidFill>
                <a:effectLst/>
                <a:latin typeface="+mn-lt"/>
                <a:ea typeface="+mn-ea"/>
                <a:cs typeface="+mn-cs"/>
              </a:rPr>
              <a:t>.</a:t>
            </a:r>
          </a:p>
          <a:p>
            <a:pPr lvl="0"/>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Issue </a:t>
            </a:r>
            <a:r>
              <a:rPr lang="en-US" dirty="0"/>
              <a:t>came to the highest court in the 1920s: </a:t>
            </a:r>
            <a:r>
              <a:rPr lang="en-US" sz="1200" kern="1200" dirty="0">
                <a:solidFill>
                  <a:schemeClr val="tx1"/>
                </a:solidFill>
                <a:effectLst/>
                <a:latin typeface="+mn-lt"/>
                <a:ea typeface="+mn-ea"/>
                <a:cs typeface="+mn-cs"/>
              </a:rPr>
              <a:t>This issue came to the highest court in the 1920s; the case of </a:t>
            </a:r>
            <a:r>
              <a:rPr lang="en-US" sz="1200" i="1" kern="1200" dirty="0">
                <a:solidFill>
                  <a:schemeClr val="tx1"/>
                </a:solidFill>
                <a:effectLst/>
                <a:latin typeface="+mn-lt"/>
                <a:ea typeface="+mn-ea"/>
                <a:cs typeface="+mn-cs"/>
              </a:rPr>
              <a:t>Buck v. Bell</a:t>
            </a:r>
            <a:r>
              <a:rPr lang="en-US" sz="1200" kern="1200" dirty="0">
                <a:solidFill>
                  <a:schemeClr val="tx1"/>
                </a:solidFill>
                <a:effectLst/>
                <a:latin typeface="+mn-lt"/>
                <a:ea typeface="+mn-ea"/>
                <a:cs typeface="+mn-cs"/>
              </a:rPr>
              <a:t> made its way to the U.S. Supreme Court in 1927, and the court decided in favor of sterilizing individuals who had scored, or whose parents had scored, as mentally deficient on intelligence scales.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Sterilizations </a:t>
            </a:r>
            <a:r>
              <a:rPr lang="en-US" dirty="0"/>
              <a:t>continued for many years: </a:t>
            </a:r>
            <a:r>
              <a:rPr lang="en-US" sz="1200" kern="1200" dirty="0">
                <a:solidFill>
                  <a:schemeClr val="tx1"/>
                </a:solidFill>
                <a:effectLst/>
                <a:latin typeface="+mn-lt"/>
                <a:ea typeface="+mn-ea"/>
                <a:cs typeface="+mn-cs"/>
              </a:rPr>
              <a:t>Due to this approval from the court, such sterilizations continued for many years, up to the 1970s.</a:t>
            </a:r>
            <a:endParaRPr lang="en-IN" sz="1200" kern="1200" dirty="0">
              <a:solidFill>
                <a:schemeClr val="tx1"/>
              </a:solidFill>
              <a:effectLst/>
              <a:latin typeface="+mn-lt"/>
              <a:ea typeface="+mn-ea"/>
              <a:cs typeface="+mn-cs"/>
            </a:endParaRP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important to acknowledge this blot on the history of the </a:t>
            </a:r>
            <a:r>
              <a:rPr lang="en-US" dirty="0" smtClean="0"/>
              <a:t>United States: </a:t>
            </a:r>
            <a:r>
              <a:rPr lang="en-US" sz="1200" kern="1200" dirty="0">
                <a:solidFill>
                  <a:schemeClr val="tx1"/>
                </a:solidFill>
                <a:effectLst/>
                <a:latin typeface="+mn-lt"/>
                <a:ea typeface="+mn-ea"/>
                <a:cs typeface="+mn-cs"/>
              </a:rPr>
              <a:t>Although this aspect of U.S. history is often hidden from the public, it did occur and it is important to acknowledge this blot on our nation’s history, especially since it occurred at a time when we were supposed to be fighting the Nazis’ and other regimes’ abuses of civil rights.</a:t>
            </a:r>
            <a:endParaRPr lang="en-IN" sz="1200" kern="1200" dirty="0">
              <a:solidFill>
                <a:schemeClr val="tx1"/>
              </a:solidFill>
              <a:effectLst/>
              <a:latin typeface="+mn-lt"/>
              <a:ea typeface="+mn-ea"/>
              <a:cs typeface="+mn-cs"/>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206678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5.3 Discuss the shift to more psychological areas, namely IQ testing, and how it affected the field in terms of policy and thinking about individuals’ risk for criminality.</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Researchers realized the atrocities that had been committed: </a:t>
            </a:r>
            <a:r>
              <a:rPr lang="en-US" sz="1200" kern="1200" dirty="0">
                <a:solidFill>
                  <a:schemeClr val="tx1"/>
                </a:solidFill>
                <a:effectLst/>
                <a:latin typeface="+mn-lt"/>
                <a:ea typeface="+mn-ea"/>
                <a:cs typeface="+mn-cs"/>
              </a:rPr>
              <a:t>For decades, criminological researchers realized the atrocities that had been committed in the name of this theory and IQ was not researched much.</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Hirschi and Hindelang studied the effect of intelligence on youths: </a:t>
            </a:r>
            <a:r>
              <a:rPr lang="en-US" sz="1200" kern="1200" dirty="0">
                <a:solidFill>
                  <a:schemeClr val="tx1"/>
                </a:solidFill>
                <a:effectLst/>
                <a:latin typeface="+mn-lt"/>
                <a:ea typeface="+mn-ea"/>
                <a:cs typeface="+mn-cs"/>
              </a:rPr>
              <a:t>In the 1970s, a study was published in which Travis Hirschi and Michael Hindelang examined the effect of intelligence on youths.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They found that intelligence has a significant effect on delinquency: </a:t>
            </a:r>
            <a:r>
              <a:rPr lang="en-US" sz="1200" kern="1200" dirty="0">
                <a:solidFill>
                  <a:schemeClr val="tx1"/>
                </a:solidFill>
                <a:effectLst/>
                <a:latin typeface="+mn-lt"/>
                <a:ea typeface="+mn-ea"/>
                <a:cs typeface="+mn-cs"/>
              </a:rPr>
              <a:t>They found that even among youths in the same race and social class, intelligence has a significant effect on delinquency and criminality; it showed that the IQs of delinquents are 10 points lower than those of noncriminals.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Studies have shown that low verbal intelligence has the most significant impact in predicting delinquent and criminal behavior.</a:t>
            </a:r>
          </a:p>
          <a:p>
            <a:pPr marL="228600" lvl="0" indent="-228600">
              <a:buAutoNum type="alphaLcPeriod"/>
            </a:pPr>
            <a:r>
              <a:rPr lang="en-US" sz="1200" kern="1200" dirty="0">
                <a:solidFill>
                  <a:schemeClr val="tx1"/>
                </a:solidFill>
                <a:effectLst/>
                <a:latin typeface="+mn-lt"/>
                <a:ea typeface="+mn-ea"/>
                <a:cs typeface="+mn-cs"/>
              </a:rPr>
              <a:t>This is true because verbal skills are important in all aspects of life, from everyday interactions to dealing with people in the </a:t>
            </a:r>
            <a:r>
              <a:rPr lang="en-US" sz="1200" kern="1200" dirty="0" smtClean="0">
                <a:solidFill>
                  <a:schemeClr val="tx1"/>
                </a:solidFill>
                <a:effectLst/>
                <a:latin typeface="+mn-lt"/>
                <a:ea typeface="+mn-ea"/>
                <a:cs typeface="+mn-cs"/>
              </a:rPr>
              <a:t>workplace, </a:t>
            </a:r>
            <a:r>
              <a:rPr lang="en-US" sz="1200" kern="1200" dirty="0">
                <a:solidFill>
                  <a:schemeClr val="tx1"/>
                </a:solidFill>
                <a:effectLst/>
                <a:latin typeface="+mn-lt"/>
                <a:ea typeface="+mn-ea"/>
                <a:cs typeface="+mn-cs"/>
              </a:rPr>
              <a:t>etc.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Herrnstein and Charles Murray’s argument agreed with feeble-mindedness: </a:t>
            </a:r>
            <a:r>
              <a:rPr lang="en-US" sz="1200" kern="1200" dirty="0">
                <a:solidFill>
                  <a:schemeClr val="tx1"/>
                </a:solidFill>
                <a:effectLst/>
                <a:latin typeface="+mn-lt"/>
                <a:ea typeface="+mn-ea"/>
                <a:cs typeface="+mn-cs"/>
              </a:rPr>
              <a:t>Richard Herrnstein and Charles Murray’s </a:t>
            </a:r>
            <a:r>
              <a:rPr lang="en-US" sz="1200" i="1" kern="1200" dirty="0">
                <a:solidFill>
                  <a:schemeClr val="tx1"/>
                </a:solidFill>
                <a:effectLst/>
                <a:latin typeface="+mn-lt"/>
                <a:ea typeface="+mn-ea"/>
                <a:cs typeface="+mn-cs"/>
              </a:rPr>
              <a:t>The Bell Curve</a:t>
            </a:r>
            <a:r>
              <a:rPr lang="en-US" sz="1200" kern="1200" dirty="0">
                <a:solidFill>
                  <a:schemeClr val="tx1"/>
                </a:solidFill>
                <a:effectLst/>
                <a:latin typeface="+mn-lt"/>
                <a:ea typeface="+mn-ea"/>
                <a:cs typeface="+mn-cs"/>
              </a:rPr>
              <a:t> (1994) used benign terms like cognitively disadvantaged instead of idiot, </a:t>
            </a:r>
            <a:r>
              <a:rPr lang="en-US" sz="1200" kern="1200" dirty="0" smtClean="0">
                <a:solidFill>
                  <a:schemeClr val="tx1"/>
                </a:solidFill>
                <a:effectLst/>
                <a:latin typeface="+mn-lt"/>
                <a:ea typeface="+mn-ea"/>
                <a:cs typeface="+mn-cs"/>
              </a:rPr>
              <a:t>moron, </a:t>
            </a:r>
            <a:r>
              <a:rPr lang="en-US" sz="1200" kern="1200" dirty="0">
                <a:solidFill>
                  <a:schemeClr val="tx1"/>
                </a:solidFill>
                <a:effectLst/>
                <a:latin typeface="+mn-lt"/>
                <a:ea typeface="+mn-ea"/>
                <a:cs typeface="+mn-cs"/>
              </a:rPr>
              <a:t>etc., but their argument agreed with the feeble-mindedness researchers of the early 20th century. </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Specifically, Herrnstein and Murray argued that persons with low IQ scores are somewhat destined to be unsuccessful in school, become unemployed, produce illegitimate children, and commit crime.</a:t>
            </a:r>
          </a:p>
          <a:p>
            <a:pPr marL="228600" lvl="0" indent="-228600">
              <a:buAutoNum type="alphaLcPeriod"/>
            </a:pPr>
            <a:r>
              <a:rPr lang="en-US" sz="1200" kern="1200" dirty="0">
                <a:solidFill>
                  <a:schemeClr val="tx1"/>
                </a:solidFill>
                <a:effectLst/>
                <a:latin typeface="+mn-lt"/>
                <a:ea typeface="+mn-ea"/>
                <a:cs typeface="+mn-cs"/>
              </a:rPr>
              <a:t>These authors also noted that African-Americans tend to score the lowest, whereas Asians and Jewish persons tend to score the highest.</a:t>
            </a:r>
          </a:p>
          <a:p>
            <a:pPr marL="228600" lvl="0" indent="-228600">
              <a:buAutoNum type="alphaLcPeriod"/>
            </a:pPr>
            <a:r>
              <a:rPr lang="en-US" sz="1200" kern="1200" dirty="0">
                <a:solidFill>
                  <a:schemeClr val="tx1"/>
                </a:solidFill>
                <a:effectLst/>
                <a:latin typeface="+mn-lt"/>
                <a:ea typeface="+mn-ea"/>
                <a:cs typeface="+mn-cs"/>
              </a:rPr>
              <a:t>Some professors at public institutions were actually sued in court over their use of this book in their classes.</a:t>
            </a:r>
          </a:p>
          <a:p>
            <a:pPr marL="228600" lvl="0" indent="-228600">
              <a:buAutoNum type="alphaLcPeriod"/>
            </a:pPr>
            <a:r>
              <a:rPr lang="en-US" sz="1200" kern="1200" dirty="0">
                <a:solidFill>
                  <a:schemeClr val="tx1"/>
                </a:solidFill>
                <a:effectLst/>
                <a:latin typeface="+mn-lt"/>
                <a:ea typeface="+mn-ea"/>
                <a:cs typeface="+mn-cs"/>
              </a:rPr>
              <a:t>The book received blistering reviews from other scientists; but none of these critics have fully addressed the fact that African-Americans do score low on intelligence tests and Asians and Jewish people score high.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20</a:t>
            </a:fld>
            <a:endParaRPr lang="en-US" dirty="0"/>
          </a:p>
        </p:txBody>
      </p:sp>
    </p:spTree>
    <p:extLst>
      <p:ext uri="{BB962C8B-B14F-4D97-AF65-F5344CB8AC3E}">
        <p14:creationId xmlns:p14="http://schemas.microsoft.com/office/powerpoint/2010/main" val="4111331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5.4 Evaluate the key propositions, concepts, and weaknesses of Sheldon’s body type theory, and how he measured the various body types of this perspective.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Sheldon’s theoretical perspective merged the concepts of biology and psychology: </a:t>
            </a:r>
            <a:r>
              <a:rPr lang="en-US" sz="1200" kern="1200" dirty="0">
                <a:solidFill>
                  <a:schemeClr val="tx1"/>
                </a:solidFill>
                <a:effectLst/>
                <a:latin typeface="+mn-lt"/>
                <a:ea typeface="+mn-ea"/>
                <a:cs typeface="+mn-cs"/>
              </a:rPr>
              <a:t>In the mid-1940s William Sheldon’s theoretical perspective merged the concepts of biology and psychology; he claimed that in the embryonic and fetal stages of development, there is an emphasis on the development of certain tissue layers.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 spoke of the development of certain body types and temperaments: </a:t>
            </a:r>
            <a:r>
              <a:rPr lang="en-US" sz="1200" kern="1200" dirty="0">
                <a:solidFill>
                  <a:schemeClr val="tx1"/>
                </a:solidFill>
                <a:effectLst/>
                <a:latin typeface="+mn-lt"/>
                <a:ea typeface="+mn-ea"/>
                <a:cs typeface="+mn-cs"/>
              </a:rPr>
              <a:t>According to Sheldon, these varying degrees of emphasis are largely due to heredity, which leads to the development of certain body types and temperaments or personalities.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Somatotyping became the best-known body type theory: </a:t>
            </a:r>
            <a:r>
              <a:rPr lang="en-US" sz="1200" kern="1200" dirty="0">
                <a:solidFill>
                  <a:schemeClr val="tx1"/>
                </a:solidFill>
                <a:effectLst/>
                <a:latin typeface="+mn-lt"/>
                <a:ea typeface="+mn-ea"/>
                <a:cs typeface="+mn-cs"/>
              </a:rPr>
              <a:t>This theory, also known as </a:t>
            </a:r>
            <a:r>
              <a:rPr lang="en-US" sz="1200" b="1" kern="1200" dirty="0">
                <a:solidFill>
                  <a:schemeClr val="tx1"/>
                </a:solidFill>
                <a:effectLst/>
                <a:latin typeface="+mn-lt"/>
                <a:ea typeface="+mn-ea"/>
                <a:cs typeface="+mn-cs"/>
              </a:rPr>
              <a:t>somatotyping</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became the best-known body type theory.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Layers of tissues were determiners of a person’s build and personality: </a:t>
            </a:r>
            <a:r>
              <a:rPr lang="en-US" sz="1200" kern="1200" dirty="0">
                <a:solidFill>
                  <a:schemeClr val="tx1"/>
                </a:solidFill>
                <a:effectLst/>
                <a:latin typeface="+mn-lt"/>
                <a:ea typeface="+mn-ea"/>
                <a:cs typeface="+mn-cs"/>
              </a:rPr>
              <a:t>The first layer of tissue is the </a:t>
            </a:r>
            <a:r>
              <a:rPr lang="en-US" sz="1200" b="1" kern="1200" dirty="0">
                <a:solidFill>
                  <a:schemeClr val="tx1"/>
                </a:solidFill>
                <a:effectLst/>
                <a:latin typeface="+mn-lt"/>
                <a:ea typeface="+mn-ea"/>
                <a:cs typeface="+mn-cs"/>
              </a:rPr>
              <a:t>endoderm </a:t>
            </a:r>
            <a:r>
              <a:rPr lang="en-US" sz="1200" kern="1200" dirty="0">
                <a:solidFill>
                  <a:schemeClr val="tx1"/>
                </a:solidFill>
                <a:effectLst/>
                <a:latin typeface="+mn-lt"/>
                <a:ea typeface="+mn-ea"/>
                <a:cs typeface="+mn-cs"/>
              </a:rPr>
              <a:t>which includes the internal organs, such as the stomach, large intestine, and small intestine; the middle </a:t>
            </a:r>
            <a:r>
              <a:rPr lang="en-US" sz="1200" b="1" kern="1200" dirty="0">
                <a:solidFill>
                  <a:schemeClr val="tx1"/>
                </a:solidFill>
                <a:effectLst/>
                <a:latin typeface="+mn-lt"/>
                <a:ea typeface="+mn-ea"/>
                <a:cs typeface="+mn-cs"/>
              </a:rPr>
              <a:t>mesoderm</a:t>
            </a:r>
            <a:r>
              <a:rPr lang="en-US" sz="1200" kern="1200" dirty="0">
                <a:solidFill>
                  <a:schemeClr val="tx1"/>
                </a:solidFill>
                <a:effectLst/>
                <a:latin typeface="+mn-lt"/>
                <a:ea typeface="+mn-ea"/>
                <a:cs typeface="+mn-cs"/>
              </a:rPr>
              <a:t>, includes the muscles, bones, ligaments, and tendons; the </a:t>
            </a:r>
            <a:r>
              <a:rPr lang="en-US" sz="1200" b="1" kern="1200" dirty="0">
                <a:solidFill>
                  <a:schemeClr val="tx1"/>
                </a:solidFill>
                <a:effectLst/>
                <a:latin typeface="+mn-lt"/>
                <a:ea typeface="+mn-ea"/>
                <a:cs typeface="+mn-cs"/>
              </a:rPr>
              <a:t>ectoderm</a:t>
            </a:r>
            <a:r>
              <a:rPr lang="en-US" sz="1200" kern="1200" dirty="0">
                <a:solidFill>
                  <a:schemeClr val="tx1"/>
                </a:solidFill>
                <a:effectLst/>
                <a:latin typeface="+mn-lt"/>
                <a:ea typeface="+mn-ea"/>
                <a:cs typeface="+mn-cs"/>
              </a:rPr>
              <a:t> includes the skin, capillaries, and much of the nervous system sensors.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kern="1200" dirty="0">
                <a:solidFill>
                  <a:schemeClr val="tx1"/>
                </a:solidFill>
                <a:effectLst/>
                <a:latin typeface="+mn-lt"/>
                <a:ea typeface="+mn-ea"/>
                <a:cs typeface="+mn-cs"/>
              </a:rPr>
              <a:t>Sheldon believed this led to certain body types such as </a:t>
            </a:r>
            <a:r>
              <a:rPr lang="en-US" sz="1200" b="1" kern="1200" dirty="0">
                <a:solidFill>
                  <a:schemeClr val="tx1"/>
                </a:solidFill>
                <a:effectLst/>
                <a:latin typeface="+mn-lt"/>
                <a:ea typeface="+mn-ea"/>
                <a:cs typeface="+mn-cs"/>
              </a:rPr>
              <a:t>endomorphic </a:t>
            </a:r>
            <a:r>
              <a:rPr lang="en-US" sz="1200" kern="1200" dirty="0">
                <a:solidFill>
                  <a:schemeClr val="tx1"/>
                </a:solidFill>
                <a:effectLst/>
                <a:latin typeface="+mn-lt"/>
                <a:ea typeface="+mn-ea"/>
                <a:cs typeface="+mn-cs"/>
              </a:rPr>
              <a:t>or obese, </a:t>
            </a:r>
            <a:r>
              <a:rPr lang="en-US" sz="1200" b="1" kern="1200" dirty="0">
                <a:solidFill>
                  <a:schemeClr val="tx1"/>
                </a:solidFill>
                <a:effectLst/>
                <a:latin typeface="+mn-lt"/>
                <a:ea typeface="+mn-ea"/>
                <a:cs typeface="+mn-cs"/>
              </a:rPr>
              <a:t>mesomorphic</a:t>
            </a:r>
            <a:r>
              <a:rPr lang="en-US" sz="1200" kern="1200" dirty="0">
                <a:solidFill>
                  <a:schemeClr val="tx1"/>
                </a:solidFill>
                <a:effectLst/>
                <a:latin typeface="+mn-lt"/>
                <a:ea typeface="+mn-ea"/>
                <a:cs typeface="+mn-cs"/>
              </a:rPr>
              <a:t> or of a muscular build and those with emphasis on the third layer would have an </a:t>
            </a:r>
            <a:r>
              <a:rPr lang="en-US" sz="1200" b="1" kern="1200" dirty="0">
                <a:solidFill>
                  <a:schemeClr val="tx1"/>
                </a:solidFill>
                <a:effectLst/>
                <a:latin typeface="+mn-lt"/>
                <a:ea typeface="+mn-ea"/>
                <a:cs typeface="+mn-cs"/>
              </a:rPr>
              <a:t>ectomorphic</a:t>
            </a:r>
            <a:r>
              <a:rPr lang="en-US" sz="1200" kern="1200" dirty="0">
                <a:solidFill>
                  <a:schemeClr val="tx1"/>
                </a:solidFill>
                <a:effectLst/>
                <a:latin typeface="+mn-lt"/>
                <a:ea typeface="+mn-ea"/>
                <a:cs typeface="+mn-cs"/>
              </a:rPr>
              <a:t> or thin build.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262842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5.4 Evaluate the key propositions, concepts, and weaknesses of Sheldon’s body type theory, and how he measured the various body types of this perspective.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a:t>middle group, the mesomorphs, had the greatest propensity for criminality: </a:t>
            </a:r>
            <a:r>
              <a:rPr lang="en-US" sz="1200" kern="1200" dirty="0">
                <a:solidFill>
                  <a:schemeClr val="tx1"/>
                </a:solidFill>
                <a:effectLst/>
                <a:latin typeface="+mn-lt"/>
                <a:ea typeface="+mn-ea"/>
                <a:cs typeface="+mn-cs"/>
              </a:rPr>
              <a:t>It was the middle group, the mesomorphs, who had the greatest propensity for criminality, due to their risk-taking and aggressive dispositions.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In the research that Sheldon conducted, many current and recent politicians were subjects. </a:t>
            </a:r>
          </a:p>
          <a:p>
            <a:pPr marL="228600" lvl="0" indent="-228600">
              <a:buAutoNum type="alphaLcPeriod"/>
            </a:pPr>
            <a:r>
              <a:rPr lang="en-US" sz="1200" kern="1200" dirty="0">
                <a:solidFill>
                  <a:schemeClr val="tx1"/>
                </a:solidFill>
                <a:effectLst/>
                <a:latin typeface="+mn-lt"/>
                <a:ea typeface="+mn-ea"/>
                <a:cs typeface="+mn-cs"/>
              </a:rPr>
              <a:t>Specifically, most entering freshmen in Ivy League schools, especially Harvard, were asked to pose in the three positions for photos in Sheldon’s studies. </a:t>
            </a:r>
          </a:p>
          <a:p>
            <a:pPr marL="228600" lvl="0" indent="-228600">
              <a:buAutoNum type="alphaLcPeriod"/>
            </a:pPr>
            <a:r>
              <a:rPr lang="en-US" sz="1200" kern="1200" dirty="0">
                <a:solidFill>
                  <a:schemeClr val="tx1"/>
                </a:solidFill>
                <a:effectLst/>
                <a:latin typeface="+mn-lt"/>
                <a:ea typeface="+mn-ea"/>
                <a:cs typeface="+mn-cs"/>
              </a:rPr>
              <a:t>Many politicians who have been in the news in the past few years were participants in his studies.</a:t>
            </a:r>
          </a:p>
          <a:p>
            <a:pPr marL="228600" lvl="0" indent="-228600">
              <a:buAutoNum type="alphaLcPeriod"/>
            </a:pPr>
            <a:r>
              <a:rPr lang="en-US" sz="1200" kern="1200" dirty="0">
                <a:solidFill>
                  <a:schemeClr val="tx1"/>
                </a:solidFill>
                <a:effectLst/>
                <a:latin typeface="+mn-lt"/>
                <a:ea typeface="+mn-ea"/>
                <a:cs typeface="+mn-cs"/>
              </a:rPr>
              <a:t>Presented with the argument that individuals often alter their body types via diet and exercise, Sheldon’s position was that he could tell what the “natural” body type of each individual was from the three pictures taken, but Sheldon’s methodology is questionable and raises concerns regarding the entire theoretical framework.</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2000269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5.4 Evaluate the key propositions, concepts, and weaknesses of Sheldon’s body type theory, and how he measured the various body types of this perspective.</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Mesomorphic boys were more likely to have traits predictive of criminality: </a:t>
            </a:r>
            <a:r>
              <a:rPr lang="en-US" sz="1200" b="0" i="0" kern="1200" dirty="0">
                <a:solidFill>
                  <a:schemeClr val="tx1"/>
                </a:solidFill>
                <a:effectLst/>
                <a:latin typeface="+mn-lt"/>
                <a:ea typeface="+mn-ea"/>
                <a:cs typeface="+mn-cs"/>
              </a:rPr>
              <a:t>Subsequent studies showed that mesomorphic boys were far more likely to have personality traits predictive of criminality, such as aggression, short temper, self-centeredness, and impulsivity.</a:t>
            </a:r>
            <a:endParaRPr lang="en-IN" sz="1200" b="0" i="0" kern="1200" dirty="0">
              <a:solidFill>
                <a:schemeClr val="tx1"/>
              </a:solidFill>
              <a:effectLst/>
              <a:latin typeface="+mn-lt"/>
              <a:ea typeface="+mn-ea"/>
              <a:cs typeface="+mn-cs"/>
            </a:endParaRPr>
          </a:p>
          <a:p>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The fact is mesomorphs are more likely to be aggressive: </a:t>
            </a:r>
            <a:r>
              <a:rPr lang="en-US" sz="1200" b="0" i="0" kern="1200" dirty="0">
                <a:solidFill>
                  <a:schemeClr val="tx1"/>
                </a:solidFill>
                <a:effectLst/>
                <a:latin typeface="+mn-lt"/>
                <a:ea typeface="+mn-ea"/>
                <a:cs typeface="+mn-cs"/>
              </a:rPr>
              <a:t>No matter which theoretical model is adopted—whether of the biopsychologists or the sociologists—the fact is mesomorphs are more likely to be aggressive and, thus, more likely to commit crime than individuals of other body types.</a:t>
            </a:r>
            <a:endParaRPr lang="en-IN" sz="1200" b="0" i="0" kern="1200" dirty="0">
              <a:solidFill>
                <a:schemeClr val="tx1"/>
              </a:solidFill>
              <a:effectLst/>
              <a:latin typeface="+mn-lt"/>
              <a:ea typeface="+mn-ea"/>
              <a:cs typeface="+mn-cs"/>
            </a:endParaRPr>
          </a:p>
          <a:p>
            <a:r>
              <a:rPr lang="en-US" b="0" i="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Theorists claim offenders can be identified by muscle shape in their pelvic region: </a:t>
            </a:r>
            <a:r>
              <a:rPr lang="en-US" sz="1200" b="0" i="0" kern="1200" dirty="0">
                <a:solidFill>
                  <a:schemeClr val="tx1"/>
                </a:solidFill>
                <a:effectLst/>
                <a:latin typeface="+mn-lt"/>
                <a:ea typeface="+mn-ea"/>
                <a:cs typeface="+mn-cs"/>
              </a:rPr>
              <a:t>Recent theorists have gone so far as to claim that chronic offenders can be identified early in life by the shape of the muscles in their pelvic region; they claim that the most likely criminals (both male and female) can be identified by their “v-shaped” pelvic structure as opposed to a “u-shaped” pelvic structure.</a:t>
            </a:r>
            <a:endParaRPr lang="en-IN" sz="1200" b="0" i="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0" i="0" kern="1200" dirty="0">
                <a:solidFill>
                  <a:schemeClr val="tx1"/>
                </a:solidFill>
                <a:effectLst/>
                <a:latin typeface="+mn-lt"/>
                <a:ea typeface="+mn-ea"/>
                <a:cs typeface="+mn-cs"/>
              </a:rPr>
              <a:t>The v-shaped pelvis, in both males and females, is seen to be an indication of a relatively high level of androgens (male hormones, such as testosterone) in their system, which predisposes individuals to crime. </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Factors affecting one’s temperament are based on biology and social environment: </a:t>
            </a:r>
            <a:r>
              <a:rPr lang="en-US" sz="1200" b="0" i="0" kern="1200" dirty="0">
                <a:solidFill>
                  <a:schemeClr val="tx1"/>
                </a:solidFill>
                <a:effectLst/>
                <a:latin typeface="+mn-lt"/>
                <a:ea typeface="+mn-ea"/>
                <a:cs typeface="+mn-cs"/>
              </a:rPr>
              <a:t>However, the bottom line is that factors affecting one’s temperament are based on both biology and social environment; it is most likely that both “nature and nurture” are at play in this association between mesomorphy and crime</a:t>
            </a:r>
            <a:r>
              <a:rPr lang="en-US" sz="1200" b="0" i="0" kern="1200" dirty="0" smtClean="0">
                <a:solidFill>
                  <a:schemeClr val="tx1"/>
                </a:solidFill>
                <a:effectLst/>
                <a:latin typeface="+mn-lt"/>
                <a:ea typeface="+mn-ea"/>
                <a:cs typeface="+mn-cs"/>
              </a:rPr>
              <a:t>.</a:t>
            </a:r>
            <a:endParaRPr lang="en-IN"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283952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5.5 Identify and explain some of the policy implications that used Lombroso’s theory and IQ testing as a theoretical framework.</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variety of policy implications can be derived from all these theories like medical screening at birth: </a:t>
            </a:r>
            <a:r>
              <a:rPr lang="en-US" sz="1200" kern="1200" dirty="0">
                <a:solidFill>
                  <a:schemeClr val="tx1"/>
                </a:solidFill>
                <a:effectLst/>
                <a:latin typeface="+mn-lt"/>
                <a:ea typeface="+mn-ea"/>
                <a:cs typeface="+mn-cs"/>
              </a:rPr>
              <a:t>One could first propose more thorough medical screening at birth and in early childhood.</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Studies reviewed implicate numerous MPAs in developmental problems: </a:t>
            </a:r>
            <a:r>
              <a:rPr lang="en-US" sz="1200" kern="1200" dirty="0">
                <a:solidFill>
                  <a:schemeClr val="tx1"/>
                </a:solidFill>
                <a:effectLst/>
                <a:latin typeface="+mn-lt"/>
                <a:ea typeface="+mn-ea"/>
                <a:cs typeface="+mn-cs"/>
              </a:rPr>
              <a:t>Mostly originating in the womb, which are red flags signaling problems, especially in cognitive ability, which are likely to significantly impact criminal behavior.</a:t>
            </a:r>
            <a:endParaRPr lang="en-IN" sz="1200" kern="1200" dirty="0">
              <a:solidFill>
                <a:schemeClr val="tx1"/>
              </a:solidFill>
              <a:effectLst/>
              <a:latin typeface="+mn-lt"/>
              <a:ea typeface="+mn-ea"/>
              <a:cs typeface="+mn-cs"/>
            </a:endParaRP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Policy implications derived from the theories involve implementation of same-sex classes: </a:t>
            </a:r>
            <a:r>
              <a:rPr lang="en-US" sz="1200" kern="1200" dirty="0">
                <a:solidFill>
                  <a:schemeClr val="tx1"/>
                </a:solidFill>
                <a:effectLst/>
                <a:latin typeface="+mn-lt"/>
                <a:ea typeface="+mn-ea"/>
                <a:cs typeface="+mn-cs"/>
              </a:rPr>
              <a:t>Other policy implications derived from the theories and findings of this chapter involve implementation of same-sex classes to allow for more focus on deficiencies shown to be specific to young boys or girls.</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3131742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5.5 Identify and explain some of the policy implications that used Lombroso’s theory and IQ testing as a theoretical framework.</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importance of diagnosing early head trauma to reduce the long-term impact of risk factors for criminality: </a:t>
            </a:r>
            <a:r>
              <a:rPr lang="en-US" sz="1200" kern="1200" dirty="0">
                <a:solidFill>
                  <a:schemeClr val="tx1"/>
                </a:solidFill>
                <a:effectLst/>
                <a:latin typeface="+mn-lt"/>
                <a:ea typeface="+mn-ea"/>
                <a:cs typeface="+mn-cs"/>
              </a:rPr>
              <a:t>A summary of what programs work best to reduce the long-term impact of early physiological risk factors for criminality noted the importance of diagnosing early head trauma and concluded that the most consistently supported programs for at-risk children are those that involve weekly infant home visitations.</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Mandatory health insurance for pregnant mothers and children: </a:t>
            </a:r>
            <a:r>
              <a:rPr lang="en-US" sz="1200" kern="1200" dirty="0">
                <a:solidFill>
                  <a:schemeClr val="tx1"/>
                </a:solidFill>
                <a:effectLst/>
                <a:latin typeface="+mn-lt"/>
                <a:ea typeface="+mn-ea"/>
                <a:cs typeface="+mn-cs"/>
              </a:rPr>
              <a:t>Another obvious policy implication derived from biosocial theory is mandatory health insurance for pregnant mothers and children, which is likely the most efficient way to reduce crime in the long term. </a:t>
            </a:r>
            <a:endParaRPr lang="en-IN" sz="1200" kern="1200" dirty="0">
              <a:solidFill>
                <a:schemeClr val="tx1"/>
              </a:solidFill>
              <a:effectLst/>
              <a:latin typeface="+mn-lt"/>
              <a:ea typeface="+mn-ea"/>
              <a:cs typeface="+mn-cs"/>
            </a:endParaRPr>
          </a:p>
          <a:p>
            <a:pPr lvl="2"/>
            <a:endParaRPr lang="en-US" dirty="0"/>
          </a:p>
          <a:p>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349240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5.1 Explain how the early, pre-Darwinian theories, such as craniometry and phrenology, are different from (and similar to) later post-Darwinian theories, such as Lombroso’s theory of offending.</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deterrence framework was not explaining the distribution of crime: </a:t>
            </a:r>
            <a:r>
              <a:rPr lang="en-US" sz="1200" kern="1200" dirty="0">
                <a:solidFill>
                  <a:schemeClr val="tx1"/>
                </a:solidFill>
                <a:effectLst/>
                <a:latin typeface="+mn-lt"/>
                <a:ea typeface="+mn-ea"/>
                <a:cs typeface="+mn-cs"/>
              </a:rPr>
              <a:t>After many decades of dominance by the Classical School, academics and scientists were becoming aware of this.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Inferior </a:t>
            </a:r>
            <a:r>
              <a:rPr lang="en-US" dirty="0"/>
              <a:t>individuals should be controlled or even eliminated: </a:t>
            </a:r>
            <a:r>
              <a:rPr lang="en-US" sz="1200" kern="1200" dirty="0">
                <a:solidFill>
                  <a:schemeClr val="tx1"/>
                </a:solidFill>
                <a:effectLst/>
                <a:latin typeface="+mn-lt"/>
                <a:ea typeface="+mn-ea"/>
                <a:cs typeface="+mn-cs"/>
              </a:rPr>
              <a:t>This restlessness led to new explanatory models of crime and behavior—most perspectives felt that certain individuals or groups tend to offend more than others and how they should be controlled or eliminated.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Eugenics is a study of and policies related to improvement of the human race via control: </a:t>
            </a:r>
            <a:r>
              <a:rPr lang="en-US" sz="1200" kern="1200" dirty="0">
                <a:solidFill>
                  <a:schemeClr val="tx1"/>
                </a:solidFill>
                <a:effectLst/>
                <a:latin typeface="+mn-lt"/>
                <a:ea typeface="+mn-ea"/>
                <a:cs typeface="+mn-cs"/>
              </a:rPr>
              <a:t>This ideological framework </a:t>
            </a:r>
            <a:r>
              <a:rPr lang="en-US" sz="1200" b="0" kern="1200" dirty="0">
                <a:solidFill>
                  <a:schemeClr val="tx1"/>
                </a:solidFill>
                <a:effectLst/>
                <a:latin typeface="+mn-lt"/>
                <a:ea typeface="+mn-ea"/>
                <a:cs typeface="+mn-cs"/>
              </a:rPr>
              <a:t>fit a more general stance toward eugenics, which is the study of and policies related to improvement of the human race via control over selective reproduction.   </a:t>
            </a:r>
            <a:endParaRPr lang="en-IN"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2532342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5.1 Explain how the early, pre-Darwinian theories, such as craniometry and phrenology, are different from (and similar to) later post-Darwinian theories, such as Lombroso’s theory of offending.</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Many views put forth on how to determine individuals or groups likely to commit crime: </a:t>
            </a:r>
            <a:r>
              <a:rPr lang="en-US" sz="1200" kern="1200" dirty="0">
                <a:solidFill>
                  <a:schemeClr val="tx1"/>
                </a:solidFill>
                <a:effectLst/>
                <a:latin typeface="+mn-lt"/>
                <a:ea typeface="+mn-ea"/>
                <a:cs typeface="+mn-cs"/>
              </a:rPr>
              <a:t>In the early to mid-1800s, several perspectives were offered regarding how to determine which individuals or groups are most likely to commit crime. </a:t>
            </a:r>
            <a:endParaRPr lang="en-IN" sz="1200" kern="1200" dirty="0">
              <a:solidFill>
                <a:schemeClr val="tx1"/>
              </a:solidFill>
              <a:effectLst/>
              <a:latin typeface="+mn-lt"/>
              <a:ea typeface="+mn-ea"/>
              <a:cs typeface="+mn-cs"/>
            </a:endParaRPr>
          </a:p>
          <a:p>
            <a:endParaRPr lang="en-US" dirty="0" smtClean="0"/>
          </a:p>
          <a:p>
            <a:r>
              <a:rPr lang="en-US" dirty="0" smtClean="0"/>
              <a:t>Such </a:t>
            </a:r>
            <a:r>
              <a:rPr lang="en-US" dirty="0"/>
              <a:t>intentions were likely related to the increased use of slavery: </a:t>
            </a:r>
            <a:r>
              <a:rPr lang="en-US" sz="1200" kern="1200" dirty="0">
                <a:solidFill>
                  <a:schemeClr val="tx1"/>
                </a:solidFill>
                <a:effectLst/>
                <a:latin typeface="+mn-lt"/>
                <a:ea typeface="+mn-ea"/>
                <a:cs typeface="+mn-cs"/>
              </a:rPr>
              <a:t>In the world during the 1800s as well as imperialism’s fight to suppress rebellions.</a:t>
            </a:r>
            <a:endParaRPr lang="en-US"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4280450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5.1 Explain how the early, pre-Darwinian theories, such as craniometry and phrenology, are different from (and similar to) later post-Darwinian theories, such as Lombroso’s theory of offending.</a:t>
            </a:r>
            <a:endParaRPr lang="en-IN" sz="1200" kern="1200" dirty="0">
              <a:solidFill>
                <a:schemeClr val="tx1"/>
              </a:solidFill>
              <a:effectLst/>
              <a:latin typeface="+mn-lt"/>
              <a:ea typeface="+mn-ea"/>
              <a:cs typeface="+mn-cs"/>
            </a:endParaRPr>
          </a:p>
          <a:p>
            <a:endParaRPr lang="en-US" dirty="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It is the belief that brain size shows superiority or inferiority: </a:t>
            </a:r>
            <a:r>
              <a:rPr lang="en-US" sz="1200" b="0" kern="1200" dirty="0" err="1" smtClean="0">
                <a:solidFill>
                  <a:schemeClr val="tx1"/>
                </a:solidFill>
                <a:effectLst/>
                <a:latin typeface="+mn-lt"/>
                <a:ea typeface="+mn-ea"/>
                <a:cs typeface="+mn-cs"/>
              </a:rPr>
              <a:t>Craniometry</a:t>
            </a:r>
            <a:r>
              <a:rPr lang="en-US" sz="1200" b="0" kern="1200" dirty="0" smtClean="0">
                <a:solidFill>
                  <a:schemeClr val="tx1"/>
                </a:solidFill>
                <a:effectLst/>
                <a:latin typeface="+mn-lt"/>
                <a:ea typeface="+mn-ea"/>
                <a:cs typeface="+mn-cs"/>
              </a:rPr>
              <a:t> is the belief that the size of the brain or skull represents the superiority or inferiority of</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certain individuals or ethnic/racial groups.</a:t>
            </a:r>
          </a:p>
          <a:p>
            <a:pPr marL="457200" marR="0" lvl="2" indent="-457200" algn="l" defTabSz="914400" rtl="0" eaLnBrk="1" fontAlgn="auto" latinLnBrk="0" hangingPunct="1">
              <a:lnSpc>
                <a:spcPct val="100000"/>
              </a:lnSpc>
              <a:spcBef>
                <a:spcPts val="0"/>
              </a:spcBef>
              <a:spcAft>
                <a:spcPts val="0"/>
              </a:spcAft>
              <a:buClrTx/>
              <a:buSzTx/>
              <a:buFontTx/>
              <a:buNone/>
              <a:tabLst/>
              <a:defRPr/>
            </a:pPr>
            <a:endParaRPr lang="en-IN" sz="1200" b="0" kern="1200" dirty="0" smtClean="0">
              <a:solidFill>
                <a:schemeClr val="tx1"/>
              </a:solidFill>
              <a:effectLst/>
              <a:latin typeface="+mn-lt"/>
              <a:ea typeface="+mn-ea"/>
              <a:cs typeface="+mn-cs"/>
            </a:endParaRPr>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1200" dirty="0" smtClean="0"/>
              <a:t>Western </a:t>
            </a:r>
            <a:r>
              <a:rPr lang="en-US" sz="1200" dirty="0"/>
              <a:t>European descent tended to be far superior to other ethnic groups: </a:t>
            </a:r>
            <a:r>
              <a:rPr lang="en-US" sz="1200" kern="1200" dirty="0">
                <a:solidFill>
                  <a:schemeClr val="tx1"/>
                </a:solidFill>
                <a:effectLst/>
                <a:latin typeface="+mn-lt"/>
                <a:ea typeface="+mn-ea"/>
                <a:cs typeface="+mn-cs"/>
              </a:rPr>
              <a:t>Most studies by craniometrists showed that subjects of white, Western European descent tended to be far superior to other ethnic groups in terms of larger skull circumference or brain size.</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a:solidFill>
                  <a:schemeClr val="tx1"/>
                </a:solidFill>
                <a:effectLst/>
                <a:latin typeface="+mn-lt"/>
                <a:ea typeface="+mn-ea"/>
                <a:cs typeface="+mn-cs"/>
              </a:rPr>
              <a:t>These researchers knew to which ethnic/racial group the skulls/brains belonged before measuring them, making for an unethical methodology of craniometry.</a:t>
            </a:r>
          </a:p>
          <a:p>
            <a:pPr marL="228600" lvl="0" indent="-228600">
              <a:buAutoNum type="alphaLcPeriod"/>
            </a:pPr>
            <a:r>
              <a:rPr lang="en-US" sz="1200" kern="1200" dirty="0">
                <a:solidFill>
                  <a:schemeClr val="tx1"/>
                </a:solidFill>
                <a:effectLst/>
                <a:latin typeface="+mn-lt"/>
                <a:ea typeface="+mn-ea"/>
                <a:cs typeface="+mn-cs"/>
              </a:rPr>
              <a:t>The intent of noted craniometrists is supported by subsequent tests of some of these studies, conducted with the researchers not knowing which skulls/brains were from which ethnic/racial groups. </a:t>
            </a:r>
            <a:endParaRPr lang="en-IN" sz="1200" kern="1200" dirty="0">
              <a:solidFill>
                <a:schemeClr val="tx1"/>
              </a:solidFill>
              <a:effectLst/>
              <a:latin typeface="+mn-lt"/>
              <a:ea typeface="+mn-ea"/>
              <a:cs typeface="+mn-cs"/>
            </a:endParaRPr>
          </a:p>
          <a:p>
            <a:pPr marL="457200" lvl="2" indent="-457200"/>
            <a:endParaRPr lang="en-US" sz="3200" dirty="0"/>
          </a:p>
          <a:p>
            <a:pPr marL="457200" marR="0" lvl="2" indent="-457200" algn="l" defTabSz="914400" rtl="0" eaLnBrk="1" fontAlgn="auto" latinLnBrk="0" hangingPunct="1">
              <a:lnSpc>
                <a:spcPct val="100000"/>
              </a:lnSpc>
              <a:spcBef>
                <a:spcPts val="0"/>
              </a:spcBef>
              <a:spcAft>
                <a:spcPts val="0"/>
              </a:spcAft>
              <a:buClrTx/>
              <a:buSzTx/>
              <a:buFontTx/>
              <a:buNone/>
              <a:tabLst/>
              <a:defRPr/>
            </a:pPr>
            <a:r>
              <a:rPr lang="en-US" sz="1200" dirty="0"/>
              <a:t>New studies showed little correlation: </a:t>
            </a:r>
            <a:r>
              <a:rPr lang="en-US" sz="1200" kern="1200" dirty="0">
                <a:solidFill>
                  <a:schemeClr val="tx1"/>
                </a:solidFill>
                <a:effectLst/>
                <a:latin typeface="+mn-lt"/>
                <a:ea typeface="+mn-ea"/>
                <a:cs typeface="+mn-cs"/>
              </a:rPr>
              <a:t>New studies showed only a small correlation between size of the skull/brain and certain behaviors or personality traits.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Craniometry did not last long, likely due to its noticeable lack of validity. </a:t>
            </a:r>
          </a:p>
          <a:p>
            <a:pPr marL="514350" marR="0" lvl="2" indent="-514350" algn="l" defTabSz="914400" rtl="0" eaLnBrk="1" fontAlgn="auto" latinLnBrk="0" hangingPunct="1">
              <a:lnSpc>
                <a:spcPct val="100000"/>
              </a:lnSpc>
              <a:spcBef>
                <a:spcPts val="0"/>
              </a:spcBef>
              <a:spcAft>
                <a:spcPts val="0"/>
              </a:spcAft>
              <a:buClrTx/>
              <a:buSzTx/>
              <a:buFontTx/>
              <a:buAutoNum type="alphaLcPeriod"/>
              <a:tabLst/>
              <a:defRPr/>
            </a:pPr>
            <a:endParaRPr lang="en-US" sz="3200" dirty="0"/>
          </a:p>
          <a:p>
            <a:pPr marL="0" marR="0" lvl="1" indent="-457200" algn="l" defTabSz="914400" rtl="0" eaLnBrk="1" fontAlgn="auto" latinLnBrk="0" hangingPunct="1">
              <a:lnSpc>
                <a:spcPct val="100000"/>
              </a:lnSpc>
              <a:spcBef>
                <a:spcPts val="0"/>
              </a:spcBef>
              <a:spcAft>
                <a:spcPts val="0"/>
              </a:spcAft>
              <a:buClrTx/>
              <a:buSzTx/>
              <a:buFontTx/>
              <a:buNone/>
              <a:tabLst/>
              <a:defRPr/>
            </a:pPr>
            <a:r>
              <a:rPr lang="en-US" sz="1200" dirty="0"/>
              <a:t>Persons who have larger brains do tend to score higher on intelligence tests: </a:t>
            </a:r>
            <a:r>
              <a:rPr lang="en-US" sz="1200" kern="1200" dirty="0">
                <a:solidFill>
                  <a:schemeClr val="tx1"/>
                </a:solidFill>
                <a:effectLst/>
                <a:latin typeface="+mn-lt"/>
                <a:ea typeface="+mn-ea"/>
                <a:cs typeface="+mn-cs"/>
              </a:rPr>
              <a:t>However, it is important to note that modern studies show that persons who have significantly larger brains do tend to score higher on intelligence tests.</a:t>
            </a:r>
            <a:endParaRPr lang="en-IN" sz="1200" kern="1200" dirty="0">
              <a:solidFill>
                <a:schemeClr val="tx1"/>
              </a:solidFill>
              <a:effectLst/>
              <a:latin typeface="+mn-lt"/>
              <a:ea typeface="+mn-ea"/>
              <a:cs typeface="+mn-cs"/>
            </a:endParaRPr>
          </a:p>
          <a:p>
            <a:pPr marL="457200" lvl="2" indent="-457200"/>
            <a:endParaRPr lang="en-IN" sz="3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94494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5.1 Explain how the early, pre-Darwinian theories, such as craniometry and phrenology, are different from (and similar to) later post-Darwinian theories, such as Lombroso’s theory of offending.</a:t>
            </a:r>
            <a:endParaRPr lang="en-IN" sz="1200" kern="1200" dirty="0">
              <a:solidFill>
                <a:schemeClr val="tx1"/>
              </a:solidFill>
              <a:effectLst/>
              <a:latin typeface="+mn-lt"/>
              <a:ea typeface="+mn-ea"/>
              <a:cs typeface="+mn-cs"/>
            </a:endParaRPr>
          </a:p>
          <a:p>
            <a:endParaRPr lang="en-US" dirty="0" smtClean="0"/>
          </a:p>
          <a:p>
            <a:r>
              <a:rPr lang="en-US" dirty="0" smtClean="0"/>
              <a:t>It is based on the science of determining human dispositions based on distinctions in the skull: </a:t>
            </a:r>
            <a:endParaRPr lang="en-US" dirty="0"/>
          </a:p>
          <a:p>
            <a:pPr marL="228600" lvl="0" indent="-228600">
              <a:buAutoNum type="alphaLcPeriod"/>
            </a:pPr>
            <a:r>
              <a:rPr lang="en-US" sz="1200" kern="1200" dirty="0" smtClean="0">
                <a:solidFill>
                  <a:schemeClr val="tx1"/>
                </a:solidFill>
                <a:effectLst/>
                <a:latin typeface="+mn-lt"/>
                <a:ea typeface="+mn-ea"/>
                <a:cs typeface="+mn-cs"/>
              </a:rPr>
              <a:t>Like </a:t>
            </a:r>
            <a:r>
              <a:rPr lang="en-US" sz="1200" kern="1200" dirty="0">
                <a:solidFill>
                  <a:schemeClr val="tx1"/>
                </a:solidFill>
                <a:effectLst/>
                <a:latin typeface="+mn-lt"/>
                <a:ea typeface="+mn-ea"/>
                <a:cs typeface="+mn-cs"/>
              </a:rPr>
              <a:t>the craniometrists, phrenologists assumed that the shape of the skull conformed to the shape of the brain; a bump or other abnormality on the skull directly related to an abnormality in the brain. </a:t>
            </a:r>
          </a:p>
          <a:p>
            <a:pPr marL="228600" lvl="0" indent="-228600">
              <a:buAutoNum type="alphaLcPeriod"/>
            </a:pPr>
            <a:r>
              <a:rPr lang="en-US" sz="1200" kern="1200" dirty="0">
                <a:solidFill>
                  <a:schemeClr val="tx1"/>
                </a:solidFill>
                <a:effectLst/>
                <a:latin typeface="+mn-lt"/>
                <a:ea typeface="+mn-ea"/>
                <a:cs typeface="+mn-cs"/>
              </a:rPr>
              <a:t>This assumption has been entirely refuted by modern scientific evidence, so it is not surprising that phrenology quickly fell out of favor in criminological thought.</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Modern studies focus on the link between the left temporal lobe and criminality: </a:t>
            </a:r>
            <a:r>
              <a:rPr lang="en-US" sz="1200" kern="1200" dirty="0">
                <a:solidFill>
                  <a:schemeClr val="tx1"/>
                </a:solidFill>
                <a:effectLst/>
                <a:latin typeface="+mn-lt"/>
                <a:ea typeface="+mn-ea"/>
                <a:cs typeface="+mn-cs"/>
              </a:rPr>
              <a:t>Modern scientific studies show that perhaps the most vital part of the brain in terms of criminality regarding trauma is that of the left temporal lobe, or the area above the left ear.</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phrenologists’ assumptions were inaccurate: </a:t>
            </a:r>
            <a:r>
              <a:rPr lang="en-US" sz="1200" kern="1200" dirty="0">
                <a:solidFill>
                  <a:schemeClr val="tx1"/>
                </a:solidFill>
                <a:effectLst/>
                <a:latin typeface="+mn-lt"/>
                <a:ea typeface="+mn-ea"/>
                <a:cs typeface="+mn-cs"/>
              </a:rPr>
              <a:t>The phrenologists weren’t completely wrong, but the extent to which they relied on bumps on the skull to indicate who would be most disposed to criminal behavior was inaccurate.</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1863682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Satisfies Learning Objective 5.1 Explain how the early, pre-Darwinian theories, such as craniometry and phrenology, are different from (and similar to) later post-Darwinian theories, such as Lombroso’s theory of offending.</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t>
            </a:r>
            <a:r>
              <a:rPr lang="en-US" dirty="0"/>
              <a:t>theories would not be acceptable beyond the 1800s: </a:t>
            </a:r>
            <a:r>
              <a:rPr lang="en-US" sz="1200" kern="1200" dirty="0">
                <a:solidFill>
                  <a:schemeClr val="tx1"/>
                </a:solidFill>
                <a:effectLst/>
                <a:latin typeface="+mn-lt"/>
                <a:ea typeface="+mn-ea"/>
                <a:cs typeface="+mn-cs"/>
              </a:rPr>
              <a:t>At any time other than the late 1800s, the importance of facial and bodily features in determining criminality would not be highly accepted for long. </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Darwin made a huge impact on societal views regarding the rank order of ethnic groups: </a:t>
            </a:r>
            <a:r>
              <a:rPr lang="en-US" sz="1200" kern="1200" dirty="0">
                <a:solidFill>
                  <a:schemeClr val="tx1"/>
                </a:solidFill>
                <a:effectLst/>
                <a:latin typeface="+mn-lt"/>
                <a:ea typeface="+mn-ea"/>
                <a:cs typeface="+mn-cs"/>
              </a:rPr>
              <a:t>Specifically, Darwin published </a:t>
            </a:r>
            <a:r>
              <a:rPr lang="en-US" sz="1200" i="1" kern="1200" dirty="0">
                <a:solidFill>
                  <a:schemeClr val="tx1"/>
                </a:solidFill>
                <a:effectLst/>
                <a:latin typeface="+mn-lt"/>
                <a:ea typeface="+mn-ea"/>
                <a:cs typeface="+mn-cs"/>
              </a:rPr>
              <a:t>On the Origin of Species</a:t>
            </a:r>
            <a:r>
              <a:rPr lang="en-US" sz="1200" kern="1200" dirty="0">
                <a:solidFill>
                  <a:schemeClr val="tx1"/>
                </a:solidFill>
                <a:effectLst/>
                <a:latin typeface="+mn-lt"/>
                <a:ea typeface="+mn-ea"/>
                <a:cs typeface="+mn-cs"/>
              </a:rPr>
              <a:t> in the late 1800s and made a huge impact on societal views regarding the rank order of ethnic groups.</a:t>
            </a:r>
            <a:endParaRPr lang="en-IN" sz="1200" kern="1200" dirty="0">
              <a:solidFill>
                <a:schemeClr val="tx1"/>
              </a:solidFill>
              <a:effectLst/>
              <a:latin typeface="+mn-lt"/>
              <a:ea typeface="+mn-ea"/>
              <a:cs typeface="+mn-cs"/>
            </a:endParaRPr>
          </a:p>
          <a:p>
            <a:pPr marL="228600" lvl="0" indent="-228600">
              <a:buAutoNum type="alphaLcPeriod"/>
            </a:pPr>
            <a:r>
              <a:rPr lang="en-US" sz="1200" kern="1200" dirty="0" smtClean="0">
                <a:solidFill>
                  <a:schemeClr val="tx1"/>
                </a:solidFill>
                <a:effectLst/>
                <a:latin typeface="+mn-lt"/>
                <a:ea typeface="+mn-ea"/>
                <a:cs typeface="+mn-cs"/>
              </a:rPr>
              <a:t>Darwin’s model outlined a vague framework that proposed humans had evolved from more primitive beings, and that the human species (as all others) developed with a number of adaptations preferred by natural selection.</a:t>
            </a:r>
          </a:p>
          <a:p>
            <a:pPr marL="228600" lvl="0" indent="-228600">
              <a:buAutoNum type="alphaLcPeriod"/>
            </a:pPr>
            <a:r>
              <a:rPr lang="en-US" sz="1200" kern="1200" dirty="0" smtClean="0">
                <a:solidFill>
                  <a:schemeClr val="tx1"/>
                </a:solidFill>
                <a:effectLst/>
                <a:latin typeface="+mn-lt"/>
                <a:ea typeface="+mn-ea"/>
                <a:cs typeface="+mn-cs"/>
              </a:rPr>
              <a:t>Darwin was not a criminologist, so he is not considered the father or theorist of any major schools of thought, but he did set the stage for what followed in criminological thought.</a:t>
            </a:r>
            <a:endParaRPr lang="en-IN" sz="1200" kern="1200" dirty="0" smtClean="0">
              <a:solidFill>
                <a:schemeClr val="tx1"/>
              </a:solidFill>
              <a:effectLst/>
              <a:latin typeface="+mn-lt"/>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732799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Created </a:t>
            </a:r>
            <a:r>
              <a:rPr lang="en-US" dirty="0"/>
              <a:t>the first attempt at scientific theory in criminological thought</a:t>
            </a:r>
            <a:r>
              <a:rPr lang="en-US" dirty="0" smtClean="0"/>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Lombroso </a:t>
            </a:r>
            <a:r>
              <a:rPr lang="en-US" sz="1200" kern="1200" dirty="0" smtClean="0">
                <a:solidFill>
                  <a:schemeClr val="tx1"/>
                </a:solidFill>
                <a:effectLst/>
                <a:latin typeface="+mn-lt"/>
                <a:ea typeface="+mn-ea"/>
                <a:cs typeface="+mn-cs"/>
              </a:rPr>
              <a:t>created </a:t>
            </a:r>
            <a:r>
              <a:rPr lang="en-US" sz="1200" kern="1200" dirty="0">
                <a:solidFill>
                  <a:schemeClr val="tx1"/>
                </a:solidFill>
                <a:effectLst/>
                <a:latin typeface="+mn-lt"/>
                <a:ea typeface="+mn-ea"/>
                <a:cs typeface="+mn-cs"/>
              </a:rPr>
              <a:t>what is widely considered the first attempt at scientific theory in criminological thought</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The Criminal Man triggered an immediate response from most Western societies: </a:t>
            </a:r>
            <a:r>
              <a:rPr lang="en-US" sz="1200" b="0" i="0" kern="1200" dirty="0" smtClean="0">
                <a:solidFill>
                  <a:schemeClr val="tx1"/>
                </a:solidFill>
                <a:effectLst/>
                <a:latin typeface="+mn-lt"/>
                <a:ea typeface="+mn-ea"/>
                <a:cs typeface="+mn-cs"/>
              </a:rPr>
              <a:t>The first edition of Lombroso’s The Criminal Man was published in 1876 and triggered an immediate response from most Western societies in terms of both their ideas and policies related to crime and justice.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His theory was based “atavistic” persons: </a:t>
            </a:r>
            <a:r>
              <a:rPr lang="en-US" sz="1200" b="0" i="0" kern="1200" dirty="0" smtClean="0">
                <a:solidFill>
                  <a:schemeClr val="tx1"/>
                </a:solidFill>
                <a:effectLst/>
                <a:latin typeface="+mn-lt"/>
                <a:ea typeface="+mn-ea"/>
                <a:cs typeface="+mn-cs"/>
              </a:rPr>
              <a:t>Lombroso’s theory was largely based on certain groups and individuals being “atavistic” and likely born to commit crime; atavism means that a person or particular feature of an individual is a throwback to an earlier stage of evolutionary development.</a:t>
            </a:r>
            <a:endParaRPr lang="en-IN"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r>
              <a:rPr lang="en-US" b="0" i="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US" dirty="0"/>
          </a:p>
          <a:p>
            <a:r>
              <a:rPr lang="en-US" dirty="0" smtClean="0"/>
              <a:t> </a:t>
            </a:r>
            <a:endParaRPr lang="en-IN"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138314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5.2 Identify the key assumptions, propositions, and weaknesses of Lombroso’s theory of atavism and the born criminal.</a:t>
            </a:r>
            <a:endParaRPr lang="en-IN" sz="1200" kern="1200" dirty="0">
              <a:solidFill>
                <a:schemeClr val="tx1"/>
              </a:solidFill>
              <a:effectLst/>
              <a:latin typeface="+mn-lt"/>
              <a:ea typeface="+mn-ea"/>
              <a:cs typeface="+mn-cs"/>
            </a:endParaRPr>
          </a:p>
          <a:p>
            <a:endParaRPr lang="en-US" dirty="0" smtClean="0"/>
          </a:p>
          <a:p>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He claimed “born criminals” should be singled out: </a:t>
            </a:r>
            <a:r>
              <a:rPr lang="en-US" sz="1200" b="0" i="0" kern="1200" dirty="0">
                <a:solidFill>
                  <a:schemeClr val="tx1"/>
                </a:solidFill>
                <a:effectLst/>
                <a:latin typeface="+mn-lt"/>
                <a:ea typeface="+mn-ea"/>
                <a:cs typeface="+mn-cs"/>
              </a:rPr>
              <a:t>Although Lombroso noted offenders like the mentally ill and “criminaloids,” who committed minor offenses due to external circumstances, he claimed that the “born criminals” were the ones who should be singled out in addressing crime.</a:t>
            </a:r>
            <a:endParaRPr lang="en-IN" sz="1200" b="0" i="0" kern="1200" dirty="0">
              <a:solidFill>
                <a:schemeClr val="tx1"/>
              </a:solidFill>
              <a:effectLst/>
              <a:latin typeface="+mn-lt"/>
              <a:ea typeface="+mn-ea"/>
              <a:cs typeface="+mn-cs"/>
            </a:endParaRPr>
          </a:p>
          <a:p>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smtClean="0"/>
              <a:t>He </a:t>
            </a:r>
            <a:r>
              <a:rPr lang="en-US" sz="1200" b="0" i="0" dirty="0"/>
              <a:t>believed in identification through stigmata: </a:t>
            </a:r>
            <a:r>
              <a:rPr lang="en-US" sz="1200" b="0" i="0" kern="1200" dirty="0">
                <a:solidFill>
                  <a:schemeClr val="tx1"/>
                </a:solidFill>
                <a:effectLst/>
                <a:latin typeface="+mn-lt"/>
                <a:ea typeface="+mn-ea"/>
                <a:cs typeface="+mn-cs"/>
              </a:rPr>
              <a:t>According to Lombroso, the way for societies to identify born criminals, even early in life, is through stigmata—physical manifestations of atavism with such physical features indicating the prior evolutionary stages of development.</a:t>
            </a:r>
            <a:endParaRPr lang="en-IN" sz="1200" b="0" i="0" kern="1200" dirty="0">
              <a:solidFill>
                <a:schemeClr val="tx1"/>
              </a:solidFill>
              <a:effectLst/>
              <a:latin typeface="+mn-lt"/>
              <a:ea typeface="+mn-ea"/>
              <a:cs typeface="+mn-cs"/>
            </a:endParaRPr>
          </a:p>
          <a:p>
            <a:endParaRPr lang="en-IN" sz="1200" dirty="0"/>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521655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Pamela J. Schram and Stephen G. Tibbetts, Introduction to criminology, 3e. © SAGE Publications, 2021.</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Pamela J. Schram and Stephen G. Tibbetts, Introduction to criminology, 3e. © SAGE Publications, 2021.</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Pamela J. Schram and Stephen G. Tibbetts, Introduction to criminology, 3e. © SAGE Publications, 2021.</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Pamela J. Schram and Stephen G. Tibbetts, Introduction to criminology, 3e. © SAGE Publications, 2021.</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Pamela J. Schram and Stephen G. Tibbetts, Introduction to criminology, 3e. © SAGE Publications,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Pamela J. Schram and Stephen G. Tibbetts, Introduction to criminology, 3e. © SAGE Publications, 2021.</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3200"/>
            <a:ext cx="8229600" cy="1143000"/>
          </a:xfrm>
        </p:spPr>
        <p:txBody>
          <a:bodyPr/>
          <a:lstStyle/>
          <a:p>
            <a:r>
              <a:rPr lang="en-IN" dirty="0"/>
              <a:t>Chapter 5: Early Positivism: Biological Theories of Crime </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(3 of 7)</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Lombroso’s List of Stigmata</a:t>
            </a:r>
            <a:endParaRPr lang="en-IN" dirty="0"/>
          </a:p>
          <a:p>
            <a:r>
              <a:rPr lang="en-US" dirty="0" smtClean="0"/>
              <a:t>Manifestation of more than five stigmata indicates that an individual is atavistic and thus a born criminal.</a:t>
            </a:r>
          </a:p>
          <a:p>
            <a:r>
              <a:rPr lang="en-US" dirty="0" smtClean="0"/>
              <a:t>Stigmata </a:t>
            </a:r>
            <a:r>
              <a:rPr lang="en-US" dirty="0"/>
              <a:t>consisted of facial and bodily features that deviated from the </a:t>
            </a:r>
            <a:r>
              <a:rPr lang="en-US" dirty="0" smtClean="0"/>
              <a:t>norm.</a:t>
            </a:r>
            <a:endParaRPr lang="en-US" dirty="0"/>
          </a:p>
          <a:p>
            <a:r>
              <a:rPr lang="en-US" dirty="0" smtClean="0"/>
              <a:t>Extraphysiological features: Tattoos and </a:t>
            </a:r>
            <a:r>
              <a:rPr lang="en-US" dirty="0"/>
              <a:t>history of </a:t>
            </a:r>
            <a:r>
              <a:rPr lang="en-US" dirty="0" smtClean="0"/>
              <a:t>epilepsy. </a:t>
            </a:r>
            <a:endParaRPr lang="en-US" dirty="0"/>
          </a:p>
          <a:p>
            <a:endParaRPr lang="en-US" dirty="0"/>
          </a:p>
          <a:p>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963601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(4 of 7)</a:t>
            </a:r>
          </a:p>
        </p:txBody>
      </p:sp>
      <p:sp>
        <p:nvSpPr>
          <p:cNvPr id="4" name="Content Placeholder 3"/>
          <p:cNvSpPr>
            <a:spLocks noGrp="1"/>
          </p:cNvSpPr>
          <p:nvPr>
            <p:ph idx="1"/>
          </p:nvPr>
        </p:nvSpPr>
        <p:spPr>
          <a:xfrm>
            <a:off x="457200" y="2209800"/>
            <a:ext cx="8229600" cy="4146550"/>
          </a:xfrm>
        </p:spPr>
        <p:txBody>
          <a:bodyPr>
            <a:noAutofit/>
          </a:bodyPr>
          <a:lstStyle/>
          <a:p>
            <a:pPr marL="0" lvl="0" indent="0">
              <a:buNone/>
            </a:pPr>
            <a:r>
              <a:rPr lang="en-US" dirty="0"/>
              <a:t>Lombroso’s List of Stigmata</a:t>
            </a:r>
            <a:endParaRPr lang="en-IN" dirty="0"/>
          </a:p>
          <a:p>
            <a:pPr lvl="0"/>
            <a:r>
              <a:rPr lang="en-US" dirty="0" smtClean="0"/>
              <a:t>Synthesized </a:t>
            </a:r>
            <a:r>
              <a:rPr lang="en-US" dirty="0"/>
              <a:t>the craniometry, phrenology, and </a:t>
            </a:r>
            <a:r>
              <a:rPr lang="en-US" dirty="0" smtClean="0"/>
              <a:t>physiognomy.</a:t>
            </a:r>
            <a:endParaRPr lang="en-IN" dirty="0"/>
          </a:p>
          <a:p>
            <a:r>
              <a:rPr lang="en-US" dirty="0" smtClean="0"/>
              <a:t>Stigmata </a:t>
            </a:r>
            <a:r>
              <a:rPr lang="en-US" dirty="0"/>
              <a:t>could be identified among anarchists, </a:t>
            </a:r>
            <a:r>
              <a:rPr lang="en-US" dirty="0" smtClean="0"/>
              <a:t>burglars, murderers</a:t>
            </a:r>
            <a:r>
              <a:rPr lang="en-US" dirty="0"/>
              <a:t>, </a:t>
            </a:r>
            <a:r>
              <a:rPr lang="en-US" dirty="0" smtClean="0"/>
              <a:t>shoplifters, </a:t>
            </a:r>
            <a:r>
              <a:rPr lang="en-US" dirty="0"/>
              <a:t>etc. </a:t>
            </a:r>
          </a:p>
          <a:p>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82092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(5 of 7)</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Lombroso as the Father of Criminology and the Father of the Positive School</a:t>
            </a:r>
            <a:endParaRPr lang="en-IN" dirty="0"/>
          </a:p>
          <a:p>
            <a:r>
              <a:rPr lang="en-US" dirty="0"/>
              <a:t>The assumptions of positivism are synonymous with the term </a:t>
            </a:r>
            <a:r>
              <a:rPr lang="en-US" dirty="0" smtClean="0"/>
              <a:t>determinism.</a:t>
            </a:r>
            <a:endParaRPr lang="en-US" dirty="0"/>
          </a:p>
          <a:p>
            <a:pPr lvl="0"/>
            <a:r>
              <a:rPr lang="en-US" dirty="0"/>
              <a:t>Determinism: </a:t>
            </a:r>
            <a:r>
              <a:rPr lang="en-US" dirty="0" smtClean="0"/>
              <a:t>Human </a:t>
            </a:r>
            <a:r>
              <a:rPr lang="en-US" dirty="0"/>
              <a:t>behavior determined by factors beyond free will and free </a:t>
            </a:r>
            <a:r>
              <a:rPr lang="en-US" dirty="0" smtClean="0"/>
              <a:t>choice.</a:t>
            </a:r>
            <a:endParaRPr lang="en-US" dirty="0"/>
          </a:p>
          <a:p>
            <a:pPr lvl="0"/>
            <a:r>
              <a:rPr lang="en-US" dirty="0"/>
              <a:t>Biological, psychological, and sociological variables determine our </a:t>
            </a:r>
            <a:r>
              <a:rPr lang="en-US" dirty="0" smtClean="0"/>
              <a:t>choices. </a:t>
            </a:r>
            <a:endParaRPr lang="en-IN"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390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(6 of 7)</a:t>
            </a:r>
          </a:p>
        </p:txBody>
      </p:sp>
      <p:sp>
        <p:nvSpPr>
          <p:cNvPr id="4" name="Content Placeholder 3"/>
          <p:cNvSpPr>
            <a:spLocks noGrp="1"/>
          </p:cNvSpPr>
          <p:nvPr>
            <p:ph idx="1"/>
          </p:nvPr>
        </p:nvSpPr>
        <p:spPr>
          <a:xfrm>
            <a:off x="457200" y="1981199"/>
            <a:ext cx="8229600" cy="4740275"/>
          </a:xfrm>
        </p:spPr>
        <p:txBody>
          <a:bodyPr>
            <a:noAutofit/>
          </a:bodyPr>
          <a:lstStyle/>
          <a:p>
            <a:pPr marL="0" lvl="0" indent="0">
              <a:buNone/>
            </a:pPr>
            <a:r>
              <a:rPr lang="en-US" dirty="0"/>
              <a:t>Lombroso’s Policy Implications</a:t>
            </a:r>
            <a:endParaRPr lang="en-IN" dirty="0"/>
          </a:p>
          <a:p>
            <a:r>
              <a:rPr lang="en-US" dirty="0" smtClean="0"/>
              <a:t>He was </a:t>
            </a:r>
            <a:r>
              <a:rPr lang="en-US" dirty="0"/>
              <a:t>called in to determine the guilt of persons in key criminal </a:t>
            </a:r>
            <a:r>
              <a:rPr lang="en-US" dirty="0" smtClean="0"/>
              <a:t>testimony.</a:t>
            </a:r>
            <a:endParaRPr lang="en-US" dirty="0"/>
          </a:p>
          <a:p>
            <a:r>
              <a:rPr lang="en-US" dirty="0" smtClean="0"/>
              <a:t>Based </a:t>
            </a:r>
            <a:r>
              <a:rPr lang="en-US" dirty="0"/>
              <a:t>judgments </a:t>
            </a:r>
            <a:r>
              <a:rPr lang="en-US" dirty="0" smtClean="0"/>
              <a:t>on </a:t>
            </a:r>
            <a:r>
              <a:rPr lang="en-US" dirty="0"/>
              <a:t>the visual stigmata in the line of suspects</a:t>
            </a:r>
            <a:r>
              <a:rPr lang="en-US" dirty="0" smtClean="0"/>
              <a:t>. </a:t>
            </a:r>
          </a:p>
          <a:p>
            <a:r>
              <a:rPr lang="en-US" dirty="0" smtClean="0"/>
              <a:t>Modern medicine identifies minor physical anomalies. </a:t>
            </a:r>
            <a:endParaRPr lang="en-IN"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39103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(7 of 7)</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Lombroso’s Policy Implications</a:t>
            </a:r>
            <a:endParaRPr lang="en-IN" dirty="0"/>
          </a:p>
          <a:p>
            <a:r>
              <a:rPr lang="en-US" dirty="0"/>
              <a:t>His model of stigmata as predictors of antisocial problems has implications to the present </a:t>
            </a:r>
            <a:r>
              <a:rPr lang="en-US" dirty="0" smtClean="0"/>
              <a:t>day.</a:t>
            </a:r>
            <a:endParaRPr lang="en-US" dirty="0"/>
          </a:p>
          <a:p>
            <a:r>
              <a:rPr lang="en-US" dirty="0"/>
              <a:t>They are more accepted by medical science than criminological </a:t>
            </a:r>
            <a:r>
              <a:rPr lang="en-US" dirty="0" smtClean="0"/>
              <a:t>literature.</a:t>
            </a:r>
            <a:endParaRPr lang="en-US" dirty="0"/>
          </a:p>
          <a:p>
            <a:r>
              <a:rPr lang="en-US" dirty="0"/>
              <a:t>Criminologists began to question his theory of atavism and </a:t>
            </a:r>
            <a:r>
              <a:rPr lang="en-US" dirty="0" smtClean="0"/>
              <a:t>stigmata.</a:t>
            </a:r>
            <a:endParaRPr lang="en-IN" dirty="0"/>
          </a:p>
          <a:p>
            <a:endParaRPr lang="en-IN"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167087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After Lombroso: The IQ-Testing Era</a:t>
            </a:r>
            <a:r>
              <a:rPr lang="en-IN" dirty="0"/>
              <a:t/>
            </a:r>
            <a:br>
              <a:rPr lang="en-IN" dirty="0"/>
            </a:br>
            <a:r>
              <a:rPr lang="en-US" sz="2700" dirty="0"/>
              <a:t>(1 of 6)</a:t>
            </a:r>
          </a:p>
        </p:txBody>
      </p:sp>
      <p:sp>
        <p:nvSpPr>
          <p:cNvPr id="4" name="Content Placeholder 3"/>
          <p:cNvSpPr>
            <a:spLocks noGrp="1"/>
          </p:cNvSpPr>
          <p:nvPr>
            <p:ph idx="1"/>
          </p:nvPr>
        </p:nvSpPr>
        <p:spPr>
          <a:xfrm>
            <a:off x="457200" y="1981200"/>
            <a:ext cx="8229600" cy="4375150"/>
          </a:xfrm>
        </p:spPr>
        <p:txBody>
          <a:bodyPr>
            <a:noAutofit/>
          </a:bodyPr>
          <a:lstStyle/>
          <a:p>
            <a:r>
              <a:rPr lang="en-US" dirty="0"/>
              <a:t>Criminologists realized that the idea of a “born” criminal was not </a:t>
            </a:r>
            <a:r>
              <a:rPr lang="en-US" dirty="0" smtClean="0"/>
              <a:t>valid.</a:t>
            </a:r>
            <a:endParaRPr lang="en-US" dirty="0"/>
          </a:p>
          <a:p>
            <a:r>
              <a:rPr lang="en-US" dirty="0"/>
              <a:t>Researchers were not ready to disbelieve ethnic groups were superior or </a:t>
            </a:r>
            <a:r>
              <a:rPr lang="en-US" dirty="0" smtClean="0"/>
              <a:t>inferior.</a:t>
            </a:r>
            <a:endParaRPr lang="en-US" dirty="0"/>
          </a:p>
          <a:p>
            <a:r>
              <a:rPr lang="en-US" dirty="0"/>
              <a:t>Binet’s IQ test to identify </a:t>
            </a:r>
            <a:r>
              <a:rPr lang="en-US" dirty="0" smtClean="0"/>
              <a:t>underperformers.</a:t>
            </a:r>
            <a:endParaRPr lang="en-US" dirty="0"/>
          </a:p>
          <a:p>
            <a:r>
              <a:rPr lang="en-US" dirty="0"/>
              <a:t>He stated that IQ could be </a:t>
            </a:r>
            <a:r>
              <a:rPr lang="en-US" dirty="0" smtClean="0"/>
              <a:t>changed.</a:t>
            </a:r>
            <a:endParaRPr lang="en-US" dirty="0"/>
          </a:p>
          <a:p>
            <a:r>
              <a:rPr lang="en-US" dirty="0"/>
              <a:t>H. H. Goddard misused the test to rid U.S. society of low-IQ </a:t>
            </a:r>
            <a:r>
              <a:rPr lang="en-US" dirty="0" smtClean="0"/>
              <a:t>individuals.</a:t>
            </a:r>
            <a:endParaRPr lang="en-IN"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63174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After Lombroso: The IQ-Testing Era</a:t>
            </a:r>
            <a:r>
              <a:rPr lang="en-IN" dirty="0"/>
              <a:t/>
            </a:r>
            <a:br>
              <a:rPr lang="en-IN" dirty="0"/>
            </a:br>
            <a:r>
              <a:rPr lang="en-US" sz="2700" dirty="0"/>
              <a:t>(2 of 6)</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Goddard’s IQ Test</a:t>
            </a:r>
            <a:endParaRPr lang="en-IN" dirty="0"/>
          </a:p>
          <a:p>
            <a:pPr lvl="0"/>
            <a:r>
              <a:rPr lang="en-US" dirty="0"/>
              <a:t>He was considered the authority on the use of IQ testing in the </a:t>
            </a:r>
            <a:r>
              <a:rPr lang="en-US" dirty="0" smtClean="0"/>
              <a:t>United States</a:t>
            </a:r>
            <a:endParaRPr lang="en-IN" dirty="0"/>
          </a:p>
          <a:p>
            <a:r>
              <a:rPr lang="en-US" dirty="0"/>
              <a:t>He adapted Binet’s model to examine immigrants coming into the </a:t>
            </a:r>
            <a:r>
              <a:rPr lang="en-US" dirty="0" smtClean="0"/>
              <a:t>United States</a:t>
            </a:r>
            <a:endParaRPr lang="en-US" dirty="0"/>
          </a:p>
          <a:p>
            <a:r>
              <a:rPr lang="en-US" dirty="0"/>
              <a:t>He proposed the theory of feeble-mindedness which became a scientific term in the early </a:t>
            </a:r>
            <a:r>
              <a:rPr lang="en-US" dirty="0" smtClean="0"/>
              <a:t>1900s.</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59692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After Lombroso: The IQ-Testing Era</a:t>
            </a:r>
            <a:r>
              <a:rPr lang="en-IN" dirty="0"/>
              <a:t/>
            </a:r>
            <a:br>
              <a:rPr lang="en-IN" dirty="0"/>
            </a:br>
            <a:r>
              <a:rPr lang="en-US" sz="2700" dirty="0"/>
              <a:t>(3 of 6)</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Goddard’s IQ Test</a:t>
            </a:r>
            <a:endParaRPr lang="en-IN" dirty="0"/>
          </a:p>
          <a:p>
            <a:pPr lvl="0"/>
            <a:r>
              <a:rPr lang="en-US" dirty="0"/>
              <a:t>He labeled humans from highest to lowest </a:t>
            </a:r>
            <a:r>
              <a:rPr lang="en-US" dirty="0" smtClean="0"/>
              <a:t>intelligence.</a:t>
            </a:r>
            <a:endParaRPr lang="en-IN" dirty="0"/>
          </a:p>
          <a:p>
            <a:r>
              <a:rPr lang="en-US" dirty="0"/>
              <a:t>He believed the morons were the biggest threat to the genetic </a:t>
            </a:r>
            <a:r>
              <a:rPr lang="en-US" dirty="0" smtClean="0"/>
              <a:t>pool.</a:t>
            </a:r>
            <a:endParaRPr lang="en-US" dirty="0"/>
          </a:p>
          <a:p>
            <a:r>
              <a:rPr lang="en-US" dirty="0"/>
              <a:t>He insisted that women could pick out the feeble-minded better than men </a:t>
            </a:r>
            <a:r>
              <a:rPr lang="en-US" dirty="0" smtClean="0"/>
              <a:t>could.</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85260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After Lombroso: The IQ-Testing Era</a:t>
            </a:r>
            <a:r>
              <a:rPr lang="en-IN" dirty="0"/>
              <a:t/>
            </a:r>
            <a:br>
              <a:rPr lang="en-IN" dirty="0"/>
            </a:br>
            <a:r>
              <a:rPr lang="en-US" sz="2700" dirty="0"/>
              <a:t>(4 of 6)</a:t>
            </a:r>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Policy Implications</a:t>
            </a:r>
            <a:endParaRPr lang="en-IN" dirty="0"/>
          </a:p>
          <a:p>
            <a:pPr lvl="0"/>
            <a:r>
              <a:rPr lang="en-US" dirty="0"/>
              <a:t>Goddard was proud of the increase in the deportations of potential </a:t>
            </a:r>
            <a:r>
              <a:rPr lang="en-US" dirty="0" smtClean="0"/>
              <a:t>immigrants.</a:t>
            </a:r>
            <a:endParaRPr lang="en-US" dirty="0"/>
          </a:p>
          <a:p>
            <a:pPr lvl="0"/>
            <a:r>
              <a:rPr lang="en-US" dirty="0"/>
              <a:t>He reported that deportations for the reason of mental deficiency increased by 350% in 1913 and 570% in </a:t>
            </a:r>
            <a:r>
              <a:rPr lang="en-US" dirty="0" smtClean="0"/>
              <a:t>1914.</a:t>
            </a:r>
            <a:endParaRPr lang="en-US" dirty="0"/>
          </a:p>
          <a:p>
            <a:pPr lvl="0"/>
            <a:r>
              <a:rPr lang="en-US" dirty="0"/>
              <a:t>Over time Goddard realized that the inaccuracy of his </a:t>
            </a:r>
            <a:r>
              <a:rPr lang="en-US" dirty="0" smtClean="0"/>
              <a:t>theories.</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4042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914400"/>
          </a:xfrm>
        </p:spPr>
        <p:txBody>
          <a:bodyPr>
            <a:normAutofit fontScale="90000"/>
          </a:bodyPr>
          <a:lstStyle/>
          <a:p>
            <a:r>
              <a:rPr lang="en-US" dirty="0"/>
              <a:t>After Lombroso: The IQ-Testing Era</a:t>
            </a:r>
            <a:r>
              <a:rPr lang="en-IN" dirty="0"/>
              <a:t/>
            </a:r>
            <a:br>
              <a:rPr lang="en-IN" dirty="0"/>
            </a:br>
            <a:r>
              <a:rPr lang="en-US" sz="2700" dirty="0"/>
              <a:t>(5 of 6)</a:t>
            </a:r>
          </a:p>
        </p:txBody>
      </p:sp>
      <p:sp>
        <p:nvSpPr>
          <p:cNvPr id="4" name="Content Placeholder 3"/>
          <p:cNvSpPr>
            <a:spLocks noGrp="1"/>
          </p:cNvSpPr>
          <p:nvPr>
            <p:ph idx="1"/>
          </p:nvPr>
        </p:nvSpPr>
        <p:spPr>
          <a:xfrm>
            <a:off x="457200" y="1905000"/>
            <a:ext cx="8229600" cy="4451350"/>
          </a:xfrm>
        </p:spPr>
        <p:txBody>
          <a:bodyPr>
            <a:noAutofit/>
          </a:bodyPr>
          <a:lstStyle/>
          <a:p>
            <a:pPr marL="0" indent="0">
              <a:buNone/>
            </a:pPr>
            <a:r>
              <a:rPr lang="en-US" dirty="0"/>
              <a:t>Policy Implications: Sterilization</a:t>
            </a:r>
            <a:endParaRPr lang="en-IN" dirty="0"/>
          </a:p>
          <a:p>
            <a:pPr lvl="1"/>
            <a:r>
              <a:rPr lang="en-US" dirty="0" smtClean="0"/>
              <a:t>Of </a:t>
            </a:r>
            <a:r>
              <a:rPr lang="en-US" dirty="0"/>
              <a:t>mostly females based on scores from intelligence tests continued in the </a:t>
            </a:r>
            <a:r>
              <a:rPr lang="en-US" dirty="0" smtClean="0"/>
              <a:t>United States</a:t>
            </a:r>
          </a:p>
          <a:p>
            <a:pPr lvl="1"/>
            <a:r>
              <a:rPr lang="en-US" dirty="0" smtClean="0"/>
              <a:t>Justification </a:t>
            </a:r>
            <a:r>
              <a:rPr lang="en-US" dirty="0"/>
              <a:t>based on scores of mother or </a:t>
            </a:r>
            <a:r>
              <a:rPr lang="en-US" dirty="0" smtClean="0"/>
              <a:t>father.</a:t>
            </a:r>
            <a:endParaRPr lang="en-US" dirty="0"/>
          </a:p>
          <a:p>
            <a:pPr lvl="1"/>
            <a:r>
              <a:rPr lang="en-US" dirty="0"/>
              <a:t>Issue came to the highest court in the </a:t>
            </a:r>
            <a:r>
              <a:rPr lang="en-US" dirty="0" smtClean="0"/>
              <a:t>1920s.</a:t>
            </a:r>
            <a:endParaRPr lang="en-US" dirty="0"/>
          </a:p>
          <a:p>
            <a:pPr lvl="1"/>
            <a:r>
              <a:rPr lang="en-US" dirty="0"/>
              <a:t>Sterilizations continued for many </a:t>
            </a:r>
            <a:r>
              <a:rPr lang="en-US" dirty="0" smtClean="0"/>
              <a:t>years.</a:t>
            </a:r>
            <a:endParaRPr lang="en-US" dirty="0"/>
          </a:p>
          <a:p>
            <a:pPr lvl="1"/>
            <a:r>
              <a:rPr lang="en-US" dirty="0"/>
              <a:t>It is important to acknowledge this blot on the history of the </a:t>
            </a:r>
            <a:r>
              <a:rPr lang="en-US" dirty="0" smtClean="0"/>
              <a:t>United States </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415054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762000"/>
          </a:xfrm>
        </p:spPr>
        <p:txBody>
          <a:bodyPr>
            <a:normAutofit/>
          </a:bodyPr>
          <a:lstStyle/>
          <a:p>
            <a:r>
              <a:rPr lang="en-US" sz="4000" dirty="0"/>
              <a:t>Introduction</a:t>
            </a:r>
            <a:endParaRPr lang="en-US" sz="2400" dirty="0"/>
          </a:p>
        </p:txBody>
      </p:sp>
      <p:sp>
        <p:nvSpPr>
          <p:cNvPr id="4" name="Content Placeholder 3"/>
          <p:cNvSpPr>
            <a:spLocks noGrp="1"/>
          </p:cNvSpPr>
          <p:nvPr>
            <p:ph idx="1"/>
          </p:nvPr>
        </p:nvSpPr>
        <p:spPr>
          <a:xfrm>
            <a:off x="457200" y="1600200"/>
            <a:ext cx="8229600" cy="4756150"/>
          </a:xfrm>
        </p:spPr>
        <p:txBody>
          <a:bodyPr>
            <a:normAutofit fontScale="92500" lnSpcReduction="20000"/>
          </a:bodyPr>
          <a:lstStyle/>
          <a:p>
            <a:r>
              <a:rPr lang="en-US" sz="3500" dirty="0" smtClean="0"/>
              <a:t>The Chapter focuses on the following key aspects: </a:t>
            </a:r>
          </a:p>
          <a:p>
            <a:pPr lvl="1"/>
            <a:r>
              <a:rPr lang="en-US" sz="3100" dirty="0" smtClean="0"/>
              <a:t>Positive School of Criminology: Early </a:t>
            </a:r>
            <a:r>
              <a:rPr lang="en-US" sz="3100" dirty="0"/>
              <a:t>formulations of scientific criminological testing and </a:t>
            </a:r>
            <a:r>
              <a:rPr lang="en-US" sz="3100" dirty="0" smtClean="0"/>
              <a:t>theorizing. </a:t>
            </a:r>
            <a:endParaRPr lang="en-US" sz="3100" dirty="0"/>
          </a:p>
          <a:p>
            <a:pPr lvl="1"/>
            <a:r>
              <a:rPr lang="en-US" sz="3100" dirty="0"/>
              <a:t>How the emphasis on science in criminology started in the 1800s and continues till </a:t>
            </a:r>
            <a:r>
              <a:rPr lang="en-US" sz="3100" dirty="0" smtClean="0"/>
              <a:t>today. </a:t>
            </a:r>
            <a:endParaRPr lang="en-US" sz="3100" dirty="0"/>
          </a:p>
          <a:p>
            <a:pPr lvl="1"/>
            <a:r>
              <a:rPr lang="en-US" sz="3100" dirty="0"/>
              <a:t>How the Father of Criminology developed his </a:t>
            </a:r>
            <a:r>
              <a:rPr lang="en-US" sz="3100" dirty="0" smtClean="0"/>
              <a:t>theory. </a:t>
            </a:r>
            <a:endParaRPr lang="en-US" sz="3100" dirty="0"/>
          </a:p>
          <a:p>
            <a:pPr lvl="1"/>
            <a:r>
              <a:rPr lang="en-US" sz="3100" dirty="0"/>
              <a:t>The impact of IQ testing on the field and </a:t>
            </a:r>
            <a:r>
              <a:rPr lang="en-US" sz="3100" dirty="0" smtClean="0"/>
              <a:t>policies. </a:t>
            </a:r>
            <a:endParaRPr lang="en-US" sz="3100" dirty="0"/>
          </a:p>
          <a:p>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930275"/>
          </a:xfrm>
        </p:spPr>
        <p:txBody>
          <a:bodyPr>
            <a:normAutofit fontScale="90000"/>
          </a:bodyPr>
          <a:lstStyle/>
          <a:p>
            <a:r>
              <a:rPr lang="en-US" dirty="0"/>
              <a:t>After Lombroso: The IQ-Testing Era</a:t>
            </a:r>
            <a:r>
              <a:rPr lang="en-IN" dirty="0"/>
              <a:t/>
            </a:r>
            <a:br>
              <a:rPr lang="en-IN" dirty="0"/>
            </a:br>
            <a:r>
              <a:rPr lang="en-US" sz="2700" dirty="0"/>
              <a:t>(6 of 6)</a:t>
            </a:r>
          </a:p>
        </p:txBody>
      </p:sp>
      <p:sp>
        <p:nvSpPr>
          <p:cNvPr id="4" name="Content Placeholder 3"/>
          <p:cNvSpPr>
            <a:spLocks noGrp="1"/>
          </p:cNvSpPr>
          <p:nvPr>
            <p:ph idx="1"/>
          </p:nvPr>
        </p:nvSpPr>
        <p:spPr>
          <a:xfrm>
            <a:off x="457200" y="1616075"/>
            <a:ext cx="8229600" cy="4784725"/>
          </a:xfrm>
        </p:spPr>
        <p:txBody>
          <a:bodyPr>
            <a:noAutofit/>
          </a:bodyPr>
          <a:lstStyle/>
          <a:p>
            <a:pPr marL="0" lvl="0" indent="0">
              <a:buNone/>
            </a:pPr>
            <a:r>
              <a:rPr lang="en-US" dirty="0"/>
              <a:t>Reexamining Intelligence </a:t>
            </a:r>
            <a:endParaRPr lang="en-IN" dirty="0"/>
          </a:p>
          <a:p>
            <a:r>
              <a:rPr lang="en-US" dirty="0"/>
              <a:t>Researchers realized the atrocities that had been </a:t>
            </a:r>
            <a:r>
              <a:rPr lang="en-US" dirty="0" smtClean="0"/>
              <a:t>committed.</a:t>
            </a:r>
            <a:endParaRPr lang="en-US" dirty="0"/>
          </a:p>
          <a:p>
            <a:r>
              <a:rPr lang="en-US" dirty="0"/>
              <a:t>Hirschi and Hindelang studied the effect of intelligence on </a:t>
            </a:r>
            <a:r>
              <a:rPr lang="en-US" dirty="0" smtClean="0"/>
              <a:t>youths.</a:t>
            </a:r>
            <a:endParaRPr lang="en-US" dirty="0"/>
          </a:p>
          <a:p>
            <a:r>
              <a:rPr lang="en-US" dirty="0"/>
              <a:t>They found that intelligence has a significant effect on </a:t>
            </a:r>
            <a:r>
              <a:rPr lang="en-US" dirty="0" smtClean="0"/>
              <a:t>delinquency. </a:t>
            </a:r>
            <a:endParaRPr lang="en-US" dirty="0"/>
          </a:p>
          <a:p>
            <a:r>
              <a:rPr lang="en-US" dirty="0"/>
              <a:t>Herrnstein and Charles Murray’s argument agreed with </a:t>
            </a:r>
            <a:r>
              <a:rPr lang="en-US" dirty="0" smtClean="0"/>
              <a:t>feeble-mindedness.</a:t>
            </a:r>
            <a:endParaRPr lang="en-US" dirty="0"/>
          </a:p>
        </p:txBody>
      </p:sp>
      <p:sp>
        <p:nvSpPr>
          <p:cNvPr id="2" name="Footer Placeholder 1"/>
          <p:cNvSpPr>
            <a:spLocks noGrp="1"/>
          </p:cNvSpPr>
          <p:nvPr>
            <p:ph type="ftr" sz="quarter" idx="11"/>
          </p:nvPr>
        </p:nvSpPr>
        <p:spPr>
          <a:xfrm>
            <a:off x="457200" y="6416508"/>
            <a:ext cx="7543800" cy="365125"/>
          </a:xfrm>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407177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35050"/>
          </a:xfrm>
        </p:spPr>
        <p:txBody>
          <a:bodyPr>
            <a:normAutofit fontScale="90000"/>
          </a:bodyPr>
          <a:lstStyle/>
          <a:p>
            <a:r>
              <a:rPr lang="en-US" dirty="0"/>
              <a:t>Body Type Theory: Sheldon’s Model of Somatotyping </a:t>
            </a:r>
            <a:r>
              <a:rPr lang="en-US" sz="2700" dirty="0"/>
              <a:t>(1 of 3)</a:t>
            </a:r>
          </a:p>
        </p:txBody>
      </p:sp>
      <p:sp>
        <p:nvSpPr>
          <p:cNvPr id="4" name="Content Placeholder 3"/>
          <p:cNvSpPr>
            <a:spLocks noGrp="1"/>
          </p:cNvSpPr>
          <p:nvPr>
            <p:ph idx="1"/>
          </p:nvPr>
        </p:nvSpPr>
        <p:spPr>
          <a:xfrm>
            <a:off x="457200" y="1828800"/>
            <a:ext cx="8229600" cy="4419600"/>
          </a:xfrm>
        </p:spPr>
        <p:txBody>
          <a:bodyPr>
            <a:noAutofit/>
          </a:bodyPr>
          <a:lstStyle/>
          <a:p>
            <a:r>
              <a:rPr lang="en-US" dirty="0"/>
              <a:t>Sheldon’s theoretical perspective merged the concepts of biology and </a:t>
            </a:r>
            <a:r>
              <a:rPr lang="en-US" dirty="0" smtClean="0"/>
              <a:t>psychology.</a:t>
            </a:r>
            <a:endParaRPr lang="en-US" dirty="0"/>
          </a:p>
          <a:p>
            <a:r>
              <a:rPr lang="en-US" dirty="0"/>
              <a:t>He spoke of the development of certain body types and </a:t>
            </a:r>
            <a:r>
              <a:rPr lang="en-US" dirty="0" smtClean="0"/>
              <a:t>temperaments.</a:t>
            </a:r>
            <a:endParaRPr lang="en-US" dirty="0"/>
          </a:p>
          <a:p>
            <a:r>
              <a:rPr lang="en-US" dirty="0"/>
              <a:t>Somatotyping became the best-known body type </a:t>
            </a:r>
            <a:r>
              <a:rPr lang="en-US" dirty="0" smtClean="0"/>
              <a:t>theory.</a:t>
            </a:r>
            <a:endParaRPr lang="en-US" dirty="0"/>
          </a:p>
          <a:p>
            <a:pPr lvl="1"/>
            <a:r>
              <a:rPr lang="en-US" dirty="0"/>
              <a:t>Layers of tissues were determiners of a person’s build and </a:t>
            </a:r>
            <a:r>
              <a:rPr lang="en-US" dirty="0" smtClean="0"/>
              <a:t>personality.</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124314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35050"/>
          </a:xfrm>
        </p:spPr>
        <p:txBody>
          <a:bodyPr>
            <a:normAutofit fontScale="90000"/>
          </a:bodyPr>
          <a:lstStyle/>
          <a:p>
            <a:r>
              <a:rPr lang="en-US" dirty="0"/>
              <a:t>Body Type Theory: Sheldon’s Model of Somatotyping </a:t>
            </a:r>
            <a:r>
              <a:rPr lang="en-US" sz="2700" dirty="0"/>
              <a:t>(2 of 3)</a:t>
            </a:r>
          </a:p>
        </p:txBody>
      </p:sp>
      <p:sp>
        <p:nvSpPr>
          <p:cNvPr id="4" name="Content Placeholder 3"/>
          <p:cNvSpPr>
            <a:spLocks noGrp="1"/>
          </p:cNvSpPr>
          <p:nvPr>
            <p:ph idx="1"/>
          </p:nvPr>
        </p:nvSpPr>
        <p:spPr>
          <a:xfrm>
            <a:off x="457200" y="1828800"/>
            <a:ext cx="8229600" cy="4419600"/>
          </a:xfrm>
        </p:spPr>
        <p:txBody>
          <a:bodyPr>
            <a:noAutofit/>
          </a:bodyPr>
          <a:lstStyle/>
          <a:p>
            <a:r>
              <a:rPr lang="en-US" dirty="0" smtClean="0"/>
              <a:t>Individuals </a:t>
            </a:r>
            <a:r>
              <a:rPr lang="en-US" dirty="0"/>
              <a:t>who were endomorphic tended to be </a:t>
            </a:r>
            <a:r>
              <a:rPr lang="en-US" dirty="0" smtClean="0"/>
              <a:t>jolly or lazy: </a:t>
            </a:r>
            <a:r>
              <a:rPr lang="en-US" dirty="0" err="1"/>
              <a:t>V</a:t>
            </a:r>
            <a:r>
              <a:rPr lang="en-US" dirty="0" err="1" smtClean="0"/>
              <a:t>iscerotonic</a:t>
            </a:r>
            <a:r>
              <a:rPr lang="en-US" dirty="0" smtClean="0"/>
              <a:t>.</a:t>
            </a:r>
            <a:endParaRPr lang="en-US" dirty="0"/>
          </a:p>
          <a:p>
            <a:r>
              <a:rPr lang="en-US" dirty="0"/>
              <a:t>Persons who were </a:t>
            </a:r>
            <a:r>
              <a:rPr lang="en-US" dirty="0" err="1"/>
              <a:t>mesomorphic</a:t>
            </a:r>
            <a:r>
              <a:rPr lang="en-US" dirty="0"/>
              <a:t> were </a:t>
            </a:r>
            <a:r>
              <a:rPr lang="en-US" dirty="0" smtClean="0"/>
              <a:t>aggressive: </a:t>
            </a:r>
            <a:r>
              <a:rPr lang="en-US" dirty="0" err="1" smtClean="0"/>
              <a:t>Somatotonic</a:t>
            </a:r>
            <a:r>
              <a:rPr lang="en-US" dirty="0"/>
              <a:t>. </a:t>
            </a:r>
          </a:p>
          <a:p>
            <a:r>
              <a:rPr lang="en-US" dirty="0" smtClean="0"/>
              <a:t>Individuals </a:t>
            </a:r>
            <a:r>
              <a:rPr lang="en-US" dirty="0"/>
              <a:t>who were ectomorphic tended to be </a:t>
            </a:r>
            <a:r>
              <a:rPr lang="en-US" dirty="0" smtClean="0"/>
              <a:t>introverted: </a:t>
            </a:r>
            <a:r>
              <a:rPr lang="en-US" dirty="0" err="1" smtClean="0"/>
              <a:t>Cerebrotonic</a:t>
            </a:r>
            <a:r>
              <a:rPr lang="en-US" dirty="0" smtClean="0"/>
              <a:t>.</a:t>
            </a:r>
            <a:endParaRPr lang="en-US" dirty="0"/>
          </a:p>
          <a:p>
            <a:r>
              <a:rPr lang="en-US" dirty="0"/>
              <a:t>The middle group, the mesomorphs, had the greatest propensity for </a:t>
            </a:r>
            <a:r>
              <a:rPr lang="en-US" dirty="0" smtClean="0"/>
              <a:t>criminality.</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4172422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35050"/>
          </a:xfrm>
        </p:spPr>
        <p:txBody>
          <a:bodyPr>
            <a:normAutofit fontScale="90000"/>
          </a:bodyPr>
          <a:lstStyle/>
          <a:p>
            <a:r>
              <a:rPr lang="en-US" dirty="0"/>
              <a:t>Body Type Theory: Sheldon’s Model of Somatotyping </a:t>
            </a:r>
            <a:r>
              <a:rPr lang="en-US" sz="2700" dirty="0"/>
              <a:t>(3 of 3)</a:t>
            </a:r>
          </a:p>
        </p:txBody>
      </p:sp>
      <p:sp>
        <p:nvSpPr>
          <p:cNvPr id="4" name="Content Placeholder 3"/>
          <p:cNvSpPr>
            <a:spLocks noGrp="1"/>
          </p:cNvSpPr>
          <p:nvPr>
            <p:ph idx="1"/>
          </p:nvPr>
        </p:nvSpPr>
        <p:spPr>
          <a:xfrm>
            <a:off x="457200" y="1828800"/>
            <a:ext cx="8229600" cy="4419600"/>
          </a:xfrm>
        </p:spPr>
        <p:txBody>
          <a:bodyPr>
            <a:noAutofit/>
          </a:bodyPr>
          <a:lstStyle/>
          <a:p>
            <a:r>
              <a:rPr lang="en-US" dirty="0"/>
              <a:t>Mesomorphic boys were more likely to have traits predictive of </a:t>
            </a:r>
            <a:r>
              <a:rPr lang="en-US" dirty="0" smtClean="0"/>
              <a:t>criminality.</a:t>
            </a:r>
            <a:endParaRPr lang="en-US" dirty="0"/>
          </a:p>
          <a:p>
            <a:r>
              <a:rPr lang="en-US" dirty="0"/>
              <a:t>The fact is mesomorphs are more likely to be </a:t>
            </a:r>
            <a:r>
              <a:rPr lang="en-US" dirty="0" smtClean="0"/>
              <a:t>aggressive. </a:t>
            </a:r>
            <a:endParaRPr lang="en-US" dirty="0"/>
          </a:p>
          <a:p>
            <a:r>
              <a:rPr lang="en-US" dirty="0"/>
              <a:t>Theorists claim offenders can be identified by muscle shape in their pelvic </a:t>
            </a:r>
            <a:r>
              <a:rPr lang="en-US" dirty="0" smtClean="0"/>
              <a:t>region.</a:t>
            </a:r>
            <a:endParaRPr lang="en-US" dirty="0"/>
          </a:p>
          <a:p>
            <a:r>
              <a:rPr lang="en-US" dirty="0"/>
              <a:t>Factors affecting one’s temperament are based on biology and social </a:t>
            </a:r>
            <a:r>
              <a:rPr lang="en-US" dirty="0" smtClean="0"/>
              <a:t>environment.</a:t>
            </a:r>
            <a:endParaRPr lang="en-US" dirty="0"/>
          </a:p>
          <a:p>
            <a:pPr marL="0" indent="0">
              <a:buNone/>
            </a:pP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r>
              <a:rPr lang="en-IN"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2829656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35050"/>
          </a:xfrm>
        </p:spPr>
        <p:txBody>
          <a:bodyPr>
            <a:normAutofit/>
          </a:bodyPr>
          <a:lstStyle/>
          <a:p>
            <a:r>
              <a:rPr lang="en-US" sz="4000" dirty="0"/>
              <a:t>Policy Implications </a:t>
            </a:r>
            <a:r>
              <a:rPr lang="en-US" sz="2400" dirty="0"/>
              <a:t>(1 of 2)</a:t>
            </a:r>
          </a:p>
        </p:txBody>
      </p:sp>
      <p:sp>
        <p:nvSpPr>
          <p:cNvPr id="4" name="Content Placeholder 3"/>
          <p:cNvSpPr>
            <a:spLocks noGrp="1"/>
          </p:cNvSpPr>
          <p:nvPr>
            <p:ph idx="1"/>
          </p:nvPr>
        </p:nvSpPr>
        <p:spPr>
          <a:xfrm>
            <a:off x="457200" y="1828800"/>
            <a:ext cx="8229600" cy="4419600"/>
          </a:xfrm>
        </p:spPr>
        <p:txBody>
          <a:bodyPr>
            <a:noAutofit/>
          </a:bodyPr>
          <a:lstStyle/>
          <a:p>
            <a:r>
              <a:rPr lang="en-US" dirty="0"/>
              <a:t>A variety of policy implications can be derived from all these theories like medical screening at </a:t>
            </a:r>
            <a:r>
              <a:rPr lang="en-US" dirty="0" smtClean="0"/>
              <a:t>birth.</a:t>
            </a:r>
            <a:endParaRPr lang="en-US" dirty="0"/>
          </a:p>
          <a:p>
            <a:r>
              <a:rPr lang="en-US" dirty="0"/>
              <a:t>Studies reviewed implicate numerous MPAs in developmental </a:t>
            </a:r>
            <a:r>
              <a:rPr lang="en-US" dirty="0" smtClean="0"/>
              <a:t>problems. </a:t>
            </a:r>
            <a:endParaRPr lang="en-US" dirty="0"/>
          </a:p>
          <a:p>
            <a:r>
              <a:rPr lang="en-US" dirty="0"/>
              <a:t>Policy implications derived from the theories involve implementation of same-sex </a:t>
            </a:r>
            <a:r>
              <a:rPr lang="en-US" dirty="0" smtClean="0"/>
              <a:t>classes. </a:t>
            </a: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3940282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35050"/>
          </a:xfrm>
        </p:spPr>
        <p:txBody>
          <a:bodyPr>
            <a:normAutofit/>
          </a:bodyPr>
          <a:lstStyle/>
          <a:p>
            <a:r>
              <a:rPr lang="en-US" sz="4000" dirty="0"/>
              <a:t>Policy Implications </a:t>
            </a:r>
            <a:r>
              <a:rPr lang="en-US" sz="2400" dirty="0"/>
              <a:t>(2 of 2)</a:t>
            </a:r>
          </a:p>
        </p:txBody>
      </p:sp>
      <p:sp>
        <p:nvSpPr>
          <p:cNvPr id="4" name="Content Placeholder 3"/>
          <p:cNvSpPr>
            <a:spLocks noGrp="1"/>
          </p:cNvSpPr>
          <p:nvPr>
            <p:ph idx="1"/>
          </p:nvPr>
        </p:nvSpPr>
        <p:spPr>
          <a:xfrm>
            <a:off x="457200" y="1828800"/>
            <a:ext cx="8229600" cy="4419600"/>
          </a:xfrm>
        </p:spPr>
        <p:txBody>
          <a:bodyPr>
            <a:noAutofit/>
          </a:bodyPr>
          <a:lstStyle/>
          <a:p>
            <a:r>
              <a:rPr lang="en-US" dirty="0"/>
              <a:t>The importance of diagnosing early head trauma to reduce the long-term impact of risk factors for </a:t>
            </a:r>
            <a:r>
              <a:rPr lang="en-US" dirty="0" smtClean="0"/>
              <a:t>criminality.</a:t>
            </a:r>
            <a:endParaRPr lang="en-US" dirty="0"/>
          </a:p>
          <a:p>
            <a:r>
              <a:rPr lang="en-US" dirty="0"/>
              <a:t>Mandatory health insurance for pregnant mothers and </a:t>
            </a:r>
            <a:r>
              <a:rPr lang="en-US" dirty="0" smtClean="0"/>
              <a:t>children.</a:t>
            </a:r>
            <a:endParaRPr lang="en-US" dirty="0"/>
          </a:p>
          <a:p>
            <a:r>
              <a:rPr lang="en-US" dirty="0" smtClean="0"/>
              <a:t>Youth </a:t>
            </a:r>
            <a:r>
              <a:rPr lang="en-US" dirty="0"/>
              <a:t>should be screened for abnormal levels of </a:t>
            </a:r>
            <a:r>
              <a:rPr lang="en-US" dirty="0" smtClean="0"/>
              <a:t>hormones, </a:t>
            </a:r>
            <a:r>
              <a:rPr lang="en-US" dirty="0"/>
              <a:t>neurotransmitters, and toxins</a:t>
            </a:r>
            <a:r>
              <a:rPr lang="en-US" dirty="0" smtClean="0"/>
              <a:t>.</a:t>
            </a:r>
            <a:endParaRPr lang="en-US" dirty="0"/>
          </a:p>
          <a:p>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83359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fontScale="90000"/>
          </a:bodyPr>
          <a:lstStyle/>
          <a:p>
            <a:r>
              <a:rPr lang="en-US" dirty="0"/>
              <a:t>Early Biological Theories of Behavior </a:t>
            </a:r>
            <a:r>
              <a:rPr lang="en-US" sz="2700" dirty="0"/>
              <a:t>(1 of </a:t>
            </a:r>
            <a:r>
              <a:rPr lang="en-US" sz="2700" dirty="0" smtClean="0"/>
              <a:t>5)</a:t>
            </a:r>
            <a:endParaRPr lang="en-US" sz="2700" dirty="0"/>
          </a:p>
        </p:txBody>
      </p:sp>
      <p:sp>
        <p:nvSpPr>
          <p:cNvPr id="4" name="Content Placeholder 3"/>
          <p:cNvSpPr>
            <a:spLocks noGrp="1"/>
          </p:cNvSpPr>
          <p:nvPr>
            <p:ph idx="1"/>
          </p:nvPr>
        </p:nvSpPr>
        <p:spPr>
          <a:xfrm>
            <a:off x="457200" y="1981200"/>
            <a:ext cx="8229600" cy="4375150"/>
          </a:xfrm>
        </p:spPr>
        <p:txBody>
          <a:bodyPr>
            <a:noAutofit/>
          </a:bodyPr>
          <a:lstStyle/>
          <a:p>
            <a:r>
              <a:rPr lang="en-US" dirty="0"/>
              <a:t>The deterrence framework was not explaining the distribution of </a:t>
            </a:r>
            <a:r>
              <a:rPr lang="en-US" dirty="0" smtClean="0"/>
              <a:t>crime.</a:t>
            </a:r>
            <a:endParaRPr lang="en-US" dirty="0"/>
          </a:p>
          <a:p>
            <a:r>
              <a:rPr lang="en-US" dirty="0" smtClean="0"/>
              <a:t>Inferior </a:t>
            </a:r>
            <a:r>
              <a:rPr lang="en-US" dirty="0"/>
              <a:t>individuals should be controlled or even </a:t>
            </a:r>
            <a:r>
              <a:rPr lang="en-US" dirty="0" smtClean="0"/>
              <a:t>eliminated.</a:t>
            </a:r>
            <a:endParaRPr lang="en-US" dirty="0"/>
          </a:p>
          <a:p>
            <a:r>
              <a:rPr lang="en-US" dirty="0"/>
              <a:t>Eugenics is a study of and policies related to improvement of the human race via </a:t>
            </a:r>
            <a:r>
              <a:rPr lang="en-US" dirty="0" smtClean="0"/>
              <a:t>control.</a:t>
            </a:r>
            <a:endParaRPr lang="en-US" dirty="0"/>
          </a:p>
          <a:p>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5126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fontScale="90000"/>
          </a:bodyPr>
          <a:lstStyle/>
          <a:p>
            <a:r>
              <a:rPr lang="en-US" dirty="0"/>
              <a:t>Early Biological Theories of Behavior </a:t>
            </a:r>
            <a:r>
              <a:rPr lang="en-US" sz="2700" dirty="0"/>
              <a:t>(2 of </a:t>
            </a:r>
            <a:r>
              <a:rPr lang="en-US" sz="2700" dirty="0" smtClean="0"/>
              <a:t>5)</a:t>
            </a:r>
            <a:endParaRPr lang="en-US" sz="2700" dirty="0"/>
          </a:p>
        </p:txBody>
      </p:sp>
      <p:sp>
        <p:nvSpPr>
          <p:cNvPr id="4" name="Content Placeholder 3"/>
          <p:cNvSpPr>
            <a:spLocks noGrp="1"/>
          </p:cNvSpPr>
          <p:nvPr>
            <p:ph idx="1"/>
          </p:nvPr>
        </p:nvSpPr>
        <p:spPr>
          <a:xfrm>
            <a:off x="457200" y="1981200"/>
            <a:ext cx="8229600" cy="4191000"/>
          </a:xfrm>
        </p:spPr>
        <p:txBody>
          <a:bodyPr>
            <a:noAutofit/>
          </a:bodyPr>
          <a:lstStyle/>
          <a:p>
            <a:r>
              <a:rPr lang="en-US" dirty="0"/>
              <a:t>Many views put forth on how to determine individuals or groups likely to commit </a:t>
            </a:r>
            <a:r>
              <a:rPr lang="en-US" dirty="0" smtClean="0"/>
              <a:t>crime.</a:t>
            </a:r>
            <a:endParaRPr lang="en-US" dirty="0"/>
          </a:p>
          <a:p>
            <a:r>
              <a:rPr lang="en-US" dirty="0"/>
              <a:t>Establishing a method for distinguishing superior individuals and groups from those that were </a:t>
            </a:r>
            <a:r>
              <a:rPr lang="en-US" dirty="0" smtClean="0"/>
              <a:t>inferior. </a:t>
            </a:r>
            <a:endParaRPr lang="en-US" dirty="0"/>
          </a:p>
          <a:p>
            <a:r>
              <a:rPr lang="en-US" dirty="0" smtClean="0"/>
              <a:t>Such </a:t>
            </a:r>
            <a:r>
              <a:rPr lang="en-US" dirty="0"/>
              <a:t>intentions were likely related to the increased use of </a:t>
            </a:r>
            <a:r>
              <a:rPr lang="en-US" dirty="0" smtClean="0"/>
              <a:t>slavery. </a:t>
            </a:r>
            <a:endParaRPr lang="en-US" dirty="0"/>
          </a:p>
          <a:p>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5263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219200"/>
          </a:xfrm>
        </p:spPr>
        <p:txBody>
          <a:bodyPr>
            <a:normAutofit fontScale="90000"/>
          </a:bodyPr>
          <a:lstStyle/>
          <a:p>
            <a:r>
              <a:rPr lang="en-US" dirty="0"/>
              <a:t>Early Biological Theories of Behavior </a:t>
            </a:r>
            <a:r>
              <a:rPr lang="en-US" sz="2700" dirty="0"/>
              <a:t>(3 of </a:t>
            </a:r>
            <a:r>
              <a:rPr lang="en-US" sz="2700" dirty="0" smtClean="0"/>
              <a:t>5)</a:t>
            </a:r>
            <a:endParaRPr lang="en-US" sz="2700" dirty="0"/>
          </a:p>
        </p:txBody>
      </p:sp>
      <p:sp>
        <p:nvSpPr>
          <p:cNvPr id="4" name="Content Placeholder 3"/>
          <p:cNvSpPr>
            <a:spLocks noGrp="1"/>
          </p:cNvSpPr>
          <p:nvPr>
            <p:ph idx="1"/>
          </p:nvPr>
        </p:nvSpPr>
        <p:spPr>
          <a:xfrm>
            <a:off x="457200" y="1828800"/>
            <a:ext cx="8229600" cy="4527550"/>
          </a:xfrm>
        </p:spPr>
        <p:txBody>
          <a:bodyPr>
            <a:noAutofit/>
          </a:bodyPr>
          <a:lstStyle/>
          <a:p>
            <a:pPr marL="0" lvl="2" indent="0">
              <a:buNone/>
            </a:pPr>
            <a:r>
              <a:rPr lang="en-US" sz="3200" dirty="0"/>
              <a:t>Craniometry</a:t>
            </a:r>
          </a:p>
          <a:p>
            <a:pPr marL="457200" lvl="2" indent="-457200"/>
            <a:r>
              <a:rPr lang="en-US" sz="3200" dirty="0"/>
              <a:t>It is the belief that brain size shows superiority or </a:t>
            </a:r>
            <a:r>
              <a:rPr lang="en-US" sz="3200" dirty="0" smtClean="0"/>
              <a:t>inferiority. </a:t>
            </a:r>
            <a:endParaRPr lang="en-US" sz="3200" dirty="0"/>
          </a:p>
          <a:p>
            <a:pPr marL="457200" lvl="2" indent="-457200"/>
            <a:r>
              <a:rPr lang="en-US" sz="3200" dirty="0"/>
              <a:t>Western European descent tended to be far superior to other ethnic </a:t>
            </a:r>
            <a:r>
              <a:rPr lang="en-US" sz="3200" dirty="0" smtClean="0"/>
              <a:t>groups. </a:t>
            </a:r>
            <a:endParaRPr lang="en-US" sz="3200" dirty="0"/>
          </a:p>
          <a:p>
            <a:pPr marL="457200" lvl="2" indent="-457200"/>
            <a:r>
              <a:rPr lang="en-US" sz="3200" dirty="0"/>
              <a:t>New studies showed little </a:t>
            </a:r>
            <a:r>
              <a:rPr lang="en-US" sz="3200" dirty="0" smtClean="0"/>
              <a:t>correlation.</a:t>
            </a:r>
            <a:endParaRPr lang="en-US" sz="3200" dirty="0"/>
          </a:p>
          <a:p>
            <a:pPr marL="457200" lvl="2" indent="-457200"/>
            <a:r>
              <a:rPr lang="en-US" sz="3200" dirty="0"/>
              <a:t>Persons who have larger brains do tend to score higher on intelligence </a:t>
            </a:r>
            <a:r>
              <a:rPr lang="en-US" sz="3200" dirty="0" smtClean="0"/>
              <a:t>tests.</a:t>
            </a:r>
            <a:endParaRPr lang="en-IN" sz="3200" dirty="0"/>
          </a:p>
          <a:p>
            <a:pPr marL="457200" lvl="2" indent="-457200"/>
            <a:endParaRPr lang="en-US" sz="3200" dirty="0"/>
          </a:p>
          <a:p>
            <a:pPr marL="457200" lvl="2" indent="-457200"/>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1521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219200"/>
          </a:xfrm>
        </p:spPr>
        <p:txBody>
          <a:bodyPr>
            <a:normAutofit fontScale="90000"/>
          </a:bodyPr>
          <a:lstStyle/>
          <a:p>
            <a:r>
              <a:rPr lang="en-US" dirty="0"/>
              <a:t>Early Biological Theories of Behavior </a:t>
            </a:r>
            <a:r>
              <a:rPr lang="en-US" sz="2700" dirty="0"/>
              <a:t>(4 of </a:t>
            </a:r>
            <a:r>
              <a:rPr lang="en-US" sz="2700" dirty="0" smtClean="0"/>
              <a:t>5)</a:t>
            </a:r>
            <a:endParaRPr lang="en-US" sz="2700" dirty="0"/>
          </a:p>
        </p:txBody>
      </p:sp>
      <p:sp>
        <p:nvSpPr>
          <p:cNvPr id="4" name="Content Placeholder 3"/>
          <p:cNvSpPr>
            <a:spLocks noGrp="1"/>
          </p:cNvSpPr>
          <p:nvPr>
            <p:ph idx="1"/>
          </p:nvPr>
        </p:nvSpPr>
        <p:spPr>
          <a:xfrm>
            <a:off x="457200" y="1828800"/>
            <a:ext cx="8229600" cy="4527550"/>
          </a:xfrm>
        </p:spPr>
        <p:txBody>
          <a:bodyPr>
            <a:noAutofit/>
          </a:bodyPr>
          <a:lstStyle/>
          <a:p>
            <a:pPr marL="0" lvl="0" indent="0">
              <a:buNone/>
            </a:pPr>
            <a:r>
              <a:rPr lang="en-US" dirty="0"/>
              <a:t>Phrenology</a:t>
            </a:r>
            <a:endParaRPr lang="en-IN" dirty="0"/>
          </a:p>
          <a:p>
            <a:r>
              <a:rPr lang="en-US" dirty="0"/>
              <a:t>It is based on the science of determining human dispositions based on distinctions in the </a:t>
            </a:r>
            <a:r>
              <a:rPr lang="en-US" dirty="0" smtClean="0"/>
              <a:t>skull.</a:t>
            </a:r>
            <a:endParaRPr lang="en-US" dirty="0"/>
          </a:p>
          <a:p>
            <a:r>
              <a:rPr lang="en-US" dirty="0"/>
              <a:t>Modern studies focus on the link between the left temporal lobe and </a:t>
            </a:r>
            <a:r>
              <a:rPr lang="en-US" dirty="0" smtClean="0"/>
              <a:t>criminality.</a:t>
            </a:r>
            <a:endParaRPr lang="en-US" dirty="0"/>
          </a:p>
          <a:p>
            <a:r>
              <a:rPr lang="en-US" dirty="0"/>
              <a:t>The phrenologists’ assumptions were </a:t>
            </a:r>
            <a:r>
              <a:rPr lang="en-US" dirty="0" smtClean="0"/>
              <a:t>inaccurate. </a:t>
            </a:r>
            <a:endParaRPr lang="en-US" dirty="0"/>
          </a:p>
          <a:p>
            <a:pPr marL="457200" lvl="2" indent="-457200"/>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r>
              <a:rPr lang="en-IN"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85366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Early Biological Theories of Behavior </a:t>
            </a:r>
            <a:r>
              <a:rPr lang="en-US" sz="2700" dirty="0"/>
              <a:t>(5 of </a:t>
            </a:r>
            <a:r>
              <a:rPr lang="en-US" sz="2700" dirty="0" smtClean="0"/>
              <a:t>5)</a:t>
            </a:r>
            <a:endParaRPr lang="en-US" sz="2700" dirty="0"/>
          </a:p>
        </p:txBody>
      </p:sp>
      <p:sp>
        <p:nvSpPr>
          <p:cNvPr id="4" name="Content Placeholder 3"/>
          <p:cNvSpPr>
            <a:spLocks noGrp="1"/>
          </p:cNvSpPr>
          <p:nvPr>
            <p:ph idx="1"/>
          </p:nvPr>
        </p:nvSpPr>
        <p:spPr>
          <a:xfrm>
            <a:off x="457200" y="1981200"/>
            <a:ext cx="8229600" cy="4375150"/>
          </a:xfrm>
        </p:spPr>
        <p:txBody>
          <a:bodyPr>
            <a:noAutofit/>
          </a:bodyPr>
          <a:lstStyle/>
          <a:p>
            <a:pPr marL="0" lvl="0" indent="0">
              <a:buNone/>
            </a:pPr>
            <a:r>
              <a:rPr lang="en-US" dirty="0"/>
              <a:t>Physiognomy</a:t>
            </a:r>
            <a:endParaRPr lang="en-IN" dirty="0"/>
          </a:p>
          <a:p>
            <a:r>
              <a:rPr lang="en-US" dirty="0"/>
              <a:t>It is the study of facial and other bodily aspects to indicate </a:t>
            </a:r>
            <a:r>
              <a:rPr lang="en-US" dirty="0" smtClean="0"/>
              <a:t>criminality.</a:t>
            </a:r>
            <a:endParaRPr lang="en-US" dirty="0"/>
          </a:p>
          <a:p>
            <a:r>
              <a:rPr lang="en-US" dirty="0"/>
              <a:t>These theories would not be acceptable beyond the </a:t>
            </a:r>
            <a:r>
              <a:rPr lang="en-US" dirty="0" smtClean="0"/>
              <a:t>1800s.</a:t>
            </a:r>
            <a:endParaRPr lang="en-US" dirty="0"/>
          </a:p>
          <a:p>
            <a:r>
              <a:rPr lang="en-US" dirty="0"/>
              <a:t>Darwin made a huge impact on societal views regarding the rank order of ethnic </a:t>
            </a:r>
            <a:r>
              <a:rPr lang="en-US" dirty="0" smtClean="0"/>
              <a:t>groups.</a:t>
            </a:r>
            <a:endParaRPr lang="en-US" dirty="0"/>
          </a:p>
          <a:p>
            <a:pPr marL="457200" lvl="2" indent="-457200"/>
            <a:endParaRPr lang="en-IN" sz="3200"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280776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(1 of 7)</a:t>
            </a:r>
          </a:p>
        </p:txBody>
      </p:sp>
      <p:sp>
        <p:nvSpPr>
          <p:cNvPr id="4" name="Content Placeholder 3"/>
          <p:cNvSpPr>
            <a:spLocks noGrp="1"/>
          </p:cNvSpPr>
          <p:nvPr>
            <p:ph idx="1"/>
          </p:nvPr>
        </p:nvSpPr>
        <p:spPr>
          <a:xfrm>
            <a:off x="457200" y="2209800"/>
            <a:ext cx="8229600" cy="4146550"/>
          </a:xfrm>
        </p:spPr>
        <p:txBody>
          <a:bodyPr>
            <a:noAutofit/>
          </a:bodyPr>
          <a:lstStyle/>
          <a:p>
            <a:r>
              <a:rPr lang="en-US" dirty="0" smtClean="0"/>
              <a:t>Created </a:t>
            </a:r>
            <a:r>
              <a:rPr lang="en-US" dirty="0"/>
              <a:t>the first attempt at scientific theory in criminological </a:t>
            </a:r>
            <a:r>
              <a:rPr lang="en-US" dirty="0" smtClean="0"/>
              <a:t>thought: Informed </a:t>
            </a:r>
            <a:r>
              <a:rPr lang="en-US" dirty="0"/>
              <a:t>largely by Darwin’s theory of natural </a:t>
            </a:r>
            <a:r>
              <a:rPr lang="en-US" dirty="0" smtClean="0"/>
              <a:t>selection.</a:t>
            </a:r>
          </a:p>
          <a:p>
            <a:r>
              <a:rPr lang="en-US" dirty="0"/>
              <a:t>The Criminal Man triggered response from Western societies</a:t>
            </a:r>
            <a:r>
              <a:rPr lang="en-US" dirty="0" smtClean="0"/>
              <a:t>.</a:t>
            </a:r>
          </a:p>
          <a:p>
            <a:r>
              <a:rPr lang="en-US" dirty="0"/>
              <a:t>His theory was based “atavistic” persons. </a:t>
            </a:r>
          </a:p>
          <a:p>
            <a:pPr marL="0" indent="0">
              <a:buNone/>
            </a:pPr>
            <a:endParaRPr lang="en-US"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84622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normAutofit fontScale="90000"/>
          </a:bodyPr>
          <a:lstStyle/>
          <a:p>
            <a:r>
              <a:rPr lang="en-US" dirty="0"/>
              <a:t>Lombroso’s Theory of Atavism and Born Criminals </a:t>
            </a:r>
            <a:r>
              <a:rPr lang="en-US" sz="2700" dirty="0"/>
              <a:t>(2 of 7)</a:t>
            </a:r>
          </a:p>
        </p:txBody>
      </p:sp>
      <p:sp>
        <p:nvSpPr>
          <p:cNvPr id="4" name="Content Placeholder 3"/>
          <p:cNvSpPr>
            <a:spLocks noGrp="1"/>
          </p:cNvSpPr>
          <p:nvPr>
            <p:ph idx="1"/>
          </p:nvPr>
        </p:nvSpPr>
        <p:spPr>
          <a:xfrm>
            <a:off x="457200" y="1905000"/>
            <a:ext cx="8229600" cy="4451350"/>
          </a:xfrm>
        </p:spPr>
        <p:txBody>
          <a:bodyPr>
            <a:noAutofit/>
          </a:bodyPr>
          <a:lstStyle/>
          <a:p>
            <a:pPr marL="0" indent="0">
              <a:buNone/>
            </a:pPr>
            <a:r>
              <a:rPr lang="en-US" dirty="0"/>
              <a:t>Lombroso’s Theory of Crime</a:t>
            </a:r>
            <a:endParaRPr lang="en-IN" dirty="0"/>
          </a:p>
          <a:p>
            <a:r>
              <a:rPr lang="en-US" dirty="0" smtClean="0"/>
              <a:t>He claimed “born criminals” should be singled out</a:t>
            </a:r>
          </a:p>
          <a:p>
            <a:pPr lvl="1"/>
            <a:r>
              <a:rPr lang="en-US" dirty="0" smtClean="0"/>
              <a:t>Born </a:t>
            </a:r>
            <a:r>
              <a:rPr lang="en-US" dirty="0"/>
              <a:t>criminals were the most serious and violent criminals in any </a:t>
            </a:r>
            <a:r>
              <a:rPr lang="en-US" dirty="0" smtClean="0"/>
              <a:t>society.  </a:t>
            </a:r>
            <a:endParaRPr lang="en-US" dirty="0"/>
          </a:p>
          <a:p>
            <a:r>
              <a:rPr lang="en-US" dirty="0" smtClean="0"/>
              <a:t>He </a:t>
            </a:r>
            <a:r>
              <a:rPr lang="en-US" dirty="0"/>
              <a:t>believed in identification through </a:t>
            </a:r>
            <a:r>
              <a:rPr lang="en-US" dirty="0" smtClean="0"/>
              <a:t>stigmata. </a:t>
            </a:r>
            <a:endParaRPr lang="en-IN" dirty="0"/>
          </a:p>
        </p:txBody>
      </p:sp>
      <p:sp>
        <p:nvSpPr>
          <p:cNvPr id="2" name="Footer Placeholder 1"/>
          <p:cNvSpPr>
            <a:spLocks noGrp="1"/>
          </p:cNvSpPr>
          <p:nvPr>
            <p:ph type="ftr" sz="quarter" idx="11"/>
          </p:nvPr>
        </p:nvSpPr>
        <p:spPr/>
        <p:txBody>
          <a:bodyPr/>
          <a:lstStyle/>
          <a:p>
            <a:r>
              <a:rPr lang="en-IN" dirty="0"/>
              <a:t>Schram, </a:t>
            </a:r>
            <a:r>
              <a:rPr lang="en-IN" i="1" dirty="0"/>
              <a:t>Introduction to Criminology</a:t>
            </a:r>
            <a:r>
              <a:rPr lang="en-IN" dirty="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84128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6151</Words>
  <Application>Microsoft Office PowerPoint</Application>
  <PresentationFormat>On-screen Show (4:3)</PresentationFormat>
  <Paragraphs>390</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Chapter 5: Early Positivism: Biological Theories of Crime </vt:lpstr>
      <vt:lpstr>Introduction</vt:lpstr>
      <vt:lpstr>Early Biological Theories of Behavior (1 of 5)</vt:lpstr>
      <vt:lpstr>Early Biological Theories of Behavior (2 of 5)</vt:lpstr>
      <vt:lpstr>Early Biological Theories of Behavior (3 of 5)</vt:lpstr>
      <vt:lpstr>Early Biological Theories of Behavior (4 of 5)</vt:lpstr>
      <vt:lpstr>Early Biological Theories of Behavior (5 of 5)</vt:lpstr>
      <vt:lpstr>Lombroso’s Theory of Atavism and Born Criminals (1 of 7)</vt:lpstr>
      <vt:lpstr>Lombroso’s Theory of Atavism and Born Criminals (2 of 7)</vt:lpstr>
      <vt:lpstr>Lombroso’s Theory of Atavism and Born Criminals (3 of 7)</vt:lpstr>
      <vt:lpstr>Lombroso’s Theory of Atavism and Born Criminals (4 of 7)</vt:lpstr>
      <vt:lpstr>Lombroso’s Theory of Atavism and Born Criminals (5 of 7)</vt:lpstr>
      <vt:lpstr>Lombroso’s Theory of Atavism and Born Criminals (6 of 7)</vt:lpstr>
      <vt:lpstr>Lombroso’s Theory of Atavism and Born Criminals (7 of 7)</vt:lpstr>
      <vt:lpstr>After Lombroso: The IQ-Testing Era (1 of 6)</vt:lpstr>
      <vt:lpstr>After Lombroso: The IQ-Testing Era (2 of 6)</vt:lpstr>
      <vt:lpstr>After Lombroso: The IQ-Testing Era (3 of 6)</vt:lpstr>
      <vt:lpstr>After Lombroso: The IQ-Testing Era (4 of 6)</vt:lpstr>
      <vt:lpstr>After Lombroso: The IQ-Testing Era (5 of 6)</vt:lpstr>
      <vt:lpstr>After Lombroso: The IQ-Testing Era (6 of 6)</vt:lpstr>
      <vt:lpstr>Body Type Theory: Sheldon’s Model of Somatotyping (1 of 3)</vt:lpstr>
      <vt:lpstr>Body Type Theory: Sheldon’s Model of Somatotyping (2 of 3)</vt:lpstr>
      <vt:lpstr>Body Type Theory: Sheldon’s Model of Somatotyping (3 of 3)</vt:lpstr>
      <vt:lpstr>Policy Implications (1 of 2)</vt:lpstr>
      <vt:lpstr>Policy Implications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168</cp:revision>
  <dcterms:created xsi:type="dcterms:W3CDTF">2006-08-16T00:00:00Z</dcterms:created>
  <dcterms:modified xsi:type="dcterms:W3CDTF">2020-01-04T15:26:07Z</dcterms:modified>
</cp:coreProperties>
</file>