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75" r:id="rId3"/>
    <p:sldId id="276" r:id="rId4"/>
    <p:sldId id="278" r:id="rId5"/>
    <p:sldId id="279" r:id="rId6"/>
    <p:sldId id="280" r:id="rId7"/>
    <p:sldId id="257" r:id="rId8"/>
    <p:sldId id="258" r:id="rId9"/>
    <p:sldId id="259" r:id="rId10"/>
    <p:sldId id="260" r:id="rId11"/>
    <p:sldId id="261" r:id="rId12"/>
    <p:sldId id="265" r:id="rId13"/>
    <p:sldId id="281" r:id="rId14"/>
    <p:sldId id="266" r:id="rId15"/>
    <p:sldId id="267" r:id="rId16"/>
    <p:sldId id="268" r:id="rId17"/>
    <p:sldId id="269"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566DC-3293-4253-836B-D7BA4B8A44CA}" type="doc">
      <dgm:prSet loTypeId="urn:microsoft.com/office/officeart/2005/8/layout/pyramid1" loCatId="pyramid" qsTypeId="urn:microsoft.com/office/officeart/2005/8/quickstyle/simple1" qsCatId="simple" csTypeId="urn:microsoft.com/office/officeart/2005/8/colors/accent1_2" csCatId="accent1" phldr="1"/>
      <dgm:spPr/>
    </dgm:pt>
    <dgm:pt modelId="{C4EC2A0A-6166-4825-A9E1-3B9C70A6335A}">
      <dgm:prSet phldrT="[Text]" custT="1"/>
      <dgm:spPr>
        <a:solidFill>
          <a:srgbClr val="00B050"/>
        </a:solidFill>
      </dgm:spPr>
      <dgm:t>
        <a:bodyPr/>
        <a:lstStyle/>
        <a:p>
          <a:endParaRPr lang="en-US" sz="2400" b="0" dirty="0"/>
        </a:p>
        <a:p>
          <a:endParaRPr lang="en-US" sz="2400" b="0" dirty="0"/>
        </a:p>
        <a:p>
          <a:r>
            <a:rPr lang="en-US" sz="2000" b="1" dirty="0"/>
            <a:t>Superego</a:t>
          </a:r>
          <a:r>
            <a:rPr lang="en-US" sz="2000" b="0" dirty="0"/>
            <a:t>- </a:t>
          </a:r>
        </a:p>
        <a:p>
          <a:r>
            <a:rPr lang="en-US" sz="2000" b="0" dirty="0"/>
            <a:t>Based on the Ethical Principle</a:t>
          </a:r>
        </a:p>
      </dgm:t>
    </dgm:pt>
    <dgm:pt modelId="{976F12C5-9DE7-4911-8915-98CCD743348B}" type="parTrans" cxnId="{14B10947-3109-4849-8FC3-8530522B8E00}">
      <dgm:prSet/>
      <dgm:spPr/>
      <dgm:t>
        <a:bodyPr/>
        <a:lstStyle/>
        <a:p>
          <a:endParaRPr lang="en-US"/>
        </a:p>
      </dgm:t>
    </dgm:pt>
    <dgm:pt modelId="{4BBCB026-1490-4B0E-9AB0-49EDB353CA28}" type="sibTrans" cxnId="{14B10947-3109-4849-8FC3-8530522B8E00}">
      <dgm:prSet/>
      <dgm:spPr/>
      <dgm:t>
        <a:bodyPr/>
        <a:lstStyle/>
        <a:p>
          <a:endParaRPr lang="en-US"/>
        </a:p>
      </dgm:t>
    </dgm:pt>
    <dgm:pt modelId="{B14E8034-E073-4419-A86C-C9B7EB2DB0ED}">
      <dgm:prSet phldrT="[Text]" custT="1"/>
      <dgm:spPr>
        <a:solidFill>
          <a:srgbClr val="FF0000"/>
        </a:solidFill>
      </dgm:spPr>
      <dgm:t>
        <a:bodyPr/>
        <a:lstStyle/>
        <a:p>
          <a:r>
            <a:rPr lang="en-US" sz="2400" b="1" dirty="0"/>
            <a:t>Ego</a:t>
          </a:r>
          <a:r>
            <a:rPr lang="en-US" sz="2400" dirty="0"/>
            <a:t>- Based on the Reality Principle</a:t>
          </a:r>
        </a:p>
      </dgm:t>
    </dgm:pt>
    <dgm:pt modelId="{F8E93241-CF79-4B70-AA5F-2BF32426C56C}" type="parTrans" cxnId="{D366E0AC-C390-451D-937A-AD46646E57EC}">
      <dgm:prSet/>
      <dgm:spPr/>
      <dgm:t>
        <a:bodyPr/>
        <a:lstStyle/>
        <a:p>
          <a:endParaRPr lang="en-US"/>
        </a:p>
      </dgm:t>
    </dgm:pt>
    <dgm:pt modelId="{9DF52941-5368-49B0-9054-2B6CF7258AED}" type="sibTrans" cxnId="{D366E0AC-C390-451D-937A-AD46646E57EC}">
      <dgm:prSet/>
      <dgm:spPr/>
      <dgm:t>
        <a:bodyPr/>
        <a:lstStyle/>
        <a:p>
          <a:endParaRPr lang="en-US"/>
        </a:p>
      </dgm:t>
    </dgm:pt>
    <dgm:pt modelId="{4915A646-FB97-457A-8A03-DCCF0B002476}">
      <dgm:prSet phldrT="[Text]"/>
      <dgm:spPr>
        <a:solidFill>
          <a:srgbClr val="0070C0"/>
        </a:solidFill>
      </dgm:spPr>
      <dgm:t>
        <a:bodyPr/>
        <a:lstStyle/>
        <a:p>
          <a:r>
            <a:rPr lang="en-US" b="1" dirty="0"/>
            <a:t>Id</a:t>
          </a:r>
          <a:r>
            <a:rPr lang="en-US" dirty="0"/>
            <a:t>- Based on the Pleasure Principle</a:t>
          </a:r>
        </a:p>
      </dgm:t>
    </dgm:pt>
    <dgm:pt modelId="{3AC9E7BA-0B80-4E7C-AA19-D2E89D19671F}" type="parTrans" cxnId="{CAFBB1FA-9012-46AC-A383-526AC693345D}">
      <dgm:prSet/>
      <dgm:spPr/>
      <dgm:t>
        <a:bodyPr/>
        <a:lstStyle/>
        <a:p>
          <a:endParaRPr lang="en-US"/>
        </a:p>
      </dgm:t>
    </dgm:pt>
    <dgm:pt modelId="{002C7E60-DEBC-4714-8864-ACF4E5094787}" type="sibTrans" cxnId="{CAFBB1FA-9012-46AC-A383-526AC693345D}">
      <dgm:prSet/>
      <dgm:spPr/>
      <dgm:t>
        <a:bodyPr/>
        <a:lstStyle/>
        <a:p>
          <a:endParaRPr lang="en-US"/>
        </a:p>
      </dgm:t>
    </dgm:pt>
    <dgm:pt modelId="{76AA4370-4A31-4181-8625-80B5D22197D0}" type="pres">
      <dgm:prSet presAssocID="{69E566DC-3293-4253-836B-D7BA4B8A44CA}" presName="Name0" presStyleCnt="0">
        <dgm:presLayoutVars>
          <dgm:dir/>
          <dgm:animLvl val="lvl"/>
          <dgm:resizeHandles val="exact"/>
        </dgm:presLayoutVars>
      </dgm:prSet>
      <dgm:spPr/>
    </dgm:pt>
    <dgm:pt modelId="{C55466D2-4A79-44D1-9C1A-FB324DC2CB82}" type="pres">
      <dgm:prSet presAssocID="{C4EC2A0A-6166-4825-A9E1-3B9C70A6335A}" presName="Name8" presStyleCnt="0"/>
      <dgm:spPr/>
    </dgm:pt>
    <dgm:pt modelId="{4146FE9F-1EE7-478A-ACAD-A5B122A70BD5}" type="pres">
      <dgm:prSet presAssocID="{C4EC2A0A-6166-4825-A9E1-3B9C70A6335A}" presName="level" presStyleLbl="node1" presStyleIdx="0" presStyleCnt="3">
        <dgm:presLayoutVars>
          <dgm:chMax val="1"/>
          <dgm:bulletEnabled val="1"/>
        </dgm:presLayoutVars>
      </dgm:prSet>
      <dgm:spPr/>
    </dgm:pt>
    <dgm:pt modelId="{2DBACC0E-D749-4069-AE3A-44C85111A1F1}" type="pres">
      <dgm:prSet presAssocID="{C4EC2A0A-6166-4825-A9E1-3B9C70A6335A}" presName="levelTx" presStyleLbl="revTx" presStyleIdx="0" presStyleCnt="0">
        <dgm:presLayoutVars>
          <dgm:chMax val="1"/>
          <dgm:bulletEnabled val="1"/>
        </dgm:presLayoutVars>
      </dgm:prSet>
      <dgm:spPr/>
    </dgm:pt>
    <dgm:pt modelId="{2997CCCB-DFD9-40F5-A3AC-7572D4EF43FD}" type="pres">
      <dgm:prSet presAssocID="{B14E8034-E073-4419-A86C-C9B7EB2DB0ED}" presName="Name8" presStyleCnt="0"/>
      <dgm:spPr/>
    </dgm:pt>
    <dgm:pt modelId="{21D2A749-CBF8-4660-B4E0-8D924BFE813A}" type="pres">
      <dgm:prSet presAssocID="{B14E8034-E073-4419-A86C-C9B7EB2DB0ED}" presName="level" presStyleLbl="node1" presStyleIdx="1" presStyleCnt="3" custScaleY="49679">
        <dgm:presLayoutVars>
          <dgm:chMax val="1"/>
          <dgm:bulletEnabled val="1"/>
        </dgm:presLayoutVars>
      </dgm:prSet>
      <dgm:spPr/>
    </dgm:pt>
    <dgm:pt modelId="{BEC84808-D4E6-4F58-9E41-6244F506244F}" type="pres">
      <dgm:prSet presAssocID="{B14E8034-E073-4419-A86C-C9B7EB2DB0ED}" presName="levelTx" presStyleLbl="revTx" presStyleIdx="0" presStyleCnt="0">
        <dgm:presLayoutVars>
          <dgm:chMax val="1"/>
          <dgm:bulletEnabled val="1"/>
        </dgm:presLayoutVars>
      </dgm:prSet>
      <dgm:spPr/>
    </dgm:pt>
    <dgm:pt modelId="{1ACC8D9C-67F7-4C7A-849F-664F9A10E89F}" type="pres">
      <dgm:prSet presAssocID="{4915A646-FB97-457A-8A03-DCCF0B002476}" presName="Name8" presStyleCnt="0"/>
      <dgm:spPr/>
    </dgm:pt>
    <dgm:pt modelId="{91569370-0893-4FC8-9E71-6469F05A5815}" type="pres">
      <dgm:prSet presAssocID="{4915A646-FB97-457A-8A03-DCCF0B002476}" presName="level" presStyleLbl="node1" presStyleIdx="2" presStyleCnt="3" custScaleY="49738">
        <dgm:presLayoutVars>
          <dgm:chMax val="1"/>
          <dgm:bulletEnabled val="1"/>
        </dgm:presLayoutVars>
      </dgm:prSet>
      <dgm:spPr/>
    </dgm:pt>
    <dgm:pt modelId="{27294FDB-B109-45CC-95C3-65826FDFA4B0}" type="pres">
      <dgm:prSet presAssocID="{4915A646-FB97-457A-8A03-DCCF0B002476}" presName="levelTx" presStyleLbl="revTx" presStyleIdx="0" presStyleCnt="0">
        <dgm:presLayoutVars>
          <dgm:chMax val="1"/>
          <dgm:bulletEnabled val="1"/>
        </dgm:presLayoutVars>
      </dgm:prSet>
      <dgm:spPr/>
    </dgm:pt>
  </dgm:ptLst>
  <dgm:cxnLst>
    <dgm:cxn modelId="{CFE34408-BE30-42BD-A3C4-55FFDB7DDC54}" type="presOf" srcId="{C4EC2A0A-6166-4825-A9E1-3B9C70A6335A}" destId="{4146FE9F-1EE7-478A-ACAD-A5B122A70BD5}" srcOrd="0" destOrd="0" presId="urn:microsoft.com/office/officeart/2005/8/layout/pyramid1"/>
    <dgm:cxn modelId="{14B10947-3109-4849-8FC3-8530522B8E00}" srcId="{69E566DC-3293-4253-836B-D7BA4B8A44CA}" destId="{C4EC2A0A-6166-4825-A9E1-3B9C70A6335A}" srcOrd="0" destOrd="0" parTransId="{976F12C5-9DE7-4911-8915-98CCD743348B}" sibTransId="{4BBCB026-1490-4B0E-9AB0-49EDB353CA28}"/>
    <dgm:cxn modelId="{422D9091-913F-4911-B743-3B608A9F43E1}" type="presOf" srcId="{4915A646-FB97-457A-8A03-DCCF0B002476}" destId="{27294FDB-B109-45CC-95C3-65826FDFA4B0}" srcOrd="1" destOrd="0" presId="urn:microsoft.com/office/officeart/2005/8/layout/pyramid1"/>
    <dgm:cxn modelId="{D366E0AC-C390-451D-937A-AD46646E57EC}" srcId="{69E566DC-3293-4253-836B-D7BA4B8A44CA}" destId="{B14E8034-E073-4419-A86C-C9B7EB2DB0ED}" srcOrd="1" destOrd="0" parTransId="{F8E93241-CF79-4B70-AA5F-2BF32426C56C}" sibTransId="{9DF52941-5368-49B0-9054-2B6CF7258AED}"/>
    <dgm:cxn modelId="{84E0EEE0-5823-41B3-B7C2-AF2CDFFC53C9}" type="presOf" srcId="{C4EC2A0A-6166-4825-A9E1-3B9C70A6335A}" destId="{2DBACC0E-D749-4069-AE3A-44C85111A1F1}" srcOrd="1" destOrd="0" presId="urn:microsoft.com/office/officeart/2005/8/layout/pyramid1"/>
    <dgm:cxn modelId="{C0F218E5-46CD-4B42-ABC0-2E0B154B7726}" type="presOf" srcId="{B14E8034-E073-4419-A86C-C9B7EB2DB0ED}" destId="{21D2A749-CBF8-4660-B4E0-8D924BFE813A}" srcOrd="0" destOrd="0" presId="urn:microsoft.com/office/officeart/2005/8/layout/pyramid1"/>
    <dgm:cxn modelId="{1A7B77F3-B602-4717-B5DE-AE2E66619D58}" type="presOf" srcId="{4915A646-FB97-457A-8A03-DCCF0B002476}" destId="{91569370-0893-4FC8-9E71-6469F05A5815}" srcOrd="0" destOrd="0" presId="urn:microsoft.com/office/officeart/2005/8/layout/pyramid1"/>
    <dgm:cxn modelId="{D3AB07F7-ED7E-45D6-833F-C38691AB4D57}" type="presOf" srcId="{B14E8034-E073-4419-A86C-C9B7EB2DB0ED}" destId="{BEC84808-D4E6-4F58-9E41-6244F506244F}" srcOrd="1" destOrd="0" presId="urn:microsoft.com/office/officeart/2005/8/layout/pyramid1"/>
    <dgm:cxn modelId="{D67A6CF9-DAE3-4AE9-A72F-67675EDBFD3E}" type="presOf" srcId="{69E566DC-3293-4253-836B-D7BA4B8A44CA}" destId="{76AA4370-4A31-4181-8625-80B5D22197D0}" srcOrd="0" destOrd="0" presId="urn:microsoft.com/office/officeart/2005/8/layout/pyramid1"/>
    <dgm:cxn modelId="{CAFBB1FA-9012-46AC-A383-526AC693345D}" srcId="{69E566DC-3293-4253-836B-D7BA4B8A44CA}" destId="{4915A646-FB97-457A-8A03-DCCF0B002476}" srcOrd="2" destOrd="0" parTransId="{3AC9E7BA-0B80-4E7C-AA19-D2E89D19671F}" sibTransId="{002C7E60-DEBC-4714-8864-ACF4E5094787}"/>
    <dgm:cxn modelId="{117FBAAC-96E7-4172-B81A-458ADA819BE8}" type="presParOf" srcId="{76AA4370-4A31-4181-8625-80B5D22197D0}" destId="{C55466D2-4A79-44D1-9C1A-FB324DC2CB82}" srcOrd="0" destOrd="0" presId="urn:microsoft.com/office/officeart/2005/8/layout/pyramid1"/>
    <dgm:cxn modelId="{98DAA3C1-D24E-4CFB-9CE1-CE5F4CED9BF3}" type="presParOf" srcId="{C55466D2-4A79-44D1-9C1A-FB324DC2CB82}" destId="{4146FE9F-1EE7-478A-ACAD-A5B122A70BD5}" srcOrd="0" destOrd="0" presId="urn:microsoft.com/office/officeart/2005/8/layout/pyramid1"/>
    <dgm:cxn modelId="{54E0C64A-CCCA-46C9-B8A1-E5B7597D24FF}" type="presParOf" srcId="{C55466D2-4A79-44D1-9C1A-FB324DC2CB82}" destId="{2DBACC0E-D749-4069-AE3A-44C85111A1F1}" srcOrd="1" destOrd="0" presId="urn:microsoft.com/office/officeart/2005/8/layout/pyramid1"/>
    <dgm:cxn modelId="{584A93D5-263C-4FCE-A251-24247A4CF78F}" type="presParOf" srcId="{76AA4370-4A31-4181-8625-80B5D22197D0}" destId="{2997CCCB-DFD9-40F5-A3AC-7572D4EF43FD}" srcOrd="1" destOrd="0" presId="urn:microsoft.com/office/officeart/2005/8/layout/pyramid1"/>
    <dgm:cxn modelId="{CB0F6D36-686C-4EBD-A4E6-785E475C761C}" type="presParOf" srcId="{2997CCCB-DFD9-40F5-A3AC-7572D4EF43FD}" destId="{21D2A749-CBF8-4660-B4E0-8D924BFE813A}" srcOrd="0" destOrd="0" presId="urn:microsoft.com/office/officeart/2005/8/layout/pyramid1"/>
    <dgm:cxn modelId="{E39158C0-0590-4C22-B3E6-48114A1B80EC}" type="presParOf" srcId="{2997CCCB-DFD9-40F5-A3AC-7572D4EF43FD}" destId="{BEC84808-D4E6-4F58-9E41-6244F506244F}" srcOrd="1" destOrd="0" presId="urn:microsoft.com/office/officeart/2005/8/layout/pyramid1"/>
    <dgm:cxn modelId="{0C5CB9CE-9EDF-4CC7-A8ED-4052CB505D48}" type="presParOf" srcId="{76AA4370-4A31-4181-8625-80B5D22197D0}" destId="{1ACC8D9C-67F7-4C7A-849F-664F9A10E89F}" srcOrd="2" destOrd="0" presId="urn:microsoft.com/office/officeart/2005/8/layout/pyramid1"/>
    <dgm:cxn modelId="{BE3F359A-48F4-4984-9E9B-DAAD47B32EA8}" type="presParOf" srcId="{1ACC8D9C-67F7-4C7A-849F-664F9A10E89F}" destId="{91569370-0893-4FC8-9E71-6469F05A5815}" srcOrd="0" destOrd="0" presId="urn:microsoft.com/office/officeart/2005/8/layout/pyramid1"/>
    <dgm:cxn modelId="{AA7F2BE7-0463-45C5-8D7A-FA2A303DE8B9}" type="presParOf" srcId="{1ACC8D9C-67F7-4C7A-849F-664F9A10E89F}" destId="{27294FDB-B109-45CC-95C3-65826FDFA4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6B10D-2298-47FF-8E2F-2E412753ECE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4FC19B78-54A6-4097-BA94-079AD6C150E3}">
      <dgm:prSet phldrT="[Text]" custT="1"/>
      <dgm:spPr>
        <a:solidFill>
          <a:srgbClr val="00B0F0"/>
        </a:solidFill>
      </dgm:spPr>
      <dgm:t>
        <a:bodyPr/>
        <a:lstStyle/>
        <a:p>
          <a:r>
            <a:rPr lang="en-US" sz="2000" dirty="0"/>
            <a:t>Impulse control</a:t>
          </a:r>
        </a:p>
      </dgm:t>
    </dgm:pt>
    <dgm:pt modelId="{1F8F72CB-67DF-4A12-AF8A-F10C6828E2E7}" type="parTrans" cxnId="{5DFC0C82-CCEA-42E0-B2E5-79952B6B043B}">
      <dgm:prSet/>
      <dgm:spPr/>
      <dgm:t>
        <a:bodyPr/>
        <a:lstStyle/>
        <a:p>
          <a:endParaRPr lang="en-US"/>
        </a:p>
      </dgm:t>
    </dgm:pt>
    <dgm:pt modelId="{C50EE208-2C4A-4140-9B9E-2AD0005381C0}" type="sibTrans" cxnId="{5DFC0C82-CCEA-42E0-B2E5-79952B6B043B}">
      <dgm:prSet/>
      <dgm:spPr/>
      <dgm:t>
        <a:bodyPr/>
        <a:lstStyle/>
        <a:p>
          <a:endParaRPr lang="en-US"/>
        </a:p>
      </dgm:t>
    </dgm:pt>
    <dgm:pt modelId="{3BA669B0-BBC2-4135-B5F2-385C4E6B9060}">
      <dgm:prSet phldrT="[Text]" custT="1"/>
      <dgm:spPr>
        <a:solidFill>
          <a:srgbClr val="FFC000"/>
        </a:solidFill>
      </dgm:spPr>
      <dgm:t>
        <a:bodyPr/>
        <a:lstStyle/>
        <a:p>
          <a:r>
            <a:rPr lang="en-US" sz="2000" dirty="0"/>
            <a:t>Control over the contents of the mind</a:t>
          </a:r>
        </a:p>
      </dgm:t>
    </dgm:pt>
    <dgm:pt modelId="{D7628A3F-670E-4297-BAAB-A9C4D64456F6}" type="parTrans" cxnId="{4791B6BB-0A75-46BD-A9B9-09FD97FF6F31}">
      <dgm:prSet/>
      <dgm:spPr/>
      <dgm:t>
        <a:bodyPr/>
        <a:lstStyle/>
        <a:p>
          <a:endParaRPr lang="en-US"/>
        </a:p>
      </dgm:t>
    </dgm:pt>
    <dgm:pt modelId="{B421267B-8296-4B7D-9A78-AF0C2EF39E16}" type="sibTrans" cxnId="{4791B6BB-0A75-46BD-A9B9-09FD97FF6F31}">
      <dgm:prSet/>
      <dgm:spPr/>
      <dgm:t>
        <a:bodyPr/>
        <a:lstStyle/>
        <a:p>
          <a:endParaRPr lang="en-US"/>
        </a:p>
      </dgm:t>
    </dgm:pt>
    <dgm:pt modelId="{F7BA437D-0195-46BE-9A51-6B2E8174BBB4}">
      <dgm:prSet phldrT="[Text]" custT="1"/>
      <dgm:spPr>
        <a:solidFill>
          <a:srgbClr val="FF0000"/>
        </a:solidFill>
      </dgm:spPr>
      <dgm:t>
        <a:bodyPr/>
        <a:lstStyle/>
        <a:p>
          <a:r>
            <a:rPr lang="en-US" sz="2000" dirty="0"/>
            <a:t>Control over emotions and moods</a:t>
          </a:r>
        </a:p>
      </dgm:t>
    </dgm:pt>
    <dgm:pt modelId="{E0494032-2AA7-4F1A-9E71-1F9CCF34EEB7}" type="parTrans" cxnId="{4F2736F6-4B67-4F60-8A84-66A83E719611}">
      <dgm:prSet/>
      <dgm:spPr/>
      <dgm:t>
        <a:bodyPr/>
        <a:lstStyle/>
        <a:p>
          <a:endParaRPr lang="en-US"/>
        </a:p>
      </dgm:t>
    </dgm:pt>
    <dgm:pt modelId="{519B4190-4B6C-43DD-AF35-8C90959E7AD2}" type="sibTrans" cxnId="{4F2736F6-4B67-4F60-8A84-66A83E719611}">
      <dgm:prSet/>
      <dgm:spPr/>
      <dgm:t>
        <a:bodyPr/>
        <a:lstStyle/>
        <a:p>
          <a:endParaRPr lang="en-US"/>
        </a:p>
      </dgm:t>
    </dgm:pt>
    <dgm:pt modelId="{5FAAD14A-9ABD-405A-81B1-B21E6FB4C0F0}">
      <dgm:prSet phldrT="[Text]" custT="1"/>
      <dgm:spPr>
        <a:solidFill>
          <a:schemeClr val="accent3">
            <a:lumMod val="50000"/>
          </a:schemeClr>
        </a:solidFill>
      </dgm:spPr>
      <dgm:t>
        <a:bodyPr/>
        <a:lstStyle/>
        <a:p>
          <a:r>
            <a:rPr lang="en-US" sz="2000" dirty="0"/>
            <a:t>Controlling performance</a:t>
          </a:r>
        </a:p>
      </dgm:t>
    </dgm:pt>
    <dgm:pt modelId="{AF53A089-12DA-4B20-B912-FA42180062A8}" type="parTrans" cxnId="{2FB4BBA7-54A5-47B5-AF64-2B026695CF1A}">
      <dgm:prSet/>
      <dgm:spPr/>
      <dgm:t>
        <a:bodyPr/>
        <a:lstStyle/>
        <a:p>
          <a:endParaRPr lang="en-US"/>
        </a:p>
      </dgm:t>
    </dgm:pt>
    <dgm:pt modelId="{40AD06D3-2A91-42EE-8884-43228BA2C9CB}" type="sibTrans" cxnId="{2FB4BBA7-54A5-47B5-AF64-2B026695CF1A}">
      <dgm:prSet/>
      <dgm:spPr/>
      <dgm:t>
        <a:bodyPr/>
        <a:lstStyle/>
        <a:p>
          <a:endParaRPr lang="en-US"/>
        </a:p>
      </dgm:t>
    </dgm:pt>
    <dgm:pt modelId="{FD4E6DEC-0E91-4ABF-B948-0997046F3116}" type="pres">
      <dgm:prSet presAssocID="{F496B10D-2298-47FF-8E2F-2E412753ECE5}" presName="diagram" presStyleCnt="0">
        <dgm:presLayoutVars>
          <dgm:dir/>
          <dgm:resizeHandles val="exact"/>
        </dgm:presLayoutVars>
      </dgm:prSet>
      <dgm:spPr/>
    </dgm:pt>
    <dgm:pt modelId="{FBB9D4A4-AA7A-4AD0-B625-675188254A6B}" type="pres">
      <dgm:prSet presAssocID="{4FC19B78-54A6-4097-BA94-079AD6C150E3}" presName="node" presStyleLbl="node1" presStyleIdx="0" presStyleCnt="4">
        <dgm:presLayoutVars>
          <dgm:bulletEnabled val="1"/>
        </dgm:presLayoutVars>
      </dgm:prSet>
      <dgm:spPr/>
    </dgm:pt>
    <dgm:pt modelId="{825758BF-DACB-4CD4-802D-D662211EBBE8}" type="pres">
      <dgm:prSet presAssocID="{C50EE208-2C4A-4140-9B9E-2AD0005381C0}" presName="sibTrans" presStyleCnt="0"/>
      <dgm:spPr/>
    </dgm:pt>
    <dgm:pt modelId="{A461D2AC-759F-4378-AEAC-1301D99D088C}" type="pres">
      <dgm:prSet presAssocID="{3BA669B0-BBC2-4135-B5F2-385C4E6B9060}" presName="node" presStyleLbl="node1" presStyleIdx="1" presStyleCnt="4">
        <dgm:presLayoutVars>
          <dgm:bulletEnabled val="1"/>
        </dgm:presLayoutVars>
      </dgm:prSet>
      <dgm:spPr/>
    </dgm:pt>
    <dgm:pt modelId="{43FDEEF9-F72A-4AA8-AAB6-62F09EF81E17}" type="pres">
      <dgm:prSet presAssocID="{B421267B-8296-4B7D-9A78-AF0C2EF39E16}" presName="sibTrans" presStyleCnt="0"/>
      <dgm:spPr/>
    </dgm:pt>
    <dgm:pt modelId="{CB604D82-9E89-4066-8383-4F4E15E56274}" type="pres">
      <dgm:prSet presAssocID="{F7BA437D-0195-46BE-9A51-6B2E8174BBB4}" presName="node" presStyleLbl="node1" presStyleIdx="2" presStyleCnt="4">
        <dgm:presLayoutVars>
          <dgm:bulletEnabled val="1"/>
        </dgm:presLayoutVars>
      </dgm:prSet>
      <dgm:spPr/>
    </dgm:pt>
    <dgm:pt modelId="{919FDBC3-0EB7-4D91-89F4-DA07D8D3A833}" type="pres">
      <dgm:prSet presAssocID="{519B4190-4B6C-43DD-AF35-8C90959E7AD2}" presName="sibTrans" presStyleCnt="0"/>
      <dgm:spPr/>
    </dgm:pt>
    <dgm:pt modelId="{50A9521B-B65C-40CE-9C2F-19B2A3363E81}" type="pres">
      <dgm:prSet presAssocID="{5FAAD14A-9ABD-405A-81B1-B21E6FB4C0F0}" presName="node" presStyleLbl="node1" presStyleIdx="3" presStyleCnt="4">
        <dgm:presLayoutVars>
          <dgm:bulletEnabled val="1"/>
        </dgm:presLayoutVars>
      </dgm:prSet>
      <dgm:spPr/>
    </dgm:pt>
  </dgm:ptLst>
  <dgm:cxnLst>
    <dgm:cxn modelId="{86909500-8306-4F08-A496-F58F14E7C39D}" type="presOf" srcId="{5FAAD14A-9ABD-405A-81B1-B21E6FB4C0F0}" destId="{50A9521B-B65C-40CE-9C2F-19B2A3363E81}" srcOrd="0" destOrd="0" presId="urn:microsoft.com/office/officeart/2005/8/layout/default#1"/>
    <dgm:cxn modelId="{7F76F24F-C630-499E-8A51-1B89F9A07A1A}" type="presOf" srcId="{F7BA437D-0195-46BE-9A51-6B2E8174BBB4}" destId="{CB604D82-9E89-4066-8383-4F4E15E56274}" srcOrd="0" destOrd="0" presId="urn:microsoft.com/office/officeart/2005/8/layout/default#1"/>
    <dgm:cxn modelId="{5DFC0C82-CCEA-42E0-B2E5-79952B6B043B}" srcId="{F496B10D-2298-47FF-8E2F-2E412753ECE5}" destId="{4FC19B78-54A6-4097-BA94-079AD6C150E3}" srcOrd="0" destOrd="0" parTransId="{1F8F72CB-67DF-4A12-AF8A-F10C6828E2E7}" sibTransId="{C50EE208-2C4A-4140-9B9E-2AD0005381C0}"/>
    <dgm:cxn modelId="{149C2187-1DD4-4306-A3F3-DD46529976AE}" type="presOf" srcId="{F496B10D-2298-47FF-8E2F-2E412753ECE5}" destId="{FD4E6DEC-0E91-4ABF-B948-0997046F3116}" srcOrd="0" destOrd="0" presId="urn:microsoft.com/office/officeart/2005/8/layout/default#1"/>
    <dgm:cxn modelId="{6B58C892-AF67-4D4F-997A-072ABB91CD9B}" type="presOf" srcId="{3BA669B0-BBC2-4135-B5F2-385C4E6B9060}" destId="{A461D2AC-759F-4378-AEAC-1301D99D088C}" srcOrd="0" destOrd="0" presId="urn:microsoft.com/office/officeart/2005/8/layout/default#1"/>
    <dgm:cxn modelId="{2FB4BBA7-54A5-47B5-AF64-2B026695CF1A}" srcId="{F496B10D-2298-47FF-8E2F-2E412753ECE5}" destId="{5FAAD14A-9ABD-405A-81B1-B21E6FB4C0F0}" srcOrd="3" destOrd="0" parTransId="{AF53A089-12DA-4B20-B912-FA42180062A8}" sibTransId="{40AD06D3-2A91-42EE-8884-43228BA2C9CB}"/>
    <dgm:cxn modelId="{4791B6BB-0A75-46BD-A9B9-09FD97FF6F31}" srcId="{F496B10D-2298-47FF-8E2F-2E412753ECE5}" destId="{3BA669B0-BBC2-4135-B5F2-385C4E6B9060}" srcOrd="1" destOrd="0" parTransId="{D7628A3F-670E-4297-BAAB-A9C4D64456F6}" sibTransId="{B421267B-8296-4B7D-9A78-AF0C2EF39E16}"/>
    <dgm:cxn modelId="{4097FDCE-B1CC-44D5-83C8-0DD03A7B44D3}" type="presOf" srcId="{4FC19B78-54A6-4097-BA94-079AD6C150E3}" destId="{FBB9D4A4-AA7A-4AD0-B625-675188254A6B}" srcOrd="0" destOrd="0" presId="urn:microsoft.com/office/officeart/2005/8/layout/default#1"/>
    <dgm:cxn modelId="{4F2736F6-4B67-4F60-8A84-66A83E719611}" srcId="{F496B10D-2298-47FF-8E2F-2E412753ECE5}" destId="{F7BA437D-0195-46BE-9A51-6B2E8174BBB4}" srcOrd="2" destOrd="0" parTransId="{E0494032-2AA7-4F1A-9E71-1F9CCF34EEB7}" sibTransId="{519B4190-4B6C-43DD-AF35-8C90959E7AD2}"/>
    <dgm:cxn modelId="{34E83116-2626-4745-80EB-6432CF856B3F}" type="presParOf" srcId="{FD4E6DEC-0E91-4ABF-B948-0997046F3116}" destId="{FBB9D4A4-AA7A-4AD0-B625-675188254A6B}" srcOrd="0" destOrd="0" presId="urn:microsoft.com/office/officeart/2005/8/layout/default#1"/>
    <dgm:cxn modelId="{5352937A-9463-41B5-B919-C24452CC0EA4}" type="presParOf" srcId="{FD4E6DEC-0E91-4ABF-B948-0997046F3116}" destId="{825758BF-DACB-4CD4-802D-D662211EBBE8}" srcOrd="1" destOrd="0" presId="urn:microsoft.com/office/officeart/2005/8/layout/default#1"/>
    <dgm:cxn modelId="{F2FAB754-E668-49B3-BFB2-78F9C51BB490}" type="presParOf" srcId="{FD4E6DEC-0E91-4ABF-B948-0997046F3116}" destId="{A461D2AC-759F-4378-AEAC-1301D99D088C}" srcOrd="2" destOrd="0" presId="urn:microsoft.com/office/officeart/2005/8/layout/default#1"/>
    <dgm:cxn modelId="{AE80BFD7-63B5-4664-AC01-09B94E04A998}" type="presParOf" srcId="{FD4E6DEC-0E91-4ABF-B948-0997046F3116}" destId="{43FDEEF9-F72A-4AA8-AAB6-62F09EF81E17}" srcOrd="3" destOrd="0" presId="urn:microsoft.com/office/officeart/2005/8/layout/default#1"/>
    <dgm:cxn modelId="{6E66D4DA-05F7-4F55-AE16-001944CA251A}" type="presParOf" srcId="{FD4E6DEC-0E91-4ABF-B948-0997046F3116}" destId="{CB604D82-9E89-4066-8383-4F4E15E56274}" srcOrd="4" destOrd="0" presId="urn:microsoft.com/office/officeart/2005/8/layout/default#1"/>
    <dgm:cxn modelId="{0C53DF1F-1812-4920-B14B-8AA49C6E1878}" type="presParOf" srcId="{FD4E6DEC-0E91-4ABF-B948-0997046F3116}" destId="{919FDBC3-0EB7-4D91-89F4-DA07D8D3A833}" srcOrd="5" destOrd="0" presId="urn:microsoft.com/office/officeart/2005/8/layout/default#1"/>
    <dgm:cxn modelId="{1EFD1231-FDCF-47FE-B99D-39EFCB2CF55D}" type="presParOf" srcId="{FD4E6DEC-0E91-4ABF-B948-0997046F3116}" destId="{50A9521B-B65C-40CE-9C2F-19B2A3363E81}"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FE9F-1EE7-478A-ACAD-A5B122A70BD5}">
      <dsp:nvSpPr>
        <dsp:cNvPr id="0" name=""/>
        <dsp:cNvSpPr/>
      </dsp:nvSpPr>
      <dsp:spPr>
        <a:xfrm>
          <a:off x="1196641" y="0"/>
          <a:ext cx="2407317" cy="2292683"/>
        </a:xfrm>
        <a:prstGeom prst="trapezoid">
          <a:avLst>
            <a:gd name="adj" fmla="val 52500"/>
          </a:avLst>
        </a:prstGeom>
        <a:solidFill>
          <a:srgbClr val="00B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dirty="0"/>
        </a:p>
        <a:p>
          <a:pPr marL="0" lvl="0" indent="0" algn="ctr" defTabSz="1066800">
            <a:lnSpc>
              <a:spcPct val="90000"/>
            </a:lnSpc>
            <a:spcBef>
              <a:spcPct val="0"/>
            </a:spcBef>
            <a:spcAft>
              <a:spcPct val="35000"/>
            </a:spcAft>
            <a:buNone/>
          </a:pPr>
          <a:endParaRPr lang="en-US" sz="2400" b="0" kern="1200" dirty="0"/>
        </a:p>
        <a:p>
          <a:pPr marL="0" lvl="0" indent="0" algn="ctr" defTabSz="1066800">
            <a:lnSpc>
              <a:spcPct val="90000"/>
            </a:lnSpc>
            <a:spcBef>
              <a:spcPct val="0"/>
            </a:spcBef>
            <a:spcAft>
              <a:spcPct val="35000"/>
            </a:spcAft>
            <a:buNone/>
          </a:pPr>
          <a:r>
            <a:rPr lang="en-US" sz="2000" b="1" kern="1200" dirty="0"/>
            <a:t>Superego</a:t>
          </a:r>
          <a:r>
            <a:rPr lang="en-US" sz="2000" b="0" kern="1200" dirty="0"/>
            <a:t>- </a:t>
          </a:r>
        </a:p>
        <a:p>
          <a:pPr marL="0" lvl="0" indent="0" algn="ctr" defTabSz="1066800">
            <a:lnSpc>
              <a:spcPct val="90000"/>
            </a:lnSpc>
            <a:spcBef>
              <a:spcPct val="0"/>
            </a:spcBef>
            <a:spcAft>
              <a:spcPct val="35000"/>
            </a:spcAft>
            <a:buNone/>
          </a:pPr>
          <a:r>
            <a:rPr lang="en-US" sz="2000" b="0" kern="1200" dirty="0"/>
            <a:t>Based on the Ethical Principle</a:t>
          </a:r>
        </a:p>
      </dsp:txBody>
      <dsp:txXfrm>
        <a:off x="1196641" y="0"/>
        <a:ext cx="2407317" cy="2292683"/>
      </dsp:txXfrm>
    </dsp:sp>
    <dsp:sp modelId="{21D2A749-CBF8-4660-B4E0-8D924BFE813A}">
      <dsp:nvSpPr>
        <dsp:cNvPr id="0" name=""/>
        <dsp:cNvSpPr/>
      </dsp:nvSpPr>
      <dsp:spPr>
        <a:xfrm>
          <a:off x="598675" y="2292683"/>
          <a:ext cx="3603248" cy="1138982"/>
        </a:xfrm>
        <a:prstGeom prst="trapezoid">
          <a:avLst>
            <a:gd name="adj" fmla="val 52500"/>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Ego</a:t>
          </a:r>
          <a:r>
            <a:rPr lang="en-US" sz="2400" kern="1200" dirty="0"/>
            <a:t>- Based on the Reality Principle</a:t>
          </a:r>
        </a:p>
      </dsp:txBody>
      <dsp:txXfrm>
        <a:off x="1229244" y="2292683"/>
        <a:ext cx="2342111" cy="1138982"/>
      </dsp:txXfrm>
    </dsp:sp>
    <dsp:sp modelId="{91569370-0893-4FC8-9E71-6469F05A5815}">
      <dsp:nvSpPr>
        <dsp:cNvPr id="0" name=""/>
        <dsp:cNvSpPr/>
      </dsp:nvSpPr>
      <dsp:spPr>
        <a:xfrm>
          <a:off x="0" y="3431665"/>
          <a:ext cx="4800600" cy="1140334"/>
        </a:xfrm>
        <a:prstGeom prst="trapezoid">
          <a:avLst>
            <a:gd name="adj" fmla="val 52500"/>
          </a:avLst>
        </a:prstGeom>
        <a:solidFill>
          <a:srgbClr val="0070C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Id</a:t>
          </a:r>
          <a:r>
            <a:rPr lang="en-US" sz="2800" kern="1200" dirty="0"/>
            <a:t>- Based on the Pleasure Principle</a:t>
          </a:r>
        </a:p>
      </dsp:txBody>
      <dsp:txXfrm>
        <a:off x="840104" y="3431665"/>
        <a:ext cx="3120390" cy="1140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9D4A4-AA7A-4AD0-B625-675188254A6B}">
      <dsp:nvSpPr>
        <dsp:cNvPr id="0" name=""/>
        <dsp:cNvSpPr/>
      </dsp:nvSpPr>
      <dsp:spPr>
        <a:xfrm>
          <a:off x="820437" y="1704"/>
          <a:ext cx="2048916" cy="1229350"/>
        </a:xfrm>
        <a:prstGeom prst="rect">
          <a:avLst/>
        </a:prstGeom>
        <a:solidFill>
          <a:srgbClr val="00B0F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Impulse control</a:t>
          </a:r>
        </a:p>
      </dsp:txBody>
      <dsp:txXfrm>
        <a:off x="820437" y="1704"/>
        <a:ext cx="2048916" cy="1229350"/>
      </dsp:txXfrm>
    </dsp:sp>
    <dsp:sp modelId="{A461D2AC-759F-4378-AEAC-1301D99D088C}">
      <dsp:nvSpPr>
        <dsp:cNvPr id="0" name=""/>
        <dsp:cNvSpPr/>
      </dsp:nvSpPr>
      <dsp:spPr>
        <a:xfrm>
          <a:off x="3074245" y="1704"/>
          <a:ext cx="2048916" cy="1229350"/>
        </a:xfrm>
        <a:prstGeom prst="rect">
          <a:avLst/>
        </a:prstGeom>
        <a:solidFill>
          <a:srgbClr val="FFC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Control over the contents of the mind</a:t>
          </a:r>
        </a:p>
      </dsp:txBody>
      <dsp:txXfrm>
        <a:off x="3074245" y="1704"/>
        <a:ext cx="2048916" cy="1229350"/>
      </dsp:txXfrm>
    </dsp:sp>
    <dsp:sp modelId="{CB604D82-9E89-4066-8383-4F4E15E56274}">
      <dsp:nvSpPr>
        <dsp:cNvPr id="0" name=""/>
        <dsp:cNvSpPr/>
      </dsp:nvSpPr>
      <dsp:spPr>
        <a:xfrm>
          <a:off x="820437" y="1435945"/>
          <a:ext cx="2048916" cy="1229350"/>
        </a:xfrm>
        <a:prstGeom prst="rect">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Control over emotions and moods</a:t>
          </a:r>
        </a:p>
      </dsp:txBody>
      <dsp:txXfrm>
        <a:off x="820437" y="1435945"/>
        <a:ext cx="2048916" cy="1229350"/>
      </dsp:txXfrm>
    </dsp:sp>
    <dsp:sp modelId="{50A9521B-B65C-40CE-9C2F-19B2A3363E81}">
      <dsp:nvSpPr>
        <dsp:cNvPr id="0" name=""/>
        <dsp:cNvSpPr/>
      </dsp:nvSpPr>
      <dsp:spPr>
        <a:xfrm>
          <a:off x="3074245" y="1435945"/>
          <a:ext cx="2048916" cy="1229350"/>
        </a:xfrm>
        <a:prstGeom prst="rect">
          <a:avLst/>
        </a:prstGeom>
        <a:solidFill>
          <a:schemeClr val="accent3">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Controlling performance</a:t>
          </a:r>
        </a:p>
      </dsp:txBody>
      <dsp:txXfrm>
        <a:off x="3074245" y="1435945"/>
        <a:ext cx="2048916" cy="12293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35B20BD-2FFE-425D-ACAF-400EA07B2B62}" type="datetimeFigureOut">
              <a:rPr lang="en-US" smtClean="0"/>
              <a:t>9/28/2017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7588079-0054-420F-8163-D64E8EB94B9A}" type="slidenum">
              <a:rPr lang="en-US" smtClean="0"/>
              <a:t>‹#›</a:t>
            </a:fld>
            <a:endParaRPr lang="en-US"/>
          </a:p>
        </p:txBody>
      </p:sp>
    </p:spTree>
    <p:extLst>
      <p:ext uri="{BB962C8B-B14F-4D97-AF65-F5344CB8AC3E}">
        <p14:creationId xmlns:p14="http://schemas.microsoft.com/office/powerpoint/2010/main" val="33197978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BD6BF277-9C89-42E4-9A12-877EF8A96292}" type="datetimeFigureOut">
              <a:rPr lang="en-US" smtClean="0"/>
              <a:pPr/>
              <a:t>9/28/2017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B97EEC0B-9AE5-4BCD-9164-B9651249C7F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6BF277-9C89-42E4-9A12-877EF8A96292}"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EC0B-9AE5-4BCD-9164-B9651249C7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6BF277-9C89-42E4-9A12-877EF8A96292}"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EC0B-9AE5-4BCD-9164-B9651249C7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6BF277-9C89-42E4-9A12-877EF8A96292}"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EC0B-9AE5-4BCD-9164-B9651249C7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BD6BF277-9C89-42E4-9A12-877EF8A96292}" type="datetimeFigureOut">
              <a:rPr lang="en-US" smtClean="0"/>
              <a:pPr/>
              <a:t>9/28/2017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B97EEC0B-9AE5-4BCD-9164-B9651249C7F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6BF277-9C89-42E4-9A12-877EF8A96292}"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B97EEC0B-9AE5-4BCD-9164-B9651249C7F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6BF277-9C89-42E4-9A12-877EF8A96292}"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B97EEC0B-9AE5-4BCD-9164-B9651249C7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6BF277-9C89-42E4-9A12-877EF8A96292}"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EEC0B-9AE5-4BCD-9164-B9651249C7F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BF277-9C89-42E4-9A12-877EF8A96292}"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EEC0B-9AE5-4BCD-9164-B9651249C7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BD6BF277-9C89-42E4-9A12-877EF8A96292}" type="datetimeFigureOut">
              <a:rPr lang="en-US" smtClean="0"/>
              <a:pPr/>
              <a:t>9/28/2017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B97EEC0B-9AE5-4BCD-9164-B9651249C7F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BD6BF277-9C89-42E4-9A12-877EF8A96292}" type="datetimeFigureOut">
              <a:rPr lang="en-US" smtClean="0"/>
              <a:pPr/>
              <a:t>9/28/2017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B97EEC0B-9AE5-4BCD-9164-B9651249C7F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BD6BF277-9C89-42E4-9A12-877EF8A96292}" type="datetimeFigureOut">
              <a:rPr lang="en-US" smtClean="0"/>
              <a:pPr/>
              <a:t>9/28/2017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B97EEC0B-9AE5-4BCD-9164-B9651249C7F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Psychological Theories</a:t>
            </a:r>
          </a:p>
        </p:txBody>
      </p:sp>
      <p:sp>
        <p:nvSpPr>
          <p:cNvPr id="3" name="Subtitle 2"/>
          <p:cNvSpPr>
            <a:spLocks noGrp="1"/>
          </p:cNvSpPr>
          <p:nvPr>
            <p:ph type="subTitle" idx="1"/>
          </p:nvPr>
        </p:nvSpPr>
        <p:spPr/>
        <p:txBody>
          <a:bodyPr>
            <a:normAutofit/>
          </a:bodyPr>
          <a:lstStyle/>
          <a:p>
            <a:r>
              <a:rPr lang="en-US" dirty="0"/>
              <a:t> </a:t>
            </a:r>
          </a:p>
        </p:txBody>
      </p:sp>
    </p:spTree>
    <p:extLst>
      <p:ext uri="{BB962C8B-B14F-4D97-AF65-F5344CB8AC3E}">
        <p14:creationId xmlns:p14="http://schemas.microsoft.com/office/powerpoint/2010/main" val="129809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Continued…</a:t>
            </a:r>
          </a:p>
        </p:txBody>
      </p:sp>
      <p:sp>
        <p:nvSpPr>
          <p:cNvPr id="3" name="Content Placeholder 2"/>
          <p:cNvSpPr>
            <a:spLocks noGrp="1"/>
          </p:cNvSpPr>
          <p:nvPr>
            <p:ph idx="1"/>
          </p:nvPr>
        </p:nvSpPr>
        <p:spPr/>
        <p:txBody>
          <a:bodyPr/>
          <a:lstStyle/>
          <a:p>
            <a:r>
              <a:rPr lang="en-US" dirty="0"/>
              <a:t>Self Control Over Emotions and Moods: self explanatory. </a:t>
            </a:r>
          </a:p>
          <a:p>
            <a:r>
              <a:rPr lang="en-US" dirty="0"/>
              <a:t>The ability to push aside unwanted moods. </a:t>
            </a:r>
          </a:p>
        </p:txBody>
      </p:sp>
    </p:spTree>
    <p:extLst>
      <p:ext uri="{BB962C8B-B14F-4D97-AF65-F5344CB8AC3E}">
        <p14:creationId xmlns:p14="http://schemas.microsoft.com/office/powerpoint/2010/main" val="40664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Continued…</a:t>
            </a:r>
          </a:p>
        </p:txBody>
      </p:sp>
      <p:sp>
        <p:nvSpPr>
          <p:cNvPr id="3" name="Content Placeholder 2"/>
          <p:cNvSpPr>
            <a:spLocks noGrp="1"/>
          </p:cNvSpPr>
          <p:nvPr>
            <p:ph sz="half" idx="1"/>
          </p:nvPr>
        </p:nvSpPr>
        <p:spPr/>
        <p:txBody>
          <a:bodyPr/>
          <a:lstStyle/>
          <a:p>
            <a:r>
              <a:rPr lang="en-US" dirty="0"/>
              <a:t>Controlling Performance: perseverance in the face of adversity or physical challenges. </a:t>
            </a:r>
          </a:p>
        </p:txBody>
      </p:sp>
      <p:sp>
        <p:nvSpPr>
          <p:cNvPr id="4" name="Content Placeholder 3"/>
          <p:cNvSpPr>
            <a:spLocks noGrp="1"/>
          </p:cNvSpPr>
          <p:nvPr>
            <p:ph sz="half" idx="2"/>
          </p:nvPr>
        </p:nvSpPr>
        <p:spPr/>
        <p:txBody>
          <a:bodyPr/>
          <a:lstStyle/>
          <a:p>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3614944" cy="482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 Theory</a:t>
            </a:r>
          </a:p>
        </p:txBody>
      </p:sp>
      <p:sp>
        <p:nvSpPr>
          <p:cNvPr id="3" name="Content Placeholder 2"/>
          <p:cNvSpPr>
            <a:spLocks noGrp="1"/>
          </p:cNvSpPr>
          <p:nvPr>
            <p:ph idx="1"/>
          </p:nvPr>
        </p:nvSpPr>
        <p:spPr/>
        <p:txBody>
          <a:bodyPr>
            <a:normAutofit/>
          </a:bodyPr>
          <a:lstStyle/>
          <a:p>
            <a:r>
              <a:rPr lang="en-US" sz="2000" dirty="0"/>
              <a:t>A social-psychological perspective on delinquent and criminal behavior that holds that the successful development of secure attachment between the child and his or her primary caregiver provides the basic foundation for all future psychological development.</a:t>
            </a:r>
          </a:p>
          <a:p>
            <a:pPr lvl="1"/>
            <a:r>
              <a:rPr lang="en-US" sz="2000" dirty="0"/>
              <a:t>Most problematic individuals will be those abandoned earlier, experience multiple placements, deal with earlier absence of parents, and faced traumatic conditions in early childhood</a:t>
            </a:r>
          </a:p>
        </p:txBody>
      </p:sp>
    </p:spTree>
    <p:extLst>
      <p:ext uri="{BB962C8B-B14F-4D97-AF65-F5344CB8AC3E}">
        <p14:creationId xmlns:p14="http://schemas.microsoft.com/office/powerpoint/2010/main" val="415874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a:t>
            </a:r>
            <a:r>
              <a:rPr lang="en-US" dirty="0" err="1"/>
              <a:t>Bowlby</a:t>
            </a:r>
            <a:endParaRPr lang="en-US" dirty="0"/>
          </a:p>
        </p:txBody>
      </p:sp>
      <p:sp>
        <p:nvSpPr>
          <p:cNvPr id="3" name="Content Placeholder 2"/>
          <p:cNvSpPr>
            <a:spLocks noGrp="1"/>
          </p:cNvSpPr>
          <p:nvPr>
            <p:ph idx="1"/>
          </p:nvPr>
        </p:nvSpPr>
        <p:spPr/>
        <p:txBody>
          <a:bodyPr>
            <a:normAutofit/>
          </a:bodyPr>
          <a:lstStyle/>
          <a:p>
            <a:r>
              <a:rPr lang="en-US" sz="2000" dirty="0"/>
              <a:t>English child psychiatrist who first proposed the attachment theory.</a:t>
            </a:r>
          </a:p>
          <a:p>
            <a:r>
              <a:rPr lang="en-US" sz="2000" dirty="0"/>
              <a:t>Observed children during his tenure at the London Child Guidance Clinic after WWII.</a:t>
            </a:r>
          </a:p>
          <a:p>
            <a:r>
              <a:rPr lang="en-US" sz="2000" dirty="0"/>
              <a:t>Maladjusted behavior of children who lacked a solid relationship with a mother figure.</a:t>
            </a:r>
          </a:p>
          <a:p>
            <a:r>
              <a:rPr lang="en-US" sz="2000" dirty="0"/>
              <a:t>Called delinquents “affectionless”-they </a:t>
            </a:r>
          </a:p>
          <a:p>
            <a:pPr marL="0" indent="0">
              <a:buNone/>
            </a:pPr>
            <a:r>
              <a:rPr lang="en-US" sz="2000" dirty="0"/>
              <a:t>     did not from intimate attachments as </a:t>
            </a:r>
          </a:p>
          <a:p>
            <a:pPr marL="0" indent="0">
              <a:buNone/>
            </a:pPr>
            <a:r>
              <a:rPr lang="en-US" sz="2000" dirty="0"/>
              <a:t>     children and therefore cannot form </a:t>
            </a:r>
          </a:p>
          <a:p>
            <a:pPr marL="0" indent="0">
              <a:buNone/>
            </a:pPr>
            <a:r>
              <a:rPr lang="en-US" sz="2000" dirty="0"/>
              <a:t>     them later in life.</a:t>
            </a:r>
          </a:p>
          <a:p>
            <a:r>
              <a:rPr lang="en-US" sz="2000" dirty="0"/>
              <a:t>Believed that attachment behaviors are </a:t>
            </a:r>
          </a:p>
          <a:p>
            <a:pPr marL="0" indent="0">
              <a:buNone/>
            </a:pPr>
            <a:r>
              <a:rPr lang="en-US" sz="2000" dirty="0"/>
              <a:t>     instinctive.</a:t>
            </a:r>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13251"/>
            <a:ext cx="2438400" cy="32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05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Three Forms of Attachment</a:t>
            </a:r>
          </a:p>
        </p:txBody>
      </p:sp>
      <p:sp>
        <p:nvSpPr>
          <p:cNvPr id="3" name="Content Placeholder 2"/>
          <p:cNvSpPr>
            <a:spLocks noGrp="1"/>
          </p:cNvSpPr>
          <p:nvPr>
            <p:ph idx="1"/>
          </p:nvPr>
        </p:nvSpPr>
        <p:spPr/>
        <p:txBody>
          <a:bodyPr/>
          <a:lstStyle/>
          <a:p>
            <a:r>
              <a:rPr lang="en-US" i="1" dirty="0"/>
              <a:t>Secure attachment: </a:t>
            </a:r>
            <a:r>
              <a:rPr lang="en-US" dirty="0"/>
              <a:t>only healthy form; develops early in life when a child is confident that the mother figure will be responsible and available when needed.</a:t>
            </a:r>
          </a:p>
          <a:p>
            <a:pPr lvl="1"/>
            <a:r>
              <a:rPr lang="en-US" dirty="0"/>
              <a:t>According to attachment theory, delinquent behavior arises when non-secure attachments are created.</a:t>
            </a:r>
          </a:p>
        </p:txBody>
      </p:sp>
    </p:spTree>
    <p:extLst>
      <p:ext uri="{BB962C8B-B14F-4D97-AF65-F5344CB8AC3E}">
        <p14:creationId xmlns:p14="http://schemas.microsoft.com/office/powerpoint/2010/main" val="228636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Forms Continued…</a:t>
            </a:r>
          </a:p>
        </p:txBody>
      </p:sp>
      <p:sp>
        <p:nvSpPr>
          <p:cNvPr id="3" name="Content Placeholder 2"/>
          <p:cNvSpPr>
            <a:spLocks noGrp="1"/>
          </p:cNvSpPr>
          <p:nvPr>
            <p:ph idx="1"/>
          </p:nvPr>
        </p:nvSpPr>
        <p:spPr/>
        <p:txBody>
          <a:bodyPr>
            <a:normAutofit fontScale="92500"/>
          </a:bodyPr>
          <a:lstStyle/>
          <a:p>
            <a:r>
              <a:rPr lang="en-US" i="1" dirty="0"/>
              <a:t>Anxious-avoidant attachment: </a:t>
            </a:r>
            <a:r>
              <a:rPr lang="en-US" dirty="0"/>
              <a:t>develops when children feel rejection and lack confidence concerning parental support and care.</a:t>
            </a:r>
          </a:p>
          <a:p>
            <a:r>
              <a:rPr lang="en-US" i="1" dirty="0"/>
              <a:t>Anxious-resistant attachment: </a:t>
            </a:r>
            <a:r>
              <a:rPr lang="en-US" dirty="0"/>
              <a:t>develops from similar experiences and results in feelings of uncertainty, causing the child (and later, the adult), to feel anxious, to be fearful of his or her environment, and to cling to potential caregivers or partners</a:t>
            </a:r>
          </a:p>
        </p:txBody>
      </p:sp>
    </p:spTree>
    <p:extLst>
      <p:ext uri="{BB962C8B-B14F-4D97-AF65-F5344CB8AC3E}">
        <p14:creationId xmlns:p14="http://schemas.microsoft.com/office/powerpoint/2010/main" val="32487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acceptable today? </a:t>
            </a:r>
          </a:p>
        </p:txBody>
      </p:sp>
      <p:sp>
        <p:nvSpPr>
          <p:cNvPr id="3" name="Content Placeholder 2"/>
          <p:cNvSpPr>
            <a:spLocks noGrp="1"/>
          </p:cNvSpPr>
          <p:nvPr>
            <p:ph idx="1"/>
          </p:nvPr>
        </p:nvSpPr>
        <p:spPr/>
        <p:txBody>
          <a:bodyPr/>
          <a:lstStyle/>
          <a:p>
            <a:r>
              <a:rPr lang="en-US" dirty="0"/>
              <a:t>Tests seem to confirm that difficulties in childhood produce criminality later in life.</a:t>
            </a:r>
          </a:p>
          <a:p>
            <a:r>
              <a:rPr lang="en-US" dirty="0"/>
              <a:t>Studies have shown that children who were raised in insecure environments are likely to engage in violent behavior as adults.</a:t>
            </a:r>
          </a:p>
        </p:txBody>
      </p:sp>
    </p:spTree>
    <p:extLst>
      <p:ext uri="{BB962C8B-B14F-4D97-AF65-F5344CB8AC3E}">
        <p14:creationId xmlns:p14="http://schemas.microsoft.com/office/powerpoint/2010/main" val="122976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other theorists believe</a:t>
            </a:r>
          </a:p>
        </p:txBody>
      </p:sp>
      <p:sp>
        <p:nvSpPr>
          <p:cNvPr id="3" name="Content Placeholder 2"/>
          <p:cNvSpPr>
            <a:spLocks noGrp="1"/>
          </p:cNvSpPr>
          <p:nvPr>
            <p:ph idx="1"/>
          </p:nvPr>
        </p:nvSpPr>
        <p:spPr/>
        <p:txBody>
          <a:bodyPr>
            <a:normAutofit/>
          </a:bodyPr>
          <a:lstStyle/>
          <a:p>
            <a:r>
              <a:rPr lang="en-US" sz="2400" dirty="0"/>
              <a:t>Childhood insecurity leads to a relative lack of empathy.</a:t>
            </a:r>
          </a:p>
          <a:p>
            <a:r>
              <a:rPr lang="en-US" sz="2400" dirty="0"/>
              <a:t>The development of empathy is the single most important factor leading to conformity.</a:t>
            </a:r>
          </a:p>
          <a:p>
            <a:r>
              <a:rPr lang="en-US" sz="2400" dirty="0"/>
              <a:t>When children do not receive </a:t>
            </a:r>
          </a:p>
          <a:p>
            <a:pPr marL="0" indent="0">
              <a:buNone/>
            </a:pPr>
            <a:r>
              <a:rPr lang="en-US" sz="2400" dirty="0"/>
              <a:t>    empathy from those around them, </a:t>
            </a:r>
          </a:p>
          <a:p>
            <a:pPr marL="0" indent="0">
              <a:buNone/>
            </a:pPr>
            <a:r>
              <a:rPr lang="en-US" sz="2400" dirty="0"/>
              <a:t>    they appear to also be unable to </a:t>
            </a:r>
          </a:p>
          <a:p>
            <a:pPr marL="0" indent="0">
              <a:buNone/>
            </a:pPr>
            <a:r>
              <a:rPr lang="en-US" sz="2400" dirty="0"/>
              <a:t>    see others as deserving of </a:t>
            </a:r>
          </a:p>
          <a:p>
            <a:pPr marL="0" indent="0">
              <a:buNone/>
            </a:pPr>
            <a:r>
              <a:rPr lang="en-US" sz="2400" dirty="0"/>
              <a:t>    empathy and become more likely </a:t>
            </a:r>
          </a:p>
          <a:p>
            <a:pPr marL="0" indent="0">
              <a:buNone/>
            </a:pPr>
            <a:r>
              <a:rPr lang="en-US" sz="2400" dirty="0"/>
              <a:t>    to inflict injury on others.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00400"/>
            <a:ext cx="3327030" cy="285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86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Principles of </a:t>
            </a:r>
            <a:br>
              <a:rPr lang="en-US" dirty="0"/>
            </a:br>
            <a:r>
              <a:rPr lang="en-US" dirty="0"/>
              <a:t>Psychological Theories</a:t>
            </a:r>
          </a:p>
        </p:txBody>
      </p:sp>
      <p:sp>
        <p:nvSpPr>
          <p:cNvPr id="3" name="Content Placeholder 2"/>
          <p:cNvSpPr>
            <a:spLocks noGrp="1"/>
          </p:cNvSpPr>
          <p:nvPr>
            <p:ph idx="1"/>
          </p:nvPr>
        </p:nvSpPr>
        <p:spPr/>
        <p:txBody>
          <a:bodyPr>
            <a:normAutofit/>
          </a:bodyPr>
          <a:lstStyle/>
          <a:p>
            <a:r>
              <a:rPr lang="en-US" sz="2800" dirty="0"/>
              <a:t>The individual is the primary unit of analysis</a:t>
            </a:r>
          </a:p>
          <a:p>
            <a:r>
              <a:rPr lang="en-US" sz="2800" dirty="0"/>
              <a:t>Personality is the major motivational element because it is the seat of drives and source of motives</a:t>
            </a:r>
          </a:p>
          <a:p>
            <a:r>
              <a:rPr lang="en-US" sz="2800" dirty="0"/>
              <a:t>Crime results from abnormal, dysfunctional, or inappropriate mental processes within the personality</a:t>
            </a:r>
          </a:p>
          <a:p>
            <a:r>
              <a:rPr lang="en-US" sz="2800" dirty="0"/>
              <a:t>Criminal behavior may be purposeful for the individual insofar as it addresses certain felt needs.</a:t>
            </a:r>
          </a:p>
        </p:txBody>
      </p:sp>
    </p:spTree>
    <p:extLst>
      <p:ext uri="{BB962C8B-B14F-4D97-AF65-F5344CB8AC3E}">
        <p14:creationId xmlns:p14="http://schemas.microsoft.com/office/powerpoint/2010/main" val="395148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Principles(cont.)</a:t>
            </a:r>
          </a:p>
        </p:txBody>
      </p:sp>
      <p:sp>
        <p:nvSpPr>
          <p:cNvPr id="3" name="Content Placeholder 2"/>
          <p:cNvSpPr>
            <a:spLocks noGrp="1"/>
          </p:cNvSpPr>
          <p:nvPr>
            <p:ph idx="1"/>
          </p:nvPr>
        </p:nvSpPr>
        <p:spPr/>
        <p:txBody>
          <a:bodyPr>
            <a:normAutofit/>
          </a:bodyPr>
          <a:lstStyle/>
          <a:p>
            <a:r>
              <a:rPr lang="en-US" sz="2800" i="1" dirty="0"/>
              <a:t>Normality </a:t>
            </a:r>
            <a:r>
              <a:rPr lang="en-US" sz="2800" dirty="0"/>
              <a:t>is generally defined by social consensus</a:t>
            </a:r>
          </a:p>
          <a:p>
            <a:r>
              <a:rPr lang="en-US" sz="2800" dirty="0"/>
              <a:t>Defective, or abnormal, mental processes may have a variety of causes, including a diseased mind, inappropriate or improper conditioning, the emulation of inappropriate role models, and poor adjustment to inner conflicts</a:t>
            </a:r>
          </a:p>
        </p:txBody>
      </p:sp>
    </p:spTree>
    <p:extLst>
      <p:ext uri="{BB962C8B-B14F-4D97-AF65-F5344CB8AC3E}">
        <p14:creationId xmlns:p14="http://schemas.microsoft.com/office/powerpoint/2010/main" val="208090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Psychoanalytic Perspective</a:t>
            </a:r>
          </a:p>
        </p:txBody>
      </p:sp>
      <p:sp>
        <p:nvSpPr>
          <p:cNvPr id="3" name="Content Placeholder 2"/>
          <p:cNvSpPr>
            <a:spLocks noGrp="1"/>
          </p:cNvSpPr>
          <p:nvPr>
            <p:ph sz="half" idx="1"/>
          </p:nvPr>
        </p:nvSpPr>
        <p:spPr/>
        <p:txBody>
          <a:bodyPr>
            <a:normAutofit/>
          </a:bodyPr>
          <a:lstStyle/>
          <a:p>
            <a:r>
              <a:rPr lang="en-US" dirty="0"/>
              <a:t>Sigmund Freud and psychoanalysis</a:t>
            </a:r>
          </a:p>
          <a:p>
            <a:r>
              <a:rPr lang="en-US" dirty="0"/>
              <a:t>Id, Ego, and Superego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090737" cy="296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089382445"/>
              </p:ext>
            </p:extLst>
          </p:nvPr>
        </p:nvGraphicFramePr>
        <p:xfrm>
          <a:off x="3733800" y="1676400"/>
          <a:ext cx="480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53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Freud’s Other Theories</a:t>
            </a:r>
          </a:p>
        </p:txBody>
      </p:sp>
      <p:sp>
        <p:nvSpPr>
          <p:cNvPr id="5" name="Content Placeholder 4"/>
          <p:cNvSpPr>
            <a:spLocks noGrp="1"/>
          </p:cNvSpPr>
          <p:nvPr>
            <p:ph idx="1"/>
          </p:nvPr>
        </p:nvSpPr>
        <p:spPr/>
        <p:txBody>
          <a:bodyPr/>
          <a:lstStyle/>
          <a:p>
            <a:r>
              <a:rPr lang="en-US" dirty="0"/>
              <a:t>Sublimation- psychological process whereby one aspect of consciousness comes to be symbolically substituted for another</a:t>
            </a:r>
          </a:p>
          <a:p>
            <a:r>
              <a:rPr lang="en-US" dirty="0"/>
              <a:t>Oedipus Complex</a:t>
            </a:r>
          </a:p>
          <a:p>
            <a:r>
              <a:rPr lang="en-US" dirty="0" err="1"/>
              <a:t>Thanatos</a:t>
            </a:r>
            <a:r>
              <a:rPr lang="en-US" dirty="0"/>
              <a:t>- fundamental desire to die, death wish</a:t>
            </a:r>
          </a:p>
          <a:p>
            <a:r>
              <a:rPr lang="en-US" dirty="0"/>
              <a:t>Neurosis and Psychosis</a:t>
            </a:r>
          </a:p>
          <a:p>
            <a:r>
              <a:rPr lang="en-US" dirty="0"/>
              <a:t>Freud not well supported in modern day</a:t>
            </a:r>
          </a:p>
        </p:txBody>
      </p:sp>
    </p:spTree>
    <p:extLst>
      <p:ext uri="{BB962C8B-B14F-4D97-AF65-F5344CB8AC3E}">
        <p14:creationId xmlns:p14="http://schemas.microsoft.com/office/powerpoint/2010/main" val="286802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Psychotic Offender</a:t>
            </a:r>
          </a:p>
        </p:txBody>
      </p:sp>
      <p:sp>
        <p:nvSpPr>
          <p:cNvPr id="3" name="Content Placeholder 2"/>
          <p:cNvSpPr>
            <a:spLocks noGrp="1"/>
          </p:cNvSpPr>
          <p:nvPr>
            <p:ph idx="1"/>
          </p:nvPr>
        </p:nvSpPr>
        <p:spPr>
          <a:xfrm>
            <a:off x="457200" y="1646236"/>
            <a:ext cx="8229600" cy="4830763"/>
          </a:xfrm>
        </p:spPr>
        <p:txBody>
          <a:bodyPr/>
          <a:lstStyle/>
          <a:p>
            <a:r>
              <a:rPr lang="en-US" dirty="0"/>
              <a:t>Neurosis- minor emotional disorder, such as anxiety or a phobia</a:t>
            </a:r>
          </a:p>
          <a:p>
            <a:r>
              <a:rPr lang="en-US" dirty="0"/>
              <a:t>Psychosis- mental illness where one is out of touch with reality</a:t>
            </a:r>
          </a:p>
          <a:p>
            <a:r>
              <a:rPr lang="en-US" dirty="0"/>
              <a:t>Schizophrenia- psychosis with disjointed thinking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418" y="4414982"/>
            <a:ext cx="5410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71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Theory</a:t>
            </a:r>
          </a:p>
        </p:txBody>
      </p:sp>
      <p:sp>
        <p:nvSpPr>
          <p:cNvPr id="3" name="Content Placeholder 2"/>
          <p:cNvSpPr>
            <a:spLocks noGrp="1"/>
          </p:cNvSpPr>
          <p:nvPr>
            <p:ph idx="1"/>
          </p:nvPr>
        </p:nvSpPr>
        <p:spPr/>
        <p:txBody>
          <a:bodyPr>
            <a:normAutofit/>
          </a:bodyPr>
          <a:lstStyle/>
          <a:p>
            <a:r>
              <a:rPr lang="en-US" sz="2800" dirty="0"/>
              <a:t>Self-control is defined as “a person’s ability to alter his or her own mental and emotional states and behavioral responses.” </a:t>
            </a:r>
          </a:p>
          <a:p>
            <a:r>
              <a:rPr lang="en-US" sz="2800" dirty="0"/>
              <a:t>Most people can exercise this well enough so as to not get in trouble with the law.</a:t>
            </a:r>
          </a:p>
        </p:txBody>
      </p:sp>
      <p:graphicFrame>
        <p:nvGraphicFramePr>
          <p:cNvPr id="4" name="Diagram 3"/>
          <p:cNvGraphicFramePr/>
          <p:nvPr>
            <p:extLst>
              <p:ext uri="{D42A27DB-BD31-4B8C-83A1-F6EECF244321}">
                <p14:modId xmlns:p14="http://schemas.microsoft.com/office/powerpoint/2010/main" val="1148070671"/>
              </p:ext>
            </p:extLst>
          </p:nvPr>
        </p:nvGraphicFramePr>
        <p:xfrm>
          <a:off x="1371600" y="3886200"/>
          <a:ext cx="5943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32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Types of Self-Control</a:t>
            </a:r>
          </a:p>
        </p:txBody>
      </p:sp>
      <p:sp>
        <p:nvSpPr>
          <p:cNvPr id="3" name="Content Placeholder 2"/>
          <p:cNvSpPr>
            <a:spLocks noGrp="1"/>
          </p:cNvSpPr>
          <p:nvPr>
            <p:ph idx="1"/>
          </p:nvPr>
        </p:nvSpPr>
        <p:spPr/>
        <p:txBody>
          <a:bodyPr/>
          <a:lstStyle/>
          <a:p>
            <a:r>
              <a:rPr lang="en-US" dirty="0"/>
              <a:t>Impulse Control: resisting temptations and refraining from impulses seen as socially or personally undesirable.</a:t>
            </a:r>
          </a:p>
          <a:p>
            <a:pPr marL="0" indent="0">
              <a:buNone/>
            </a:pPr>
            <a:endParaRPr lang="en-US" dirty="0"/>
          </a:p>
          <a:p>
            <a:pPr marL="0" indent="0">
              <a:buNone/>
            </a:pPr>
            <a:r>
              <a:rPr lang="en-US"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256088" cy="340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3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continued…</a:t>
            </a:r>
          </a:p>
        </p:txBody>
      </p:sp>
      <p:sp>
        <p:nvSpPr>
          <p:cNvPr id="3" name="Content Placeholder 2"/>
          <p:cNvSpPr>
            <a:spLocks noGrp="1"/>
          </p:cNvSpPr>
          <p:nvPr>
            <p:ph idx="1"/>
          </p:nvPr>
        </p:nvSpPr>
        <p:spPr/>
        <p:txBody>
          <a:bodyPr/>
          <a:lstStyle/>
          <a:p>
            <a:r>
              <a:rPr lang="en-US" dirty="0"/>
              <a:t>Control Over Contents of the Mind: suppressing unwanted thoughts. </a:t>
            </a:r>
          </a:p>
          <a:p>
            <a:pPr lvl="1"/>
            <a:r>
              <a:rPr lang="en-US" dirty="0"/>
              <a:t>Being able to focus and concentrate	</a:t>
            </a:r>
          </a:p>
          <a:p>
            <a:pPr lvl="1"/>
            <a:r>
              <a:rPr lang="en-US" dirty="0"/>
              <a:t>Being able to reason and analyze information</a:t>
            </a:r>
          </a:p>
        </p:txBody>
      </p:sp>
    </p:spTree>
    <p:extLst>
      <p:ext uri="{BB962C8B-B14F-4D97-AF65-F5344CB8AC3E}">
        <p14:creationId xmlns:p14="http://schemas.microsoft.com/office/powerpoint/2010/main" val="1398804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404</TotalTime>
  <Words>709</Words>
  <Application>Microsoft Office PowerPoint</Application>
  <PresentationFormat>On-screen Show (4:3)</PresentationFormat>
  <Paragraphs>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Rockwell</vt:lpstr>
      <vt:lpstr>Wingdings 2</vt:lpstr>
      <vt:lpstr>Foundry</vt:lpstr>
      <vt:lpstr>Select Psychological Theories</vt:lpstr>
      <vt:lpstr>Major Principles of  Psychological Theories</vt:lpstr>
      <vt:lpstr>Major Principles(cont.)</vt:lpstr>
      <vt:lpstr>The Psychoanalytic Perspective</vt:lpstr>
      <vt:lpstr>Freud’s Other Theories</vt:lpstr>
      <vt:lpstr>The Psychotic Offender</vt:lpstr>
      <vt:lpstr>Self-Control Theory</vt:lpstr>
      <vt:lpstr>The Four Types of Self-Control</vt:lpstr>
      <vt:lpstr>Four Types continued…</vt:lpstr>
      <vt:lpstr>Four Types Continued…</vt:lpstr>
      <vt:lpstr>Four Types Continued…</vt:lpstr>
      <vt:lpstr>Attachment Theory</vt:lpstr>
      <vt:lpstr>John Bowlby</vt:lpstr>
      <vt:lpstr>The Three Forms of Attachment</vt:lpstr>
      <vt:lpstr>Three Forms Continued…</vt:lpstr>
      <vt:lpstr>Is it acceptable today? </vt:lpstr>
      <vt:lpstr>What other theorists believe</vt:lpstr>
    </vt:vector>
  </TitlesOfParts>
  <Company>DeSales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Theories</dc:title>
  <dc:creator>Student</dc:creator>
  <cp:lastModifiedBy>Todd Bricker</cp:lastModifiedBy>
  <cp:revision>25</cp:revision>
  <cp:lastPrinted>2012-10-15T18:19:44Z</cp:lastPrinted>
  <dcterms:created xsi:type="dcterms:W3CDTF">2012-10-15T02:51:01Z</dcterms:created>
  <dcterms:modified xsi:type="dcterms:W3CDTF">2017-09-28T16:04:17Z</dcterms:modified>
</cp:coreProperties>
</file>