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72" r:id="rId5"/>
    <p:sldId id="273" r:id="rId6"/>
    <p:sldId id="262" r:id="rId7"/>
    <p:sldId id="263" r:id="rId8"/>
    <p:sldId id="274" r:id="rId9"/>
    <p:sldId id="264"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7" d="100"/>
          <a:sy n="57" d="100"/>
        </p:scale>
        <p:origin x="78" y="13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55B63E-A6A8-4BE5-847E-7E221DE12168}"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364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5B63E-A6A8-4BE5-847E-7E221DE12168}"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224946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55B63E-A6A8-4BE5-847E-7E221DE12168}"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167107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55B63E-A6A8-4BE5-847E-7E221DE12168}"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3719978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55B63E-A6A8-4BE5-847E-7E221DE12168}"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ADA0-E9F1-42BA-A746-6A828666AA76}"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3552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55B63E-A6A8-4BE5-847E-7E221DE12168}"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2904738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55B63E-A6A8-4BE5-847E-7E221DE12168}" type="datetimeFigureOut">
              <a:rPr lang="en-US" smtClean="0"/>
              <a:pPr/>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DADA0-E9F1-42BA-A746-6A828666AA76}"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867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55B63E-A6A8-4BE5-847E-7E221DE12168}" type="datetimeFigureOut">
              <a:rPr lang="en-US" smtClean="0"/>
              <a:pPr/>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37350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5B63E-A6A8-4BE5-847E-7E221DE12168}" type="datetimeFigureOut">
              <a:rPr lang="en-US" smtClean="0"/>
              <a:pPr/>
              <a:t>4/15/2021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97144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55B63E-A6A8-4BE5-847E-7E221DE12168}"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ADA0-E9F1-42BA-A746-6A828666AA76}"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27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55B63E-A6A8-4BE5-847E-7E221DE12168}"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ADA0-E9F1-42BA-A746-6A828666AA76}" type="slidenum">
              <a:rPr lang="en-US" smtClean="0"/>
              <a:pPr/>
              <a:t>‹#›</a:t>
            </a:fld>
            <a:endParaRPr lang="en-US"/>
          </a:p>
        </p:txBody>
      </p:sp>
    </p:spTree>
    <p:extLst>
      <p:ext uri="{BB962C8B-B14F-4D97-AF65-F5344CB8AC3E}">
        <p14:creationId xmlns:p14="http://schemas.microsoft.com/office/powerpoint/2010/main" val="345333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C55B63E-A6A8-4BE5-847E-7E221DE12168}" type="datetimeFigureOut">
              <a:rPr lang="en-US" smtClean="0"/>
              <a:pPr/>
              <a:t>4/15/2021</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ACDDADA0-E9F1-42BA-A746-6A828666AA76}" type="slidenum">
              <a:rPr lang="en-US" smtClean="0"/>
              <a:pPr/>
              <a:t>‹#›</a:t>
            </a:fld>
            <a:endParaRPr lang="en-US"/>
          </a:p>
        </p:txBody>
      </p:sp>
    </p:spTree>
    <p:extLst>
      <p:ext uri="{BB962C8B-B14F-4D97-AF65-F5344CB8AC3E}">
        <p14:creationId xmlns:p14="http://schemas.microsoft.com/office/powerpoint/2010/main" val="501171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Final Review</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95025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Question</a:t>
            </a:r>
          </a:p>
        </p:txBody>
      </p:sp>
      <p:sp>
        <p:nvSpPr>
          <p:cNvPr id="3" name="Content Placeholder 2"/>
          <p:cNvSpPr>
            <a:spLocks noGrp="1"/>
          </p:cNvSpPr>
          <p:nvPr>
            <p:ph idx="1"/>
          </p:nvPr>
        </p:nvSpPr>
        <p:spPr>
          <a:xfrm>
            <a:off x="609600" y="1600200"/>
            <a:ext cx="10972800" cy="5257800"/>
          </a:xfrm>
        </p:spPr>
        <p:txBody>
          <a:bodyPr>
            <a:normAutofit fontScale="85000" lnSpcReduction="10000"/>
          </a:bodyPr>
          <a:lstStyle/>
          <a:p>
            <a:pPr marL="0" indent="0">
              <a:buNone/>
            </a:pPr>
            <a:r>
              <a:rPr lang="en-US" dirty="0"/>
              <a:t>I0: 	</a:t>
            </a:r>
            <a:r>
              <a:rPr lang="en-US" dirty="0" err="1"/>
              <a:t>sll</a:t>
            </a:r>
            <a:r>
              <a:rPr lang="en-US" dirty="0"/>
              <a:t> 	$s2, $s1, 4</a:t>
            </a:r>
          </a:p>
          <a:p>
            <a:pPr marL="0" indent="0">
              <a:buNone/>
            </a:pPr>
            <a:r>
              <a:rPr lang="en-US" dirty="0"/>
              <a:t>I1:	</a:t>
            </a:r>
            <a:r>
              <a:rPr lang="en-US" dirty="0" err="1"/>
              <a:t>beq</a:t>
            </a:r>
            <a:r>
              <a:rPr lang="en-US" dirty="0"/>
              <a:t>	$s1, $zero, top</a:t>
            </a:r>
          </a:p>
          <a:p>
            <a:pPr marL="0" indent="0">
              <a:buNone/>
            </a:pPr>
            <a:r>
              <a:rPr lang="en-US" dirty="0"/>
              <a:t>I2: 	</a:t>
            </a:r>
            <a:r>
              <a:rPr lang="en-US" dirty="0" err="1"/>
              <a:t>addi</a:t>
            </a:r>
            <a:r>
              <a:rPr lang="en-US" dirty="0"/>
              <a:t> 	$s3, $s2, 6</a:t>
            </a:r>
          </a:p>
          <a:p>
            <a:pPr marL="0" indent="0">
              <a:buNone/>
            </a:pPr>
            <a:r>
              <a:rPr lang="en-US" dirty="0"/>
              <a:t>I3: 	sub	$t2, $s3, $s1</a:t>
            </a:r>
          </a:p>
          <a:p>
            <a:pPr marL="0" indent="0">
              <a:buNone/>
            </a:pPr>
            <a:r>
              <a:rPr lang="en-US" dirty="0"/>
              <a:t>I4: 	</a:t>
            </a:r>
            <a:r>
              <a:rPr lang="en-US" dirty="0" err="1"/>
              <a:t>addi</a:t>
            </a:r>
            <a:r>
              <a:rPr lang="en-US" dirty="0"/>
              <a:t>	$s4, $s2, 8</a:t>
            </a:r>
          </a:p>
          <a:p>
            <a:pPr marL="0" indent="0">
              <a:buNone/>
            </a:pPr>
            <a:r>
              <a:rPr lang="en-US" dirty="0"/>
              <a:t>I5: 	</a:t>
            </a:r>
            <a:r>
              <a:rPr lang="en-US" dirty="0" err="1"/>
              <a:t>sw</a:t>
            </a:r>
            <a:r>
              <a:rPr lang="en-US" dirty="0"/>
              <a:t> 	$t2, 0($s4)</a:t>
            </a:r>
          </a:p>
          <a:p>
            <a:endParaRPr lang="en-US" dirty="0"/>
          </a:p>
          <a:p>
            <a:endParaRPr lang="en-US" dirty="0"/>
          </a:p>
          <a:p>
            <a:r>
              <a:rPr lang="en-US" dirty="0"/>
              <a:t>Consider a pipeline without any hazard handling. The pipeline is the typical 5-stage IF, ID, EX, MEM, WB MIPS design. For the above code, complete the pipeline for the code. Insert the characters IF, ID, EX, MEM, WB for each instruction in the boxes. </a:t>
            </a:r>
          </a:p>
          <a:p>
            <a:pPr marL="0" indent="0">
              <a:buNone/>
            </a:pPr>
            <a:endParaRPr lang="en-US" dirty="0"/>
          </a:p>
          <a:p>
            <a:r>
              <a:rPr lang="en-US" dirty="0"/>
              <a:t>Label all stalls in the pipeline by drawing an X in the box.  Assume the branch, when calculated by the </a:t>
            </a:r>
            <a:r>
              <a:rPr lang="en-US" dirty="0" err="1"/>
              <a:t>datapath</a:t>
            </a:r>
            <a:r>
              <a:rPr lang="en-US" dirty="0"/>
              <a:t>, is not taken.  Assume also that the second half of the decode stage performs a read of source registers, and that the first half of the write-back stage writes to the register file.  What is the final execution time (in cycles) of the code?</a:t>
            </a:r>
          </a:p>
          <a:p>
            <a:endParaRPr lang="en-US" dirty="0"/>
          </a:p>
        </p:txBody>
      </p:sp>
      <p:graphicFrame>
        <p:nvGraphicFramePr>
          <p:cNvPr id="6" name="Table 5"/>
          <p:cNvGraphicFramePr>
            <a:graphicFrameLocks noGrp="1"/>
          </p:cNvGraphicFramePr>
          <p:nvPr/>
        </p:nvGraphicFramePr>
        <p:xfrm>
          <a:off x="4709805" y="1600200"/>
          <a:ext cx="7063738" cy="2244725"/>
        </p:xfrm>
        <a:graphic>
          <a:graphicData uri="http://schemas.openxmlformats.org/drawingml/2006/table">
            <a:tbl>
              <a:tblPr firstRow="1" firstCol="1" bandRow="1">
                <a:tableStyleId>{5C22544A-7EE6-4342-B048-85BDC9FD1C3A}</a:tableStyleId>
              </a:tblPr>
              <a:tblGrid>
                <a:gridCol w="266176">
                  <a:extLst>
                    <a:ext uri="{9D8B030D-6E8A-4147-A177-3AD203B41FA5}">
                      <a16:colId xmlns:a16="http://schemas.microsoft.com/office/drawing/2014/main" val="20000"/>
                    </a:ext>
                  </a:extLst>
                </a:gridCol>
                <a:gridCol w="302315">
                  <a:extLst>
                    <a:ext uri="{9D8B030D-6E8A-4147-A177-3AD203B41FA5}">
                      <a16:colId xmlns:a16="http://schemas.microsoft.com/office/drawing/2014/main" val="20001"/>
                    </a:ext>
                  </a:extLst>
                </a:gridCol>
                <a:gridCol w="302315">
                  <a:extLst>
                    <a:ext uri="{9D8B030D-6E8A-4147-A177-3AD203B41FA5}">
                      <a16:colId xmlns:a16="http://schemas.microsoft.com/office/drawing/2014/main" val="20002"/>
                    </a:ext>
                  </a:extLst>
                </a:gridCol>
                <a:gridCol w="304400">
                  <a:extLst>
                    <a:ext uri="{9D8B030D-6E8A-4147-A177-3AD203B41FA5}">
                      <a16:colId xmlns:a16="http://schemas.microsoft.com/office/drawing/2014/main" val="20003"/>
                    </a:ext>
                  </a:extLst>
                </a:gridCol>
                <a:gridCol w="486483">
                  <a:extLst>
                    <a:ext uri="{9D8B030D-6E8A-4147-A177-3AD203B41FA5}">
                      <a16:colId xmlns:a16="http://schemas.microsoft.com/office/drawing/2014/main" val="20004"/>
                    </a:ext>
                  </a:extLst>
                </a:gridCol>
                <a:gridCol w="486483">
                  <a:extLst>
                    <a:ext uri="{9D8B030D-6E8A-4147-A177-3AD203B41FA5}">
                      <a16:colId xmlns:a16="http://schemas.microsoft.com/office/drawing/2014/main" val="20005"/>
                    </a:ext>
                  </a:extLst>
                </a:gridCol>
                <a:gridCol w="452430">
                  <a:extLst>
                    <a:ext uri="{9D8B030D-6E8A-4147-A177-3AD203B41FA5}">
                      <a16:colId xmlns:a16="http://schemas.microsoft.com/office/drawing/2014/main" val="20006"/>
                    </a:ext>
                  </a:extLst>
                </a:gridCol>
                <a:gridCol w="434360">
                  <a:extLst>
                    <a:ext uri="{9D8B030D-6E8A-4147-A177-3AD203B41FA5}">
                      <a16:colId xmlns:a16="http://schemas.microsoft.com/office/drawing/2014/main" val="20007"/>
                    </a:ext>
                  </a:extLst>
                </a:gridCol>
                <a:gridCol w="486483">
                  <a:extLst>
                    <a:ext uri="{9D8B030D-6E8A-4147-A177-3AD203B41FA5}">
                      <a16:colId xmlns:a16="http://schemas.microsoft.com/office/drawing/2014/main" val="20008"/>
                    </a:ext>
                  </a:extLst>
                </a:gridCol>
                <a:gridCol w="486483">
                  <a:extLst>
                    <a:ext uri="{9D8B030D-6E8A-4147-A177-3AD203B41FA5}">
                      <a16:colId xmlns:a16="http://schemas.microsoft.com/office/drawing/2014/main" val="20009"/>
                    </a:ext>
                  </a:extLst>
                </a:gridCol>
                <a:gridCol w="486483">
                  <a:extLst>
                    <a:ext uri="{9D8B030D-6E8A-4147-A177-3AD203B41FA5}">
                      <a16:colId xmlns:a16="http://schemas.microsoft.com/office/drawing/2014/main" val="20010"/>
                    </a:ext>
                  </a:extLst>
                </a:gridCol>
                <a:gridCol w="486483">
                  <a:extLst>
                    <a:ext uri="{9D8B030D-6E8A-4147-A177-3AD203B41FA5}">
                      <a16:colId xmlns:a16="http://schemas.microsoft.com/office/drawing/2014/main" val="20011"/>
                    </a:ext>
                  </a:extLst>
                </a:gridCol>
                <a:gridCol w="486483">
                  <a:extLst>
                    <a:ext uri="{9D8B030D-6E8A-4147-A177-3AD203B41FA5}">
                      <a16:colId xmlns:a16="http://schemas.microsoft.com/office/drawing/2014/main" val="20012"/>
                    </a:ext>
                  </a:extLst>
                </a:gridCol>
                <a:gridCol w="455905">
                  <a:extLst>
                    <a:ext uri="{9D8B030D-6E8A-4147-A177-3AD203B41FA5}">
                      <a16:colId xmlns:a16="http://schemas.microsoft.com/office/drawing/2014/main" val="20013"/>
                    </a:ext>
                  </a:extLst>
                </a:gridCol>
                <a:gridCol w="380152">
                  <a:extLst>
                    <a:ext uri="{9D8B030D-6E8A-4147-A177-3AD203B41FA5}">
                      <a16:colId xmlns:a16="http://schemas.microsoft.com/office/drawing/2014/main" val="20014"/>
                    </a:ext>
                  </a:extLst>
                </a:gridCol>
                <a:gridCol w="380152">
                  <a:extLst>
                    <a:ext uri="{9D8B030D-6E8A-4147-A177-3AD203B41FA5}">
                      <a16:colId xmlns:a16="http://schemas.microsoft.com/office/drawing/2014/main" val="20015"/>
                    </a:ext>
                  </a:extLst>
                </a:gridCol>
                <a:gridCol w="380152">
                  <a:extLst>
                    <a:ext uri="{9D8B030D-6E8A-4147-A177-3AD203B41FA5}">
                      <a16:colId xmlns:a16="http://schemas.microsoft.com/office/drawing/2014/main" val="20016"/>
                    </a:ext>
                  </a:extLst>
                </a:gridCol>
              </a:tblGrid>
              <a:tr h="316865">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25755">
                <a:tc>
                  <a:txBody>
                    <a:bodyPr/>
                    <a:lstStyle/>
                    <a:p>
                      <a:pPr marL="0" marR="0">
                        <a:lnSpc>
                          <a:spcPct val="107000"/>
                        </a:lnSpc>
                        <a:spcBef>
                          <a:spcPts val="0"/>
                        </a:spcBef>
                        <a:spcAft>
                          <a:spcPts val="0"/>
                        </a:spcAft>
                      </a:pPr>
                      <a:r>
                        <a:rPr lang="en-US" sz="1100">
                          <a:effectLst/>
                        </a:rPr>
                        <a:t>I0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16865">
                <a:tc>
                  <a:txBody>
                    <a:bodyPr/>
                    <a:lstStyle/>
                    <a:p>
                      <a:pPr marL="0" marR="0">
                        <a:lnSpc>
                          <a:spcPct val="107000"/>
                        </a:lnSpc>
                        <a:spcBef>
                          <a:spcPts val="0"/>
                        </a:spcBef>
                        <a:spcAft>
                          <a:spcPts val="0"/>
                        </a:spcAft>
                      </a:pPr>
                      <a:r>
                        <a:rPr lang="en-US" sz="1100">
                          <a:effectLst/>
                        </a:rPr>
                        <a:t>I1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25755">
                <a:tc>
                  <a:txBody>
                    <a:bodyPr/>
                    <a:lstStyle/>
                    <a:p>
                      <a:pPr marL="0" marR="0">
                        <a:lnSpc>
                          <a:spcPct val="107000"/>
                        </a:lnSpc>
                        <a:spcBef>
                          <a:spcPts val="0"/>
                        </a:spcBef>
                        <a:spcAft>
                          <a:spcPts val="0"/>
                        </a:spcAft>
                      </a:pPr>
                      <a:r>
                        <a:rPr lang="en-US" sz="1100">
                          <a:effectLst/>
                        </a:rPr>
                        <a:t>I2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16865">
                <a:tc>
                  <a:txBody>
                    <a:bodyPr/>
                    <a:lstStyle/>
                    <a:p>
                      <a:pPr marL="0" marR="0">
                        <a:lnSpc>
                          <a:spcPct val="107000"/>
                        </a:lnSpc>
                        <a:spcBef>
                          <a:spcPts val="0"/>
                        </a:spcBef>
                        <a:spcAft>
                          <a:spcPts val="0"/>
                        </a:spcAft>
                      </a:pPr>
                      <a:r>
                        <a:rPr lang="en-US" sz="1100">
                          <a:effectLst/>
                        </a:rPr>
                        <a:t>I3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25755">
                <a:tc>
                  <a:txBody>
                    <a:bodyPr/>
                    <a:lstStyle/>
                    <a:p>
                      <a:pPr marL="0" marR="0">
                        <a:lnSpc>
                          <a:spcPct val="107000"/>
                        </a:lnSpc>
                        <a:spcBef>
                          <a:spcPts val="0"/>
                        </a:spcBef>
                        <a:spcAft>
                          <a:spcPts val="0"/>
                        </a:spcAft>
                      </a:pPr>
                      <a:r>
                        <a:rPr lang="en-US" sz="1100">
                          <a:effectLst/>
                        </a:rPr>
                        <a:t>I4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16865">
                <a:tc>
                  <a:txBody>
                    <a:bodyPr/>
                    <a:lstStyle/>
                    <a:p>
                      <a:pPr marL="0" marR="0">
                        <a:lnSpc>
                          <a:spcPct val="107000"/>
                        </a:lnSpc>
                        <a:spcBef>
                          <a:spcPts val="0"/>
                        </a:spcBef>
                        <a:spcAft>
                          <a:spcPts val="0"/>
                        </a:spcAft>
                      </a:pPr>
                      <a:r>
                        <a:rPr lang="en-US" sz="1100">
                          <a:effectLst/>
                        </a:rPr>
                        <a:t>I5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9044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a:t>
            </a:r>
          </a:p>
        </p:txBody>
      </p:sp>
      <p:sp>
        <p:nvSpPr>
          <p:cNvPr id="3" name="Content Placeholder 2"/>
          <p:cNvSpPr>
            <a:spLocks noGrp="1"/>
          </p:cNvSpPr>
          <p:nvPr>
            <p:ph idx="1"/>
          </p:nvPr>
        </p:nvSpPr>
        <p:spPr>
          <a:xfrm>
            <a:off x="609600" y="1600200"/>
            <a:ext cx="10972800" cy="5257800"/>
          </a:xfrm>
        </p:spPr>
        <p:txBody>
          <a:bodyPr>
            <a:normAutofit/>
          </a:bodyPr>
          <a:lstStyle/>
          <a:p>
            <a:r>
              <a:rPr lang="en-US" dirty="0"/>
              <a:t>CPU Performance</a:t>
            </a:r>
          </a:p>
          <a:p>
            <a:pPr lvl="1"/>
            <a:r>
              <a:rPr lang="en-US" dirty="0"/>
              <a:t>CPU Time = Instruction Count x CPI x Clock Cycle</a:t>
            </a:r>
          </a:p>
          <a:p>
            <a:pPr lvl="1"/>
            <a:endParaRPr lang="en-US" dirty="0"/>
          </a:p>
          <a:p>
            <a:pPr lvl="1"/>
            <a:r>
              <a:rPr lang="en-US" dirty="0"/>
              <a:t> </a:t>
            </a:r>
          </a:p>
          <a:p>
            <a:pPr lvl="1"/>
            <a:endParaRPr lang="en-US" dirty="0"/>
          </a:p>
          <a:p>
            <a:pPr lvl="1"/>
            <a:r>
              <a:rPr lang="en-US" dirty="0"/>
              <a:t> Clock Cycle = Clock Cycle time = 1 / Clock Frequency</a:t>
            </a:r>
          </a:p>
        </p:txBody>
      </p:sp>
      <p:graphicFrame>
        <p:nvGraphicFramePr>
          <p:cNvPr id="4" name="Object 4"/>
          <p:cNvGraphicFramePr>
            <a:graphicFrameLocks noChangeAspect="1"/>
          </p:cNvGraphicFramePr>
          <p:nvPr/>
        </p:nvGraphicFramePr>
        <p:xfrm>
          <a:off x="1220491" y="2455190"/>
          <a:ext cx="2709863" cy="949325"/>
        </p:xfrm>
        <a:graphic>
          <a:graphicData uri="http://schemas.openxmlformats.org/presentationml/2006/ole">
            <mc:AlternateContent xmlns:mc="http://schemas.openxmlformats.org/markup-compatibility/2006">
              <mc:Choice xmlns:v="urn:schemas-microsoft-com:vml" Requires="v">
                <p:oleObj name="Equation" r:id="rId2" imgW="1231560" imgH="431640" progId="Equation.3">
                  <p:embed/>
                </p:oleObj>
              </mc:Choice>
              <mc:Fallback>
                <p:oleObj name="Equation" r:id="rId2" imgW="1231560" imgH="431640" progId="Equation.3">
                  <p:embed/>
                  <p:pic>
                    <p:nvPicPr>
                      <p:cNvPr id="4" name="Object 4"/>
                      <p:cNvPicPr>
                        <a:picLocks noChangeAspect="1" noChangeArrowheads="1"/>
                      </p:cNvPicPr>
                      <p:nvPr/>
                    </p:nvPicPr>
                    <p:blipFill>
                      <a:blip r:embed="rId3"/>
                      <a:srcRect/>
                      <a:stretch>
                        <a:fillRect/>
                      </a:stretch>
                    </p:blipFill>
                    <p:spPr bwMode="auto">
                      <a:xfrm>
                        <a:off x="1220491" y="2455190"/>
                        <a:ext cx="2709863" cy="949325"/>
                      </a:xfrm>
                      <a:prstGeom prst="rect">
                        <a:avLst/>
                      </a:prstGeom>
                      <a:solidFill>
                        <a:schemeClr val="bg1"/>
                      </a:solidFill>
                      <a:ln w="19050">
                        <a:solidFill>
                          <a:schemeClr val="accent1"/>
                        </a:solidFill>
                      </a:ln>
                      <a:effectLst/>
                    </p:spPr>
                  </p:pic>
                </p:oleObj>
              </mc:Fallback>
            </mc:AlternateContent>
          </a:graphicData>
        </a:graphic>
      </p:graphicFrame>
    </p:spTree>
    <p:extLst>
      <p:ext uri="{BB962C8B-B14F-4D97-AF65-F5344CB8AC3E}">
        <p14:creationId xmlns:p14="http://schemas.microsoft.com/office/powerpoint/2010/main" val="2396437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Question</a:t>
            </a:r>
          </a:p>
        </p:txBody>
      </p:sp>
      <p:sp>
        <p:nvSpPr>
          <p:cNvPr id="3" name="Content Placeholder 2"/>
          <p:cNvSpPr>
            <a:spLocks noGrp="1"/>
          </p:cNvSpPr>
          <p:nvPr>
            <p:ph idx="1"/>
          </p:nvPr>
        </p:nvSpPr>
        <p:spPr>
          <a:xfrm>
            <a:off x="609600" y="1600200"/>
            <a:ext cx="10972800" cy="5257800"/>
          </a:xfrm>
        </p:spPr>
        <p:txBody>
          <a:bodyPr>
            <a:normAutofit/>
          </a:bodyPr>
          <a:lstStyle/>
          <a:p>
            <a:r>
              <a:rPr lang="en-US" dirty="0"/>
              <a:t>Computer A has an overall CPI of 1.3 and can be run at a clock rate of 600MHz.  Computer B has a CPI of 2.5 and can be run at a clock rate of 750 Mhz. </a:t>
            </a:r>
          </a:p>
          <a:p>
            <a:r>
              <a:rPr lang="en-US" dirty="0"/>
              <a:t>Suppose we have a particular program we wish to run. When compiled for computer A, this program has exactly 100,000 instructions. How many instructions would the program need to have when compiled for Computer B, in order for the two computers to have exactly the same execution time for this program?</a:t>
            </a:r>
          </a:p>
          <a:p>
            <a:endParaRPr lang="en-US" dirty="0"/>
          </a:p>
        </p:txBody>
      </p:sp>
    </p:spTree>
    <p:extLst>
      <p:ext uri="{BB962C8B-B14F-4D97-AF65-F5344CB8AC3E}">
        <p14:creationId xmlns:p14="http://schemas.microsoft.com/office/powerpoint/2010/main" val="1009350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Hierarchy</a:t>
            </a:r>
          </a:p>
        </p:txBody>
      </p:sp>
      <p:sp>
        <p:nvSpPr>
          <p:cNvPr id="3" name="Content Placeholder 2"/>
          <p:cNvSpPr>
            <a:spLocks noGrp="1"/>
          </p:cNvSpPr>
          <p:nvPr>
            <p:ph idx="1"/>
          </p:nvPr>
        </p:nvSpPr>
        <p:spPr/>
        <p:txBody>
          <a:bodyPr/>
          <a:lstStyle/>
          <a:p>
            <a:r>
              <a:rPr lang="en-US" dirty="0"/>
              <a:t>Locality</a:t>
            </a:r>
          </a:p>
          <a:p>
            <a:r>
              <a:rPr lang="en-US" dirty="0"/>
              <a:t>Caches</a:t>
            </a:r>
          </a:p>
          <a:p>
            <a:pPr lvl="1"/>
            <a:r>
              <a:rPr lang="en-US" dirty="0"/>
              <a:t>Associativity</a:t>
            </a:r>
          </a:p>
          <a:p>
            <a:pPr lvl="1"/>
            <a:r>
              <a:rPr lang="en-US" dirty="0"/>
              <a:t>Replacement policies</a:t>
            </a:r>
          </a:p>
          <a:p>
            <a:pPr lvl="1"/>
            <a:r>
              <a:rPr lang="en-US" dirty="0"/>
              <a:t>Write policies</a:t>
            </a:r>
          </a:p>
        </p:txBody>
      </p:sp>
    </p:spTree>
    <p:extLst>
      <p:ext uri="{BB962C8B-B14F-4D97-AF65-F5344CB8AC3E}">
        <p14:creationId xmlns:p14="http://schemas.microsoft.com/office/powerpoint/2010/main" val="58690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Question</a:t>
            </a:r>
          </a:p>
        </p:txBody>
      </p:sp>
      <p:sp>
        <p:nvSpPr>
          <p:cNvPr id="3" name="Content Placeholder 2"/>
          <p:cNvSpPr>
            <a:spLocks noGrp="1"/>
          </p:cNvSpPr>
          <p:nvPr>
            <p:ph idx="1"/>
          </p:nvPr>
        </p:nvSpPr>
        <p:spPr/>
        <p:txBody>
          <a:bodyPr/>
          <a:lstStyle/>
          <a:p>
            <a:r>
              <a:rPr lang="en-US" dirty="0"/>
              <a:t>Suppose we have a 32 block cache.  Each block of the cache is one word wide.  When a given program is executed, the processor reads data from the decimal addresses show in the table below. Show the contents of the cache at the end of the read operations if the cache is 4-way set associative.  Assume LRU is the replacement policy.</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2634799"/>
              </p:ext>
            </p:extLst>
          </p:nvPr>
        </p:nvGraphicFramePr>
        <p:xfrm>
          <a:off x="192811" y="3736946"/>
          <a:ext cx="4067463" cy="3040280"/>
        </p:xfrm>
        <a:graphic>
          <a:graphicData uri="http://schemas.openxmlformats.org/drawingml/2006/table">
            <a:tbl>
              <a:tblPr firstRow="1" bandRow="1">
                <a:tableStyleId>{5C22544A-7EE6-4342-B048-85BDC9FD1C3A}</a:tableStyleId>
              </a:tblPr>
              <a:tblGrid>
                <a:gridCol w="1355821">
                  <a:extLst>
                    <a:ext uri="{9D8B030D-6E8A-4147-A177-3AD203B41FA5}">
                      <a16:colId xmlns:a16="http://schemas.microsoft.com/office/drawing/2014/main" val="20000"/>
                    </a:ext>
                  </a:extLst>
                </a:gridCol>
                <a:gridCol w="1355821">
                  <a:extLst>
                    <a:ext uri="{9D8B030D-6E8A-4147-A177-3AD203B41FA5}">
                      <a16:colId xmlns:a16="http://schemas.microsoft.com/office/drawing/2014/main" val="20001"/>
                    </a:ext>
                  </a:extLst>
                </a:gridCol>
                <a:gridCol w="1355821">
                  <a:extLst>
                    <a:ext uri="{9D8B030D-6E8A-4147-A177-3AD203B41FA5}">
                      <a16:colId xmlns:a16="http://schemas.microsoft.com/office/drawing/2014/main" val="20002"/>
                    </a:ext>
                  </a:extLst>
                </a:gridCol>
              </a:tblGrid>
              <a:tr h="301714">
                <a:tc>
                  <a:txBody>
                    <a:bodyPr/>
                    <a:lstStyle/>
                    <a:p>
                      <a:r>
                        <a:rPr lang="en-US" sz="1500" dirty="0"/>
                        <a:t>Address</a:t>
                      </a:r>
                    </a:p>
                  </a:txBody>
                  <a:tcPr marL="75429" marR="75429" marT="37714" marB="37714"/>
                </a:tc>
                <a:tc>
                  <a:txBody>
                    <a:bodyPr/>
                    <a:lstStyle/>
                    <a:p>
                      <a:r>
                        <a:rPr lang="en-US" sz="1500" dirty="0"/>
                        <a:t>Hit/Miss</a:t>
                      </a:r>
                    </a:p>
                  </a:txBody>
                  <a:tcPr marL="75429" marR="75429" marT="37714" marB="37714"/>
                </a:tc>
                <a:tc>
                  <a:txBody>
                    <a:bodyPr/>
                    <a:lstStyle/>
                    <a:p>
                      <a:r>
                        <a:rPr lang="en-US" sz="1500" dirty="0"/>
                        <a:t>Justification</a:t>
                      </a:r>
                    </a:p>
                  </a:txBody>
                  <a:tcPr marL="75429" marR="75429" marT="37714" marB="37714"/>
                </a:tc>
                <a:extLst>
                  <a:ext uri="{0D108BD9-81ED-4DB2-BD59-A6C34878D82A}">
                    <a16:rowId xmlns:a16="http://schemas.microsoft.com/office/drawing/2014/main" val="10000"/>
                  </a:ext>
                </a:extLst>
              </a:tr>
              <a:tr h="301714">
                <a:tc>
                  <a:txBody>
                    <a:bodyPr/>
                    <a:lstStyle/>
                    <a:p>
                      <a:r>
                        <a:rPr lang="en-US" sz="1500" dirty="0"/>
                        <a:t>5</a:t>
                      </a:r>
                    </a:p>
                  </a:txBody>
                  <a:tcPr marL="75429" marR="75429" marT="37714" marB="37714"/>
                </a:tc>
                <a:tc>
                  <a:txBody>
                    <a:bodyPr/>
                    <a:lstStyle/>
                    <a:p>
                      <a:endParaRPr lang="en-US" sz="1500"/>
                    </a:p>
                  </a:txBody>
                  <a:tcPr marL="75429" marR="75429" marT="37714" marB="37714"/>
                </a:tc>
                <a:tc>
                  <a:txBody>
                    <a:bodyPr/>
                    <a:lstStyle/>
                    <a:p>
                      <a:endParaRPr lang="en-US" sz="1500"/>
                    </a:p>
                  </a:txBody>
                  <a:tcPr marL="75429" marR="75429" marT="37714" marB="37714"/>
                </a:tc>
                <a:extLst>
                  <a:ext uri="{0D108BD9-81ED-4DB2-BD59-A6C34878D82A}">
                    <a16:rowId xmlns:a16="http://schemas.microsoft.com/office/drawing/2014/main" val="10001"/>
                  </a:ext>
                </a:extLst>
              </a:tr>
              <a:tr h="301714">
                <a:tc>
                  <a:txBody>
                    <a:bodyPr/>
                    <a:lstStyle/>
                    <a:p>
                      <a:r>
                        <a:rPr lang="en-US" sz="1500" dirty="0"/>
                        <a:t>16</a:t>
                      </a:r>
                    </a:p>
                  </a:txBody>
                  <a:tcPr marL="75429" marR="75429" marT="37714" marB="37714"/>
                </a:tc>
                <a:tc>
                  <a:txBody>
                    <a:bodyPr/>
                    <a:lstStyle/>
                    <a:p>
                      <a:endParaRPr lang="en-US" sz="1500"/>
                    </a:p>
                  </a:txBody>
                  <a:tcPr marL="75429" marR="75429" marT="37714" marB="37714"/>
                </a:tc>
                <a:tc>
                  <a:txBody>
                    <a:bodyPr/>
                    <a:lstStyle/>
                    <a:p>
                      <a:endParaRPr lang="en-US" sz="1500"/>
                    </a:p>
                  </a:txBody>
                  <a:tcPr marL="75429" marR="75429" marT="37714" marB="37714"/>
                </a:tc>
                <a:extLst>
                  <a:ext uri="{0D108BD9-81ED-4DB2-BD59-A6C34878D82A}">
                    <a16:rowId xmlns:a16="http://schemas.microsoft.com/office/drawing/2014/main" val="10002"/>
                  </a:ext>
                </a:extLst>
              </a:tr>
              <a:tr h="301714">
                <a:tc>
                  <a:txBody>
                    <a:bodyPr/>
                    <a:lstStyle/>
                    <a:p>
                      <a:r>
                        <a:rPr lang="en-US" sz="1500" dirty="0"/>
                        <a:t>37</a:t>
                      </a:r>
                    </a:p>
                  </a:txBody>
                  <a:tcPr marL="75429" marR="75429" marT="37714" marB="37714"/>
                </a:tc>
                <a:tc>
                  <a:txBody>
                    <a:bodyPr/>
                    <a:lstStyle/>
                    <a:p>
                      <a:endParaRPr lang="en-US" sz="1500"/>
                    </a:p>
                  </a:txBody>
                  <a:tcPr marL="75429" marR="75429" marT="37714" marB="37714"/>
                </a:tc>
                <a:tc>
                  <a:txBody>
                    <a:bodyPr/>
                    <a:lstStyle/>
                    <a:p>
                      <a:endParaRPr lang="en-US" sz="1500"/>
                    </a:p>
                  </a:txBody>
                  <a:tcPr marL="75429" marR="75429" marT="37714" marB="37714"/>
                </a:tc>
                <a:extLst>
                  <a:ext uri="{0D108BD9-81ED-4DB2-BD59-A6C34878D82A}">
                    <a16:rowId xmlns:a16="http://schemas.microsoft.com/office/drawing/2014/main" val="10003"/>
                  </a:ext>
                </a:extLst>
              </a:tr>
              <a:tr h="301714">
                <a:tc>
                  <a:txBody>
                    <a:bodyPr/>
                    <a:lstStyle/>
                    <a:p>
                      <a:r>
                        <a:rPr lang="en-US" sz="1500" dirty="0"/>
                        <a:t>21</a:t>
                      </a:r>
                    </a:p>
                  </a:txBody>
                  <a:tcPr marL="75429" marR="75429" marT="37714" marB="37714"/>
                </a:tc>
                <a:tc>
                  <a:txBody>
                    <a:bodyPr/>
                    <a:lstStyle/>
                    <a:p>
                      <a:endParaRPr lang="en-US" sz="1500"/>
                    </a:p>
                  </a:txBody>
                  <a:tcPr marL="75429" marR="75429" marT="37714" marB="37714"/>
                </a:tc>
                <a:tc>
                  <a:txBody>
                    <a:bodyPr/>
                    <a:lstStyle/>
                    <a:p>
                      <a:endParaRPr lang="en-US" sz="1500"/>
                    </a:p>
                  </a:txBody>
                  <a:tcPr marL="75429" marR="75429" marT="37714" marB="37714"/>
                </a:tc>
                <a:extLst>
                  <a:ext uri="{0D108BD9-81ED-4DB2-BD59-A6C34878D82A}">
                    <a16:rowId xmlns:a16="http://schemas.microsoft.com/office/drawing/2014/main" val="10004"/>
                  </a:ext>
                </a:extLst>
              </a:tr>
              <a:tr h="301714">
                <a:tc>
                  <a:txBody>
                    <a:bodyPr/>
                    <a:lstStyle/>
                    <a:p>
                      <a:r>
                        <a:rPr lang="en-US" sz="1500" dirty="0"/>
                        <a:t>13</a:t>
                      </a:r>
                    </a:p>
                  </a:txBody>
                  <a:tcPr marL="75429" marR="75429" marT="37714" marB="37714"/>
                </a:tc>
                <a:tc>
                  <a:txBody>
                    <a:bodyPr/>
                    <a:lstStyle/>
                    <a:p>
                      <a:endParaRPr lang="en-US" sz="1500"/>
                    </a:p>
                  </a:txBody>
                  <a:tcPr marL="75429" marR="75429" marT="37714" marB="37714"/>
                </a:tc>
                <a:tc>
                  <a:txBody>
                    <a:bodyPr/>
                    <a:lstStyle/>
                    <a:p>
                      <a:endParaRPr lang="en-US" sz="1500"/>
                    </a:p>
                  </a:txBody>
                  <a:tcPr marL="75429" marR="75429" marT="37714" marB="37714"/>
                </a:tc>
                <a:extLst>
                  <a:ext uri="{0D108BD9-81ED-4DB2-BD59-A6C34878D82A}">
                    <a16:rowId xmlns:a16="http://schemas.microsoft.com/office/drawing/2014/main" val="10005"/>
                  </a:ext>
                </a:extLst>
              </a:tr>
              <a:tr h="301714">
                <a:tc>
                  <a:txBody>
                    <a:bodyPr/>
                    <a:lstStyle/>
                    <a:p>
                      <a:r>
                        <a:rPr lang="en-US" sz="1500" dirty="0"/>
                        <a:t>24</a:t>
                      </a:r>
                    </a:p>
                  </a:txBody>
                  <a:tcPr marL="75429" marR="75429" marT="37714" marB="37714"/>
                </a:tc>
                <a:tc>
                  <a:txBody>
                    <a:bodyPr/>
                    <a:lstStyle/>
                    <a:p>
                      <a:endParaRPr lang="en-US" sz="1500"/>
                    </a:p>
                  </a:txBody>
                  <a:tcPr marL="75429" marR="75429" marT="37714" marB="37714"/>
                </a:tc>
                <a:tc>
                  <a:txBody>
                    <a:bodyPr/>
                    <a:lstStyle/>
                    <a:p>
                      <a:endParaRPr lang="en-US" sz="1500"/>
                    </a:p>
                  </a:txBody>
                  <a:tcPr marL="75429" marR="75429" marT="37714" marB="37714"/>
                </a:tc>
                <a:extLst>
                  <a:ext uri="{0D108BD9-81ED-4DB2-BD59-A6C34878D82A}">
                    <a16:rowId xmlns:a16="http://schemas.microsoft.com/office/drawing/2014/main" val="10006"/>
                  </a:ext>
                </a:extLst>
              </a:tr>
              <a:tr h="301714">
                <a:tc>
                  <a:txBody>
                    <a:bodyPr/>
                    <a:lstStyle/>
                    <a:p>
                      <a:r>
                        <a:rPr lang="en-US" sz="1500" dirty="0"/>
                        <a:t>21</a:t>
                      </a:r>
                    </a:p>
                  </a:txBody>
                  <a:tcPr marL="75429" marR="75429" marT="37714" marB="37714"/>
                </a:tc>
                <a:tc>
                  <a:txBody>
                    <a:bodyPr/>
                    <a:lstStyle/>
                    <a:p>
                      <a:endParaRPr lang="en-US" sz="1500" dirty="0"/>
                    </a:p>
                  </a:txBody>
                  <a:tcPr marL="75429" marR="75429" marT="37714" marB="37714"/>
                </a:tc>
                <a:tc>
                  <a:txBody>
                    <a:bodyPr/>
                    <a:lstStyle/>
                    <a:p>
                      <a:endParaRPr lang="en-US" sz="1500" dirty="0"/>
                    </a:p>
                  </a:txBody>
                  <a:tcPr marL="75429" marR="75429" marT="37714" marB="37714"/>
                </a:tc>
                <a:extLst>
                  <a:ext uri="{0D108BD9-81ED-4DB2-BD59-A6C34878D82A}">
                    <a16:rowId xmlns:a16="http://schemas.microsoft.com/office/drawing/2014/main" val="10007"/>
                  </a:ext>
                </a:extLst>
              </a:tr>
              <a:tr h="301714">
                <a:tc>
                  <a:txBody>
                    <a:bodyPr/>
                    <a:lstStyle/>
                    <a:p>
                      <a:r>
                        <a:rPr lang="en-US" sz="1500" dirty="0"/>
                        <a:t>45</a:t>
                      </a:r>
                    </a:p>
                  </a:txBody>
                  <a:tcPr marL="75429" marR="75429" marT="37714" marB="37714"/>
                </a:tc>
                <a:tc>
                  <a:txBody>
                    <a:bodyPr/>
                    <a:lstStyle/>
                    <a:p>
                      <a:endParaRPr lang="en-US" sz="1500" dirty="0"/>
                    </a:p>
                  </a:txBody>
                  <a:tcPr marL="75429" marR="75429" marT="37714" marB="37714"/>
                </a:tc>
                <a:tc>
                  <a:txBody>
                    <a:bodyPr/>
                    <a:lstStyle/>
                    <a:p>
                      <a:endParaRPr lang="en-US" sz="1500" dirty="0"/>
                    </a:p>
                  </a:txBody>
                  <a:tcPr marL="75429" marR="75429" marT="37714" marB="37714"/>
                </a:tc>
                <a:extLst>
                  <a:ext uri="{0D108BD9-81ED-4DB2-BD59-A6C34878D82A}">
                    <a16:rowId xmlns:a16="http://schemas.microsoft.com/office/drawing/2014/main" val="10008"/>
                  </a:ext>
                </a:extLst>
              </a:tr>
              <a:tr h="301714">
                <a:tc>
                  <a:txBody>
                    <a:bodyPr/>
                    <a:lstStyle/>
                    <a:p>
                      <a:r>
                        <a:rPr lang="en-US" sz="1500" dirty="0"/>
                        <a:t>26</a:t>
                      </a:r>
                    </a:p>
                  </a:txBody>
                  <a:tcPr marL="75429" marR="75429" marT="37714" marB="37714"/>
                </a:tc>
                <a:tc>
                  <a:txBody>
                    <a:bodyPr/>
                    <a:lstStyle/>
                    <a:p>
                      <a:endParaRPr lang="en-US" sz="1500" dirty="0"/>
                    </a:p>
                  </a:txBody>
                  <a:tcPr marL="75429" marR="75429" marT="37714" marB="37714"/>
                </a:tc>
                <a:tc>
                  <a:txBody>
                    <a:bodyPr/>
                    <a:lstStyle/>
                    <a:p>
                      <a:endParaRPr lang="en-US" sz="1500" dirty="0"/>
                    </a:p>
                  </a:txBody>
                  <a:tcPr marL="75429" marR="75429" marT="37714" marB="37714"/>
                </a:tc>
                <a:extLst>
                  <a:ext uri="{0D108BD9-81ED-4DB2-BD59-A6C34878D82A}">
                    <a16:rowId xmlns:a16="http://schemas.microsoft.com/office/drawing/2014/main" val="1000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9534444"/>
              </p:ext>
            </p:extLst>
          </p:nvPr>
        </p:nvGraphicFramePr>
        <p:xfrm>
          <a:off x="5081156" y="3439666"/>
          <a:ext cx="7021945" cy="3337560"/>
        </p:xfrm>
        <a:graphic>
          <a:graphicData uri="http://schemas.openxmlformats.org/drawingml/2006/table">
            <a:tbl>
              <a:tblPr firstRow="1" bandRow="1">
                <a:tableStyleId>{5C22544A-7EE6-4342-B048-85BDC9FD1C3A}</a:tableStyleId>
              </a:tblPr>
              <a:tblGrid>
                <a:gridCol w="1404389">
                  <a:extLst>
                    <a:ext uri="{9D8B030D-6E8A-4147-A177-3AD203B41FA5}">
                      <a16:colId xmlns:a16="http://schemas.microsoft.com/office/drawing/2014/main" val="20000"/>
                    </a:ext>
                  </a:extLst>
                </a:gridCol>
                <a:gridCol w="1404389">
                  <a:extLst>
                    <a:ext uri="{9D8B030D-6E8A-4147-A177-3AD203B41FA5}">
                      <a16:colId xmlns:a16="http://schemas.microsoft.com/office/drawing/2014/main" val="20001"/>
                    </a:ext>
                  </a:extLst>
                </a:gridCol>
                <a:gridCol w="1404389">
                  <a:extLst>
                    <a:ext uri="{9D8B030D-6E8A-4147-A177-3AD203B41FA5}">
                      <a16:colId xmlns:a16="http://schemas.microsoft.com/office/drawing/2014/main" val="20002"/>
                    </a:ext>
                  </a:extLst>
                </a:gridCol>
                <a:gridCol w="1404389">
                  <a:extLst>
                    <a:ext uri="{9D8B030D-6E8A-4147-A177-3AD203B41FA5}">
                      <a16:colId xmlns:a16="http://schemas.microsoft.com/office/drawing/2014/main" val="20003"/>
                    </a:ext>
                  </a:extLst>
                </a:gridCol>
                <a:gridCol w="1404389">
                  <a:extLst>
                    <a:ext uri="{9D8B030D-6E8A-4147-A177-3AD203B41FA5}">
                      <a16:colId xmlns:a16="http://schemas.microsoft.com/office/drawing/2014/main" val="20004"/>
                    </a:ext>
                  </a:extLst>
                </a:gridCol>
              </a:tblGrid>
              <a:tr h="370840">
                <a:tc>
                  <a:txBody>
                    <a:bodyPr/>
                    <a:lstStyle/>
                    <a:p>
                      <a:r>
                        <a:rPr lang="en-US" dirty="0"/>
                        <a:t>Set Index</a:t>
                      </a:r>
                    </a:p>
                  </a:txBody>
                  <a:tcPr/>
                </a:tc>
                <a:tc>
                  <a:txBody>
                    <a:bodyPr/>
                    <a:lstStyle/>
                    <a:p>
                      <a:r>
                        <a:rPr lang="en-US" dirty="0"/>
                        <a:t>Block 1</a:t>
                      </a:r>
                    </a:p>
                  </a:txBody>
                  <a:tcPr/>
                </a:tc>
                <a:tc>
                  <a:txBody>
                    <a:bodyPr/>
                    <a:lstStyle/>
                    <a:p>
                      <a:r>
                        <a:rPr lang="en-US" dirty="0"/>
                        <a:t>Block 2</a:t>
                      </a:r>
                    </a:p>
                  </a:txBody>
                  <a:tcPr/>
                </a:tc>
                <a:tc>
                  <a:txBody>
                    <a:bodyPr/>
                    <a:lstStyle/>
                    <a:p>
                      <a:r>
                        <a:rPr lang="en-US" dirty="0"/>
                        <a:t>Block 3</a:t>
                      </a:r>
                    </a:p>
                  </a:txBody>
                  <a:tcPr/>
                </a:tc>
                <a:tc>
                  <a:txBody>
                    <a:bodyPr/>
                    <a:lstStyle/>
                    <a:p>
                      <a:r>
                        <a:rPr lang="en-US" dirty="0"/>
                        <a:t>Block 4</a:t>
                      </a:r>
                    </a:p>
                  </a:txBody>
                  <a:tcPr/>
                </a:tc>
                <a:extLst>
                  <a:ext uri="{0D108BD9-81ED-4DB2-BD59-A6C34878D82A}">
                    <a16:rowId xmlns:a16="http://schemas.microsoft.com/office/drawing/2014/main" val="10000"/>
                  </a:ext>
                </a:extLst>
              </a:tr>
              <a:tr h="370840">
                <a:tc>
                  <a:txBody>
                    <a:bodyPr/>
                    <a:lstStyle/>
                    <a:p>
                      <a:r>
                        <a:rPr lang="en-US" dirty="0"/>
                        <a:t>000</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001</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010</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dirty="0"/>
                        <a:t>011</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dirty="0"/>
                        <a:t>100</a:t>
                      </a:r>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r>
                        <a:rPr lang="en-US" dirty="0"/>
                        <a:t>101</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r h="370840">
                <a:tc>
                  <a:txBody>
                    <a:bodyPr/>
                    <a:lstStyle/>
                    <a:p>
                      <a:r>
                        <a:rPr lang="en-US" dirty="0"/>
                        <a:t>110</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r h="370840">
                <a:tc>
                  <a:txBody>
                    <a:bodyPr/>
                    <a:lstStyle/>
                    <a:p>
                      <a:r>
                        <a:rPr lang="en-US" dirty="0"/>
                        <a:t>111</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301245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a:t>
            </a:r>
          </a:p>
        </p:txBody>
      </p:sp>
      <p:sp>
        <p:nvSpPr>
          <p:cNvPr id="3" name="Content Placeholder 2"/>
          <p:cNvSpPr>
            <a:spLocks noGrp="1"/>
          </p:cNvSpPr>
          <p:nvPr>
            <p:ph idx="1"/>
          </p:nvPr>
        </p:nvSpPr>
        <p:spPr/>
        <p:txBody>
          <a:bodyPr/>
          <a:lstStyle/>
          <a:p>
            <a:r>
              <a:rPr lang="en-US" dirty="0"/>
              <a:t>Available Remotely from </a:t>
            </a:r>
            <a:r>
              <a:rPr lang="en-US" i="0" dirty="0">
                <a:effectLst/>
              </a:rPr>
              <a:t>Thursday, April 29th through Tuesday, May 4th</a:t>
            </a:r>
            <a:endParaRPr lang="en-US" dirty="0"/>
          </a:p>
          <a:p>
            <a:pPr lvl="1"/>
            <a:r>
              <a:rPr lang="en-US" dirty="0"/>
              <a:t>Official Exam Blocks:</a:t>
            </a:r>
          </a:p>
          <a:p>
            <a:pPr lvl="1"/>
            <a:r>
              <a:rPr lang="en-US" dirty="0"/>
              <a:t>Section 1: Thursday, April 29</a:t>
            </a:r>
            <a:r>
              <a:rPr lang="en-US" baseline="30000" dirty="0"/>
              <a:t>th</a:t>
            </a:r>
            <a:r>
              <a:rPr lang="en-US" dirty="0"/>
              <a:t>, 7:00am – 9:50am</a:t>
            </a:r>
          </a:p>
          <a:p>
            <a:pPr lvl="1"/>
            <a:r>
              <a:rPr lang="en-US" dirty="0"/>
              <a:t>Section 2: Tuesday, May 4</a:t>
            </a:r>
            <a:r>
              <a:rPr lang="en-US" baseline="30000" dirty="0"/>
              <a:t>th</a:t>
            </a:r>
            <a:r>
              <a:rPr lang="en-US" dirty="0"/>
              <a:t>, 4:00pm – 6:50pm</a:t>
            </a:r>
          </a:p>
          <a:p>
            <a:endParaRPr lang="en-US" dirty="0"/>
          </a:p>
          <a:p>
            <a:r>
              <a:rPr lang="en-US" dirty="0"/>
              <a:t>2 hour time limit</a:t>
            </a:r>
          </a:p>
          <a:p>
            <a:pPr marL="0" indent="0">
              <a:buNone/>
            </a:pPr>
            <a:endParaRPr lang="en-US" dirty="0"/>
          </a:p>
          <a:p>
            <a:r>
              <a:rPr lang="en-US" dirty="0"/>
              <a:t>Open Notes</a:t>
            </a:r>
          </a:p>
          <a:p>
            <a:pPr lvl="1"/>
            <a:r>
              <a:rPr lang="en-US" dirty="0"/>
              <a:t>Please restrict to notes on the </a:t>
            </a:r>
            <a:r>
              <a:rPr lang="en-US" dirty="0" err="1"/>
              <a:t>webcourse</a:t>
            </a:r>
            <a:r>
              <a:rPr lang="en-US" dirty="0"/>
              <a:t> or those you have created</a:t>
            </a:r>
          </a:p>
          <a:p>
            <a:r>
              <a:rPr lang="en-US" dirty="0"/>
              <a:t>Calculator Encouraged</a:t>
            </a:r>
          </a:p>
        </p:txBody>
      </p:sp>
    </p:spTree>
    <p:extLst>
      <p:ext uri="{BB962C8B-B14F-4D97-AF65-F5344CB8AC3E}">
        <p14:creationId xmlns:p14="http://schemas.microsoft.com/office/powerpoint/2010/main" val="226458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Previous Material</a:t>
            </a:r>
          </a:p>
        </p:txBody>
      </p:sp>
      <p:sp>
        <p:nvSpPr>
          <p:cNvPr id="3" name="Content Placeholder 2"/>
          <p:cNvSpPr>
            <a:spLocks noGrp="1"/>
          </p:cNvSpPr>
          <p:nvPr>
            <p:ph idx="1"/>
          </p:nvPr>
        </p:nvSpPr>
        <p:spPr/>
        <p:txBody>
          <a:bodyPr/>
          <a:lstStyle/>
          <a:p>
            <a:r>
              <a:rPr lang="en-US" dirty="0"/>
              <a:t>Combinational Logic</a:t>
            </a:r>
          </a:p>
          <a:p>
            <a:pPr lvl="1"/>
            <a:r>
              <a:rPr lang="en-US" dirty="0"/>
              <a:t>Truth Tables</a:t>
            </a:r>
          </a:p>
          <a:p>
            <a:pPr lvl="1"/>
            <a:r>
              <a:rPr lang="en-US" dirty="0"/>
              <a:t>Logic Gates</a:t>
            </a:r>
          </a:p>
          <a:p>
            <a:pPr lvl="1"/>
            <a:r>
              <a:rPr lang="en-US" dirty="0"/>
              <a:t>Canonical Forms</a:t>
            </a:r>
          </a:p>
          <a:p>
            <a:pPr lvl="1"/>
            <a:r>
              <a:rPr lang="en-US" dirty="0" err="1"/>
              <a:t>Karnaugh</a:t>
            </a:r>
            <a:r>
              <a:rPr lang="en-US" dirty="0"/>
              <a:t> Maps</a:t>
            </a:r>
          </a:p>
          <a:p>
            <a:r>
              <a:rPr lang="en-US" dirty="0"/>
              <a:t>Sequential Logic</a:t>
            </a:r>
          </a:p>
          <a:p>
            <a:pPr lvl="1"/>
            <a:r>
              <a:rPr lang="en-US" dirty="0"/>
              <a:t>Shift Register</a:t>
            </a:r>
          </a:p>
          <a:p>
            <a:pPr lvl="1"/>
            <a:r>
              <a:rPr lang="en-US" dirty="0"/>
              <a:t>Data Register</a:t>
            </a:r>
          </a:p>
          <a:p>
            <a:pPr lvl="1"/>
            <a:r>
              <a:rPr lang="en-US" dirty="0"/>
              <a:t>Register File</a:t>
            </a:r>
          </a:p>
          <a:p>
            <a:r>
              <a:rPr lang="en-US" dirty="0"/>
              <a:t>Binary Conversions</a:t>
            </a:r>
          </a:p>
          <a:p>
            <a:r>
              <a:rPr lang="en-US" dirty="0"/>
              <a:t>Arithmetic Logic Unit</a:t>
            </a:r>
          </a:p>
        </p:txBody>
      </p:sp>
    </p:spTree>
    <p:extLst>
      <p:ext uri="{BB962C8B-B14F-4D97-AF65-F5344CB8AC3E}">
        <p14:creationId xmlns:p14="http://schemas.microsoft.com/office/powerpoint/2010/main" val="163640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MIPS Assembly</a:t>
            </a:r>
          </a:p>
        </p:txBody>
      </p:sp>
      <p:sp>
        <p:nvSpPr>
          <p:cNvPr id="3" name="Content Placeholder 2"/>
          <p:cNvSpPr>
            <a:spLocks noGrp="1"/>
          </p:cNvSpPr>
          <p:nvPr>
            <p:ph idx="1"/>
          </p:nvPr>
        </p:nvSpPr>
        <p:spPr>
          <a:xfrm>
            <a:off x="609600" y="1600200"/>
            <a:ext cx="10972800" cy="5257800"/>
          </a:xfrm>
        </p:spPr>
        <p:txBody>
          <a:bodyPr>
            <a:normAutofit/>
          </a:bodyPr>
          <a:lstStyle/>
          <a:p>
            <a:r>
              <a:rPr lang="en-US" dirty="0"/>
              <a:t>Operations</a:t>
            </a:r>
          </a:p>
          <a:p>
            <a:pPr lvl="1"/>
            <a:r>
              <a:rPr lang="en-US" dirty="0"/>
              <a:t>Arithmetic</a:t>
            </a:r>
          </a:p>
          <a:p>
            <a:pPr lvl="1"/>
            <a:r>
              <a:rPr lang="en-US" dirty="0"/>
              <a:t>Logical</a:t>
            </a:r>
          </a:p>
          <a:p>
            <a:pPr lvl="1"/>
            <a:r>
              <a:rPr lang="en-US" dirty="0"/>
              <a:t>Load/Store</a:t>
            </a:r>
          </a:p>
          <a:p>
            <a:pPr lvl="1"/>
            <a:r>
              <a:rPr lang="en-US" dirty="0"/>
              <a:t>Branches</a:t>
            </a:r>
          </a:p>
          <a:p>
            <a:r>
              <a:rPr lang="en-US" dirty="0"/>
              <a:t>Instruction Formats</a:t>
            </a:r>
          </a:p>
          <a:p>
            <a:pPr lvl="1"/>
            <a:r>
              <a:rPr lang="en-US" dirty="0"/>
              <a:t>R-Type</a:t>
            </a:r>
          </a:p>
          <a:p>
            <a:pPr lvl="1"/>
            <a:r>
              <a:rPr lang="en-US" dirty="0"/>
              <a:t>I-Type</a:t>
            </a:r>
          </a:p>
          <a:p>
            <a:pPr lvl="1"/>
            <a:r>
              <a:rPr lang="en-US" dirty="0"/>
              <a:t>J-Type</a:t>
            </a:r>
          </a:p>
          <a:p>
            <a:r>
              <a:rPr lang="en-US" dirty="0"/>
              <a:t>Software Conventions</a:t>
            </a:r>
          </a:p>
          <a:p>
            <a:pPr lvl="1"/>
            <a:r>
              <a:rPr lang="en-US" dirty="0"/>
              <a:t>Registers</a:t>
            </a:r>
          </a:p>
          <a:p>
            <a:pPr lvl="1"/>
            <a:r>
              <a:rPr lang="en-US" dirty="0"/>
              <a:t>Procedures</a:t>
            </a:r>
          </a:p>
          <a:p>
            <a:pPr lvl="1"/>
            <a:r>
              <a:rPr lang="en-US" dirty="0"/>
              <a:t>Stacks</a:t>
            </a:r>
          </a:p>
          <a:p>
            <a:endParaRPr lang="en-US" dirty="0"/>
          </a:p>
        </p:txBody>
      </p:sp>
    </p:spTree>
    <p:extLst>
      <p:ext uri="{BB962C8B-B14F-4D97-AF65-F5344CB8AC3E}">
        <p14:creationId xmlns:p14="http://schemas.microsoft.com/office/powerpoint/2010/main" val="38662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Question</a:t>
            </a:r>
          </a:p>
        </p:txBody>
      </p:sp>
      <p:sp>
        <p:nvSpPr>
          <p:cNvPr id="3" name="Content Placeholder 2"/>
          <p:cNvSpPr>
            <a:spLocks noGrp="1"/>
          </p:cNvSpPr>
          <p:nvPr>
            <p:ph idx="1"/>
          </p:nvPr>
        </p:nvSpPr>
        <p:spPr>
          <a:xfrm>
            <a:off x="609600" y="1600200"/>
            <a:ext cx="10972800" cy="5257800"/>
          </a:xfrm>
        </p:spPr>
        <p:txBody>
          <a:bodyPr>
            <a:normAutofit fontScale="92500"/>
          </a:bodyPr>
          <a:lstStyle/>
          <a:p>
            <a:r>
              <a:rPr lang="en-US" dirty="0"/>
              <a:t>Write a sequence of MIPS instructions to implement the following segment of C code: </a:t>
            </a:r>
          </a:p>
          <a:p>
            <a:pPr marL="0" indent="0">
              <a:buNone/>
            </a:pPr>
            <a:endParaRPr lang="en-US" dirty="0"/>
          </a:p>
          <a:p>
            <a:pPr marL="0" indent="0">
              <a:buNone/>
            </a:pPr>
            <a:r>
              <a:rPr lang="en-US" dirty="0" err="1"/>
              <a:t>int</a:t>
            </a:r>
            <a:r>
              <a:rPr lang="en-US" dirty="0"/>
              <a:t> </a:t>
            </a:r>
            <a:r>
              <a:rPr lang="en-US" dirty="0" err="1"/>
              <a:t>count_positive</a:t>
            </a:r>
            <a:r>
              <a:rPr lang="en-US" dirty="0"/>
              <a:t>(</a:t>
            </a:r>
            <a:r>
              <a:rPr lang="en-US" dirty="0" err="1"/>
              <a:t>int</a:t>
            </a:r>
            <a:r>
              <a:rPr lang="en-US" dirty="0"/>
              <a:t> * a, </a:t>
            </a:r>
            <a:r>
              <a:rPr lang="en-US" dirty="0" err="1"/>
              <a:t>int</a:t>
            </a:r>
            <a:r>
              <a:rPr lang="en-US" dirty="0"/>
              <a:t> n) {</a:t>
            </a:r>
          </a:p>
          <a:p>
            <a:pPr marL="0" indent="0">
              <a:buNone/>
            </a:pPr>
            <a:r>
              <a:rPr lang="en-US" dirty="0"/>
              <a:t>	</a:t>
            </a:r>
            <a:r>
              <a:rPr lang="en-US" dirty="0" err="1"/>
              <a:t>int</a:t>
            </a:r>
            <a:r>
              <a:rPr lang="en-US" dirty="0"/>
              <a:t> </a:t>
            </a:r>
            <a:r>
              <a:rPr lang="en-US" dirty="0" err="1"/>
              <a:t>i</a:t>
            </a:r>
            <a:r>
              <a:rPr lang="en-US" dirty="0"/>
              <a:t> = 0;</a:t>
            </a:r>
            <a:br>
              <a:rPr lang="en-US" dirty="0"/>
            </a:br>
            <a:r>
              <a:rPr lang="en-US" dirty="0"/>
              <a:t>	</a:t>
            </a:r>
            <a:r>
              <a:rPr lang="en-US" dirty="0" err="1"/>
              <a:t>int</a:t>
            </a:r>
            <a:r>
              <a:rPr lang="en-US" dirty="0"/>
              <a:t> v = 0;</a:t>
            </a:r>
          </a:p>
          <a:p>
            <a:pPr marL="0" indent="0">
              <a:buNone/>
            </a:pPr>
            <a:r>
              <a:rPr lang="en-US" dirty="0"/>
              <a:t>	while (n &gt; 0) {</a:t>
            </a:r>
          </a:p>
          <a:p>
            <a:pPr marL="0" indent="0">
              <a:buNone/>
            </a:pPr>
            <a:r>
              <a:rPr lang="en-US" dirty="0"/>
              <a:t>		if(a[</a:t>
            </a:r>
            <a:r>
              <a:rPr lang="en-US" dirty="0" err="1"/>
              <a:t>i</a:t>
            </a:r>
            <a:r>
              <a:rPr lang="en-US" dirty="0"/>
              <a:t>] &gt; 0)</a:t>
            </a:r>
          </a:p>
          <a:p>
            <a:pPr marL="0" indent="0">
              <a:buNone/>
            </a:pPr>
            <a:r>
              <a:rPr lang="en-US" dirty="0"/>
              <a:t>			v++;</a:t>
            </a:r>
          </a:p>
          <a:p>
            <a:pPr marL="0" indent="0">
              <a:buNone/>
            </a:pPr>
            <a:r>
              <a:rPr lang="en-US" dirty="0"/>
              <a:t>		</a:t>
            </a:r>
            <a:r>
              <a:rPr lang="en-US" dirty="0" err="1"/>
              <a:t>i</a:t>
            </a:r>
            <a:r>
              <a:rPr lang="en-US" dirty="0"/>
              <a:t>++;</a:t>
            </a:r>
          </a:p>
          <a:p>
            <a:pPr marL="0" indent="0">
              <a:buNone/>
            </a:pPr>
            <a:r>
              <a:rPr lang="en-US" dirty="0"/>
              <a:t>		n--;</a:t>
            </a:r>
          </a:p>
          <a:p>
            <a:pPr marL="0" indent="0">
              <a:buNone/>
            </a:pPr>
            <a:r>
              <a:rPr lang="en-US" dirty="0"/>
              <a:t>	}</a:t>
            </a:r>
          </a:p>
          <a:p>
            <a:pPr marL="0" indent="0">
              <a:buNone/>
            </a:pPr>
            <a:r>
              <a:rPr lang="en-US" dirty="0"/>
              <a:t>	return v;</a:t>
            </a:r>
          </a:p>
          <a:p>
            <a:pPr marL="0" indent="0">
              <a:buNone/>
            </a:pPr>
            <a:r>
              <a:rPr lang="en-US" dirty="0"/>
              <a:t>}</a:t>
            </a:r>
          </a:p>
        </p:txBody>
      </p:sp>
      <p:sp>
        <p:nvSpPr>
          <p:cNvPr id="7" name="TextBox 6"/>
          <p:cNvSpPr txBox="1"/>
          <p:nvPr/>
        </p:nvSpPr>
        <p:spPr>
          <a:xfrm>
            <a:off x="5892800" y="3299936"/>
            <a:ext cx="5198859" cy="1477328"/>
          </a:xfrm>
          <a:prstGeom prst="rect">
            <a:avLst/>
          </a:prstGeom>
          <a:noFill/>
        </p:spPr>
        <p:txBody>
          <a:bodyPr wrap="none" rtlCol="0">
            <a:spAutoFit/>
          </a:bodyPr>
          <a:lstStyle/>
          <a:p>
            <a:r>
              <a:rPr lang="en-US" dirty="0"/>
              <a:t>Use the following register allocation in your code:</a:t>
            </a:r>
          </a:p>
          <a:p>
            <a:r>
              <a:rPr lang="en-US" dirty="0"/>
              <a:t>	$a0 	base address of a</a:t>
            </a:r>
            <a:br>
              <a:rPr lang="en-US" dirty="0"/>
            </a:br>
            <a:r>
              <a:rPr lang="en-US" dirty="0"/>
              <a:t>	$a1	n</a:t>
            </a:r>
          </a:p>
          <a:p>
            <a:r>
              <a:rPr lang="en-US" dirty="0"/>
              <a:t>	$v0 	v</a:t>
            </a:r>
          </a:p>
          <a:p>
            <a:endParaRPr lang="en-US" dirty="0"/>
          </a:p>
        </p:txBody>
      </p:sp>
    </p:spTree>
    <p:extLst>
      <p:ext uri="{BB962C8B-B14F-4D97-AF65-F5344CB8AC3E}">
        <p14:creationId xmlns:p14="http://schemas.microsoft.com/office/powerpoint/2010/main" val="115115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MIPS Single Cycle </a:t>
            </a:r>
            <a:r>
              <a:rPr lang="en-US" dirty="0" err="1"/>
              <a:t>Datapath</a:t>
            </a:r>
            <a:r>
              <a:rPr lang="en-US" dirty="0"/>
              <a:t> </a:t>
            </a:r>
          </a:p>
        </p:txBody>
      </p:sp>
      <p:sp>
        <p:nvSpPr>
          <p:cNvPr id="5" name="Content Placeholder 4"/>
          <p:cNvSpPr>
            <a:spLocks noGrp="1"/>
          </p:cNvSpPr>
          <p:nvPr>
            <p:ph sz="half" idx="1"/>
          </p:nvPr>
        </p:nvSpPr>
        <p:spPr/>
        <p:txBody>
          <a:bodyPr/>
          <a:lstStyle/>
          <a:p>
            <a:r>
              <a:rPr lang="en-US" dirty="0"/>
              <a:t>Decoding instructions</a:t>
            </a:r>
          </a:p>
          <a:p>
            <a:r>
              <a:rPr lang="en-US" dirty="0"/>
              <a:t>Processing instructions</a:t>
            </a:r>
          </a:p>
          <a:p>
            <a:r>
              <a:rPr lang="en-US" dirty="0"/>
              <a:t>Control Signals</a:t>
            </a:r>
          </a:p>
          <a:p>
            <a:r>
              <a:rPr lang="en-US" dirty="0"/>
              <a:t>Addressing modes</a:t>
            </a:r>
          </a:p>
          <a:p>
            <a:pPr marL="274320" lvl="1" indent="0">
              <a:buNone/>
            </a:pPr>
            <a:endParaRPr lang="en-US" dirty="0"/>
          </a:p>
        </p:txBody>
      </p:sp>
      <p:pic>
        <p:nvPicPr>
          <p:cNvPr id="6" name="Picture 5"/>
          <p:cNvPicPr>
            <a:picLocks noChangeAspect="1"/>
          </p:cNvPicPr>
          <p:nvPr/>
        </p:nvPicPr>
        <p:blipFill>
          <a:blip r:embed="rId2"/>
          <a:stretch>
            <a:fillRect/>
          </a:stretch>
        </p:blipFill>
        <p:spPr>
          <a:xfrm>
            <a:off x="5639858" y="1524000"/>
            <a:ext cx="6552142" cy="5076825"/>
          </a:xfrm>
          <a:prstGeom prst="rect">
            <a:avLst/>
          </a:prstGeom>
        </p:spPr>
      </p:pic>
    </p:spTree>
    <p:extLst>
      <p:ext uri="{BB962C8B-B14F-4D97-AF65-F5344CB8AC3E}">
        <p14:creationId xmlns:p14="http://schemas.microsoft.com/office/powerpoint/2010/main" val="317866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Question</a:t>
            </a:r>
          </a:p>
        </p:txBody>
      </p:sp>
      <p:sp>
        <p:nvSpPr>
          <p:cNvPr id="3" name="Content Placeholder 2"/>
          <p:cNvSpPr>
            <a:spLocks noGrp="1"/>
          </p:cNvSpPr>
          <p:nvPr>
            <p:ph sz="half" idx="1"/>
          </p:nvPr>
        </p:nvSpPr>
        <p:spPr/>
        <p:txBody>
          <a:bodyPr/>
          <a:lstStyle/>
          <a:p>
            <a:r>
              <a:rPr lang="en-US" dirty="0"/>
              <a:t>How would the control signals be set for the </a:t>
            </a:r>
            <a:r>
              <a:rPr lang="en-US" dirty="0" err="1"/>
              <a:t>addi</a:t>
            </a:r>
            <a:r>
              <a:rPr lang="en-US" dirty="0"/>
              <a:t> instruction?</a:t>
            </a:r>
          </a:p>
        </p:txBody>
      </p:sp>
      <p:pic>
        <p:nvPicPr>
          <p:cNvPr id="6" name="Picture 5"/>
          <p:cNvPicPr>
            <a:picLocks noChangeAspect="1"/>
          </p:cNvPicPr>
          <p:nvPr/>
        </p:nvPicPr>
        <p:blipFill>
          <a:blip r:embed="rId2"/>
          <a:stretch>
            <a:fillRect/>
          </a:stretch>
        </p:blipFill>
        <p:spPr>
          <a:xfrm>
            <a:off x="5639858" y="1524000"/>
            <a:ext cx="6552142" cy="5076825"/>
          </a:xfrm>
          <a:prstGeom prst="rect">
            <a:avLst/>
          </a:prstGeom>
        </p:spPr>
      </p:pic>
    </p:spTree>
    <p:extLst>
      <p:ext uri="{BB962C8B-B14F-4D97-AF65-F5344CB8AC3E}">
        <p14:creationId xmlns:p14="http://schemas.microsoft.com/office/powerpoint/2010/main" val="2334988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Question</a:t>
            </a:r>
          </a:p>
        </p:txBody>
      </p:sp>
      <p:sp>
        <p:nvSpPr>
          <p:cNvPr id="3" name="Content Placeholder 2"/>
          <p:cNvSpPr>
            <a:spLocks noGrp="1"/>
          </p:cNvSpPr>
          <p:nvPr>
            <p:ph sz="half" idx="1"/>
          </p:nvPr>
        </p:nvSpPr>
        <p:spPr/>
        <p:txBody>
          <a:bodyPr/>
          <a:lstStyle/>
          <a:p>
            <a:r>
              <a:rPr lang="en-US" dirty="0"/>
              <a:t>If the current PC is 4000, what would be the PC of the next instruction if </a:t>
            </a:r>
            <a:r>
              <a:rPr lang="en-US" dirty="0" err="1"/>
              <a:t>instructionmemory</a:t>
            </a:r>
            <a:r>
              <a:rPr lang="en-US" dirty="0"/>
              <a:t>[PC] = j 20?</a:t>
            </a:r>
          </a:p>
        </p:txBody>
      </p:sp>
      <p:pic>
        <p:nvPicPr>
          <p:cNvPr id="6" name="Picture 5"/>
          <p:cNvPicPr>
            <a:picLocks noChangeAspect="1"/>
          </p:cNvPicPr>
          <p:nvPr/>
        </p:nvPicPr>
        <p:blipFill>
          <a:blip r:embed="rId2"/>
          <a:stretch>
            <a:fillRect/>
          </a:stretch>
        </p:blipFill>
        <p:spPr>
          <a:xfrm>
            <a:off x="5639858" y="1524000"/>
            <a:ext cx="6552142" cy="5076825"/>
          </a:xfrm>
          <a:prstGeom prst="rect">
            <a:avLst/>
          </a:prstGeom>
        </p:spPr>
      </p:pic>
    </p:spTree>
    <p:extLst>
      <p:ext uri="{BB962C8B-B14F-4D97-AF65-F5344CB8AC3E}">
        <p14:creationId xmlns:p14="http://schemas.microsoft.com/office/powerpoint/2010/main" val="949199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Pipelined </a:t>
            </a:r>
            <a:r>
              <a:rPr lang="en-US" dirty="0" err="1"/>
              <a:t>Datapath</a:t>
            </a:r>
            <a:endParaRPr lang="en-US" dirty="0"/>
          </a:p>
        </p:txBody>
      </p:sp>
      <p:sp>
        <p:nvSpPr>
          <p:cNvPr id="3" name="Content Placeholder 2"/>
          <p:cNvSpPr>
            <a:spLocks noGrp="1"/>
          </p:cNvSpPr>
          <p:nvPr>
            <p:ph idx="1"/>
          </p:nvPr>
        </p:nvSpPr>
        <p:spPr/>
        <p:txBody>
          <a:bodyPr/>
          <a:lstStyle/>
          <a:p>
            <a:r>
              <a:rPr lang="en-US" dirty="0"/>
              <a:t>Pipelining</a:t>
            </a:r>
          </a:p>
          <a:p>
            <a:r>
              <a:rPr lang="en-US" dirty="0"/>
              <a:t>Throughput </a:t>
            </a:r>
            <a:br>
              <a:rPr lang="en-US" dirty="0"/>
            </a:br>
            <a:r>
              <a:rPr lang="en-US" dirty="0"/>
              <a:t> 	vs. Response Time</a:t>
            </a:r>
          </a:p>
          <a:p>
            <a:r>
              <a:rPr lang="en-US" dirty="0"/>
              <a:t>MIPS 5-Stage Pipeline</a:t>
            </a:r>
          </a:p>
          <a:p>
            <a:pPr lvl="1"/>
            <a:r>
              <a:rPr lang="en-US" dirty="0"/>
              <a:t>IF, ID, EX, MEM, WB</a:t>
            </a:r>
          </a:p>
          <a:p>
            <a:r>
              <a:rPr lang="en-US" dirty="0"/>
              <a:t>Hazards</a:t>
            </a:r>
          </a:p>
          <a:p>
            <a:pPr lvl="1">
              <a:lnSpc>
                <a:spcPct val="90000"/>
              </a:lnSpc>
            </a:pPr>
            <a:r>
              <a:rPr lang="en-US" dirty="0"/>
              <a:t>Structure, Data, Control</a:t>
            </a:r>
          </a:p>
          <a:p>
            <a:pPr lvl="1">
              <a:lnSpc>
                <a:spcPct val="90000"/>
              </a:lnSpc>
            </a:pPr>
            <a:r>
              <a:rPr lang="en-US" dirty="0"/>
              <a:t>Forwarding/Bypassing</a:t>
            </a:r>
          </a:p>
          <a:p>
            <a:pPr lvl="1">
              <a:lnSpc>
                <a:spcPct val="90000"/>
              </a:lnSpc>
            </a:pPr>
            <a:r>
              <a:rPr lang="en-US" dirty="0"/>
              <a:t>Stalls</a:t>
            </a:r>
          </a:p>
          <a:p>
            <a:pPr lvl="1"/>
            <a:endParaRPr lang="en-US" dirty="0"/>
          </a:p>
          <a:p>
            <a:endParaRPr lang="en-US" dirty="0"/>
          </a:p>
          <a:p>
            <a:endParaRPr lang="en-US" dirty="0"/>
          </a:p>
        </p:txBody>
      </p:sp>
      <p:pic>
        <p:nvPicPr>
          <p:cNvPr id="6" name="Picture 5" descr="f04-51-P37449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35205" y="1524000"/>
            <a:ext cx="7362825" cy="5227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479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768</Words>
  <Application>Microsoft Office PowerPoint</Application>
  <PresentationFormat>Widescreen</PresentationFormat>
  <Paragraphs>157</Paragraphs>
  <Slides>14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Calibri</vt:lpstr>
      <vt:lpstr>Clarity</vt:lpstr>
      <vt:lpstr>Equation</vt:lpstr>
      <vt:lpstr>Final Review</vt:lpstr>
      <vt:lpstr>Notes</vt:lpstr>
      <vt:lpstr>Previous Material</vt:lpstr>
      <vt:lpstr>MIPS Assembly</vt:lpstr>
      <vt:lpstr>Sample Question</vt:lpstr>
      <vt:lpstr>MIPS Single Cycle Datapath </vt:lpstr>
      <vt:lpstr>Sample Question</vt:lpstr>
      <vt:lpstr>Sample Question</vt:lpstr>
      <vt:lpstr>Pipelined Datapath</vt:lpstr>
      <vt:lpstr>Sample Question</vt:lpstr>
      <vt:lpstr>Performance</vt:lpstr>
      <vt:lpstr>Sample Question</vt:lpstr>
      <vt:lpstr>Memory Hierarchy</vt:lpstr>
      <vt:lpstr>Sample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Review</dc:title>
  <dc:creator>Sarah Angell</dc:creator>
  <cp:lastModifiedBy>sarah.k.angell@gmail.com</cp:lastModifiedBy>
  <cp:revision>27</cp:revision>
  <dcterms:created xsi:type="dcterms:W3CDTF">2014-04-10T17:31:46Z</dcterms:created>
  <dcterms:modified xsi:type="dcterms:W3CDTF">2021-04-15T21:03:40Z</dcterms:modified>
</cp:coreProperties>
</file>