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69" r:id="rId2"/>
    <p:sldId id="270" r:id="rId3"/>
    <p:sldId id="271" r:id="rId4"/>
    <p:sldId id="272" r:id="rId5"/>
    <p:sldId id="274" r:id="rId6"/>
    <p:sldId id="275" r:id="rId7"/>
    <p:sldId id="276" r:id="rId8"/>
    <p:sldId id="260" r:id="rId9"/>
    <p:sldId id="261" r:id="rId10"/>
    <p:sldId id="262" r:id="rId11"/>
    <p:sldId id="263" r:id="rId12"/>
    <p:sldId id="278" r:id="rId13"/>
    <p:sldId id="280" r:id="rId14"/>
    <p:sldId id="279" r:id="rId15"/>
    <p:sldId id="264" r:id="rId16"/>
    <p:sldId id="265" r:id="rId17"/>
    <p:sldId id="266" r:id="rId18"/>
    <p:sldId id="281" r:id="rId19"/>
    <p:sldId id="287" r:id="rId20"/>
    <p:sldId id="283" r:id="rId21"/>
    <p:sldId id="289" r:id="rId22"/>
    <p:sldId id="284" r:id="rId23"/>
    <p:sldId id="285" r:id="rId24"/>
    <p:sldId id="290" r:id="rId25"/>
    <p:sldId id="28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1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F04EF-9AAC-4E9B-AB45-9516AE3B6C4B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AF323-0008-4E46-A962-7318DC324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04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761616F-5678-4035-8FE7-D62542BFBDC0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0490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C77B3C0-4F87-4D1E-B36F-C32ADEAF8D8B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Why is it the procedure’s job (rather than the caller’s) to push and pop?</a:t>
            </a:r>
          </a:p>
          <a:p>
            <a:pPr eaLnBrk="1" hangingPunct="1"/>
            <a:r>
              <a:rPr lang="en-US">
                <a:latin typeface="Arial" panose="020B0604020202020204" pitchFamily="34" charset="0"/>
                <a:ea typeface="ＭＳ Ｐゴシック" panose="020B0600070205080204" pitchFamily="34" charset="-128"/>
              </a:rPr>
              <a:t>Note convention;  $t registers not saved/restored; $s registers saved/restored</a:t>
            </a:r>
          </a:p>
        </p:txBody>
      </p:sp>
    </p:spTree>
    <p:extLst>
      <p:ext uri="{BB962C8B-B14F-4D97-AF65-F5344CB8AC3E}">
        <p14:creationId xmlns:p14="http://schemas.microsoft.com/office/powerpoint/2010/main" val="165352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0E0E0A9-010A-4AE8-A6DD-E53425CB3B69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9168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BD94509-4EB6-4FD0-8A2C-FD960145F877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3921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C401C75-1CA9-4D9D-8D22-F790E8E74EB2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1990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7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72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3778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80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8544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46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18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6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59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6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43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47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2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59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2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46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9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CDA 3103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Recitation 9 – MIPS: Strings and Procedures</a:t>
            </a:r>
          </a:p>
        </p:txBody>
      </p:sp>
    </p:spTree>
    <p:extLst>
      <p:ext uri="{BB962C8B-B14F-4D97-AF65-F5344CB8AC3E}">
        <p14:creationId xmlns:p14="http://schemas.microsoft.com/office/powerpoint/2010/main" val="1295544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Pushing onto Stack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$</a:t>
            </a:r>
            <a:r>
              <a:rPr lang="en-US" dirty="0" err="1"/>
              <a:t>sp</a:t>
            </a:r>
            <a:r>
              <a:rPr lang="en-US" dirty="0"/>
              <a:t> is top of stack</a:t>
            </a:r>
          </a:p>
          <a:p>
            <a:pPr eaLnBrk="1" hangingPunct="1"/>
            <a:r>
              <a:rPr lang="en-US" dirty="0"/>
              <a:t>Stack grows from high memory addresses to lower memory addresses</a:t>
            </a:r>
          </a:p>
          <a:p>
            <a:pPr eaLnBrk="1" hangingPunct="1"/>
            <a:r>
              <a:rPr lang="en-US" dirty="0"/>
              <a:t>Therefore, to put registers $s1 and $s2 on stack:</a:t>
            </a:r>
          </a:p>
          <a:p>
            <a:pPr lvl="1"/>
            <a:r>
              <a:rPr lang="en-US" dirty="0" err="1"/>
              <a:t>addi</a:t>
            </a:r>
            <a:r>
              <a:rPr lang="en-US" dirty="0"/>
              <a:t> $</a:t>
            </a:r>
            <a:r>
              <a:rPr lang="en-US" dirty="0" err="1"/>
              <a:t>sp</a:t>
            </a:r>
            <a:r>
              <a:rPr lang="en-US" dirty="0"/>
              <a:t>, $</a:t>
            </a:r>
            <a:r>
              <a:rPr lang="en-US" dirty="0" err="1"/>
              <a:t>sp</a:t>
            </a:r>
            <a:r>
              <a:rPr lang="en-US" dirty="0"/>
              <a:t>, -8</a:t>
            </a:r>
          </a:p>
          <a:p>
            <a:pPr lvl="1"/>
            <a:r>
              <a:rPr lang="en-US" dirty="0" err="1"/>
              <a:t>sw</a:t>
            </a:r>
            <a:r>
              <a:rPr lang="en-US" dirty="0"/>
              <a:t> $s1, 0($</a:t>
            </a:r>
            <a:r>
              <a:rPr lang="en-US" dirty="0" err="1"/>
              <a:t>sp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sw</a:t>
            </a:r>
            <a:r>
              <a:rPr lang="en-US" dirty="0"/>
              <a:t> $s2, 4($</a:t>
            </a:r>
            <a:r>
              <a:rPr lang="en-US" dirty="0" err="1"/>
              <a:t>sp</a:t>
            </a:r>
            <a:r>
              <a:rPr lang="en-US" dirty="0"/>
              <a:t>)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848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Popping Registers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restore values from the stack, we do the opposite:</a:t>
            </a:r>
          </a:p>
          <a:p>
            <a:pPr lvl="1"/>
            <a:r>
              <a:rPr lang="en-US" dirty="0" err="1"/>
              <a:t>lw</a:t>
            </a:r>
            <a:r>
              <a:rPr lang="en-US" dirty="0"/>
              <a:t> $s1, 0($</a:t>
            </a:r>
            <a:r>
              <a:rPr lang="en-US" dirty="0" err="1"/>
              <a:t>sp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lw</a:t>
            </a:r>
            <a:r>
              <a:rPr lang="en-US" dirty="0"/>
              <a:t> $s2, 4($</a:t>
            </a:r>
            <a:r>
              <a:rPr lang="en-US" dirty="0" err="1"/>
              <a:t>sp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addi</a:t>
            </a:r>
            <a:r>
              <a:rPr lang="en-US" dirty="0"/>
              <a:t> $</a:t>
            </a:r>
            <a:r>
              <a:rPr lang="en-US" dirty="0" err="1"/>
              <a:t>sp</a:t>
            </a:r>
            <a:r>
              <a:rPr lang="en-US" dirty="0"/>
              <a:t>, $</a:t>
            </a:r>
            <a:r>
              <a:rPr lang="en-US" dirty="0" err="1"/>
              <a:t>sp</a:t>
            </a:r>
            <a:r>
              <a:rPr lang="en-US" dirty="0"/>
              <a:t>, 8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017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addfun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a, </a:t>
            </a:r>
            <a:r>
              <a:rPr lang="en-US" dirty="0" err="1"/>
              <a:t>int</a:t>
            </a:r>
            <a:r>
              <a:rPr lang="en-US" dirty="0"/>
              <a:t> b)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res = a + b;</a:t>
            </a:r>
          </a:p>
          <a:p>
            <a:pPr marL="0" indent="0">
              <a:buNone/>
            </a:pPr>
            <a:r>
              <a:rPr lang="en-US" dirty="0"/>
              <a:t>	return res;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t = 0;</a:t>
            </a:r>
          </a:p>
          <a:p>
            <a:pPr marL="0" indent="0">
              <a:buNone/>
            </a:pPr>
            <a:r>
              <a:rPr lang="en-US" dirty="0"/>
              <a:t>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&lt;10; </a:t>
            </a:r>
            <a:r>
              <a:rPr lang="en-US" dirty="0" err="1"/>
              <a:t>i</a:t>
            </a:r>
            <a:r>
              <a:rPr lang="en-US" dirty="0"/>
              <a:t>+=2) {</a:t>
            </a:r>
          </a:p>
          <a:p>
            <a:pPr marL="0" indent="0">
              <a:buNone/>
            </a:pPr>
            <a:r>
              <a:rPr lang="en-US" dirty="0"/>
              <a:t>	t += </a:t>
            </a:r>
            <a:r>
              <a:rPr lang="en-US" dirty="0" err="1"/>
              <a:t>addfun</a:t>
            </a:r>
            <a:r>
              <a:rPr lang="en-US" dirty="0"/>
              <a:t>(A[</a:t>
            </a:r>
            <a:r>
              <a:rPr lang="en-US" dirty="0" err="1"/>
              <a:t>i</a:t>
            </a:r>
            <a:r>
              <a:rPr lang="en-US" dirty="0"/>
              <a:t>], A[i+1])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18021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Procedure </a:t>
            </a:r>
            <a:r>
              <a:rPr lang="en-US" dirty="0" err="1"/>
              <a:t>addfun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addfun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	add $v0, $a0, $a1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jr</a:t>
            </a:r>
            <a:r>
              <a:rPr lang="en-US" dirty="0"/>
              <a:t> 	 $ra</a:t>
            </a:r>
          </a:p>
        </p:txBody>
      </p:sp>
    </p:spTree>
    <p:extLst>
      <p:ext uri="{BB962C8B-B14F-4D97-AF65-F5344CB8AC3E}">
        <p14:creationId xmlns:p14="http://schemas.microsoft.com/office/powerpoint/2010/main" val="3176824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- main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736" y="1519707"/>
            <a:ext cx="10073876" cy="53382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main:</a:t>
            </a:r>
          </a:p>
          <a:p>
            <a:pPr marL="0" indent="0">
              <a:buNone/>
            </a:pPr>
            <a:r>
              <a:rPr lang="en-US" dirty="0"/>
              <a:t>		la 	    $s7, A				#load starting location of array A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addi</a:t>
            </a:r>
            <a:r>
              <a:rPr lang="en-US" dirty="0"/>
              <a:t>   $s0, $zero, 0		#start </a:t>
            </a:r>
            <a:r>
              <a:rPr lang="en-US" dirty="0" err="1"/>
              <a:t>i</a:t>
            </a:r>
            <a:r>
              <a:rPr lang="en-US" dirty="0"/>
              <a:t> at zero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addi</a:t>
            </a:r>
            <a:r>
              <a:rPr lang="en-US" dirty="0"/>
              <a:t>   $s1, $zero, 0		#start t at zero</a:t>
            </a:r>
          </a:p>
          <a:p>
            <a:pPr marL="0" indent="0">
              <a:buNone/>
            </a:pPr>
            <a:r>
              <a:rPr lang="en-US" dirty="0"/>
              <a:t>loop: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sll</a:t>
            </a:r>
            <a:r>
              <a:rPr lang="en-US" dirty="0"/>
              <a:t> $t0, $s0, 2				#multiply </a:t>
            </a:r>
            <a:r>
              <a:rPr lang="en-US" dirty="0" err="1"/>
              <a:t>i</a:t>
            </a:r>
            <a:r>
              <a:rPr lang="en-US" dirty="0"/>
              <a:t> by 4 for address</a:t>
            </a:r>
          </a:p>
          <a:p>
            <a:pPr marL="0" indent="0">
              <a:buNone/>
            </a:pPr>
            <a:r>
              <a:rPr lang="en-US" dirty="0"/>
              <a:t>		add $t0, $t0, $s7			#add base address of array to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lw</a:t>
            </a:r>
            <a:r>
              <a:rPr lang="en-US" dirty="0"/>
              <a:t> $a0, 0($t0)			#load the value at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lw</a:t>
            </a:r>
            <a:r>
              <a:rPr lang="en-US" dirty="0"/>
              <a:t> $a1, 4($t0)			#load the value at i+1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jal</a:t>
            </a:r>
            <a:r>
              <a:rPr lang="en-US" dirty="0"/>
              <a:t> </a:t>
            </a:r>
            <a:r>
              <a:rPr lang="en-US" dirty="0" err="1"/>
              <a:t>addfun</a:t>
            </a:r>
            <a:r>
              <a:rPr lang="en-US" dirty="0"/>
              <a:t>				#jump to the add fun function</a:t>
            </a:r>
          </a:p>
          <a:p>
            <a:pPr marL="0" indent="0">
              <a:buNone/>
            </a:pPr>
            <a:r>
              <a:rPr lang="en-US" dirty="0"/>
              <a:t>		add $s1, $s1, $v0			#add the result to t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addi</a:t>
            </a:r>
            <a:r>
              <a:rPr lang="en-US" dirty="0"/>
              <a:t> $s0, $s0, 2			#increment </a:t>
            </a:r>
            <a:r>
              <a:rPr lang="en-US" dirty="0" err="1"/>
              <a:t>i</a:t>
            </a:r>
            <a:r>
              <a:rPr lang="en-US" dirty="0"/>
              <a:t> by two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slti</a:t>
            </a:r>
            <a:r>
              <a:rPr lang="en-US" dirty="0"/>
              <a:t> $t1, $s0, 10			#set t1 = 1 if </a:t>
            </a:r>
            <a:r>
              <a:rPr lang="en-US" dirty="0" err="1"/>
              <a:t>i</a:t>
            </a:r>
            <a:r>
              <a:rPr lang="en-US" dirty="0"/>
              <a:t> is less than 10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beq</a:t>
            </a:r>
            <a:r>
              <a:rPr lang="en-US" dirty="0"/>
              <a:t> $t1, $zero, done		#jump to done if t1 is false</a:t>
            </a:r>
          </a:p>
          <a:p>
            <a:pPr marL="0" indent="0">
              <a:buNone/>
            </a:pPr>
            <a:r>
              <a:rPr lang="en-US" dirty="0"/>
              <a:t>		j loop</a:t>
            </a:r>
          </a:p>
          <a:p>
            <a:pPr marL="0" indent="0">
              <a:buNone/>
            </a:pPr>
            <a:r>
              <a:rPr lang="en-US" dirty="0"/>
              <a:t>done:</a:t>
            </a:r>
          </a:p>
        </p:txBody>
      </p:sp>
    </p:spTree>
    <p:extLst>
      <p:ext uri="{BB962C8B-B14F-4D97-AF65-F5344CB8AC3E}">
        <p14:creationId xmlns:p14="http://schemas.microsoft.com/office/powerpoint/2010/main" val="3069949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Contents of an Object File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Header</a:t>
            </a:r>
          </a:p>
          <a:p>
            <a:pPr eaLnBrk="1" hangingPunct="1"/>
            <a:r>
              <a:rPr lang="en-US" dirty="0"/>
              <a:t>Text segment (contains code)</a:t>
            </a:r>
          </a:p>
          <a:p>
            <a:pPr eaLnBrk="1" hangingPunct="1"/>
            <a:r>
              <a:rPr lang="en-US" dirty="0"/>
              <a:t>Static Data segment (contains global static data)</a:t>
            </a:r>
          </a:p>
          <a:p>
            <a:pPr eaLnBrk="1" hangingPunct="1"/>
            <a:r>
              <a:rPr lang="en-US" dirty="0"/>
              <a:t>Relocation information (internal labels)</a:t>
            </a:r>
          </a:p>
          <a:p>
            <a:pPr eaLnBrk="1" hangingPunct="1"/>
            <a:r>
              <a:rPr lang="en-US" dirty="0"/>
              <a:t>Symbol table (external labels)</a:t>
            </a:r>
          </a:p>
          <a:p>
            <a:pPr eaLnBrk="1" hangingPunct="1"/>
            <a:r>
              <a:rPr lang="en-US" dirty="0"/>
              <a:t>Debugging information</a:t>
            </a:r>
          </a:p>
        </p:txBody>
      </p:sp>
    </p:spTree>
    <p:extLst>
      <p:ext uri="{BB962C8B-B14F-4D97-AF65-F5344CB8AC3E}">
        <p14:creationId xmlns:p14="http://schemas.microsoft.com/office/powerpoint/2010/main" val="3584016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/>
              <a:t>Simplified Object File in MIPS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.data	       #beginning of static data segment</a:t>
            </a:r>
          </a:p>
          <a:p>
            <a:pPr>
              <a:buNone/>
            </a:pPr>
            <a:endParaRPr lang="en-US" i="1" dirty="0"/>
          </a:p>
          <a:p>
            <a:pPr eaLnBrk="1" hangingPunct="1">
              <a:buFontTx/>
              <a:buNone/>
            </a:pPr>
            <a:r>
              <a:rPr lang="en-US" dirty="0"/>
              <a:t>.text		#start of text segment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.</a:t>
            </a:r>
            <a:r>
              <a:rPr lang="en-US" dirty="0" err="1"/>
              <a:t>ent</a:t>
            </a:r>
            <a:r>
              <a:rPr lang="en-US" dirty="0"/>
              <a:t> label	#represents the beginning of a text section, i.e.: .</a:t>
            </a:r>
            <a:r>
              <a:rPr lang="en-US" dirty="0" err="1"/>
              <a:t>ent</a:t>
            </a:r>
            <a:r>
              <a:rPr lang="en-US" dirty="0"/>
              <a:t> main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label:		#may use labels for procedures and loops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i="1" dirty="0"/>
              <a:t>.</a:t>
            </a:r>
            <a:r>
              <a:rPr lang="en-US" dirty="0"/>
              <a:t>end label	#represents the end of a text section, i.e.: .end main</a:t>
            </a:r>
          </a:p>
        </p:txBody>
      </p:sp>
    </p:spTree>
    <p:extLst>
      <p:ext uri="{BB962C8B-B14F-4D97-AF65-F5344CB8AC3E}">
        <p14:creationId xmlns:p14="http://schemas.microsoft.com/office/powerpoint/2010/main" val="415483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Specifying Data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Pseudoinstructions</a:t>
            </a:r>
            <a:r>
              <a:rPr lang="en-US" dirty="0"/>
              <a:t> can make the data layout easier</a:t>
            </a:r>
          </a:p>
          <a:p>
            <a:pPr lvl="1" eaLnBrk="1" hangingPunct="1">
              <a:buFontTx/>
              <a:buNone/>
            </a:pPr>
            <a:r>
              <a:rPr lang="en-US" dirty="0"/>
              <a:t>.word  100			#(4 bytes)</a:t>
            </a:r>
          </a:p>
          <a:p>
            <a:pPr lvl="1" eaLnBrk="1" hangingPunct="1">
              <a:buFontTx/>
              <a:buNone/>
            </a:pPr>
            <a:r>
              <a:rPr lang="en-US" dirty="0"/>
              <a:t>.byte  25, 32, 41, 99	#(4 bytes)</a:t>
            </a:r>
          </a:p>
          <a:p>
            <a:pPr lvl="1" eaLnBrk="1" hangingPunct="1">
              <a:buFontTx/>
              <a:buNone/>
            </a:pPr>
            <a:r>
              <a:rPr lang="en-US" dirty="0"/>
              <a:t>.</a:t>
            </a:r>
            <a:r>
              <a:rPr lang="en-US" dirty="0" err="1"/>
              <a:t>asciiz</a:t>
            </a:r>
            <a:r>
              <a:rPr lang="en-US" dirty="0"/>
              <a:t> “cat”			#(4 bytes, including ‘\0’)</a:t>
            </a:r>
          </a:p>
          <a:p>
            <a:pPr lvl="1" eaLnBrk="1" hangingPunct="1">
              <a:buFontTx/>
              <a:buNone/>
            </a:pPr>
            <a:r>
              <a:rPr lang="en-US" dirty="0"/>
              <a:t>.space 4				#(4 unspecified bytes)</a:t>
            </a:r>
          </a:p>
          <a:p>
            <a:pPr lvl="1" eaLnBrk="1" hangingPunct="1">
              <a:buFontTx/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la   register, label		#Stores the address of a static data element in register</a:t>
            </a:r>
          </a:p>
          <a:p>
            <a:pPr lvl="1" eaLnBrk="1" hangingPunct="1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925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Box 3"/>
          <p:cNvSpPr txBox="1">
            <a:spLocks noChangeArrowheads="1"/>
          </p:cNvSpPr>
          <p:nvPr/>
        </p:nvSpPr>
        <p:spPr bwMode="auto">
          <a:xfrm>
            <a:off x="1686060" y="1521904"/>
            <a:ext cx="464820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en-US" dirty="0">
                <a:latin typeface="+mn-lt"/>
              </a:rPr>
              <a:t>	.data</a:t>
            </a:r>
          </a:p>
          <a:p>
            <a:r>
              <a:rPr lang="en-US" dirty="0">
                <a:latin typeface="+mn-lt"/>
              </a:rPr>
              <a:t>A:	.word 12, 34, 67, 1, 45, 90, 11, 33</a:t>
            </a:r>
          </a:p>
          <a:p>
            <a:r>
              <a:rPr lang="en-US" dirty="0">
                <a:latin typeface="+mn-lt"/>
              </a:rPr>
              <a:t>	</a:t>
            </a:r>
          </a:p>
          <a:p>
            <a:r>
              <a:rPr lang="en-US" dirty="0">
                <a:latin typeface="+mn-lt"/>
              </a:rPr>
              <a:t>	.text</a:t>
            </a:r>
          </a:p>
          <a:p>
            <a:r>
              <a:rPr lang="en-US" dirty="0">
                <a:latin typeface="+mn-lt"/>
              </a:rPr>
              <a:t>	.</a:t>
            </a:r>
            <a:r>
              <a:rPr lang="en-US" dirty="0" err="1">
                <a:latin typeface="+mn-lt"/>
              </a:rPr>
              <a:t>ent</a:t>
            </a:r>
            <a:r>
              <a:rPr lang="en-US" dirty="0">
                <a:latin typeface="+mn-lt"/>
              </a:rPr>
              <a:t> main</a:t>
            </a:r>
          </a:p>
          <a:p>
            <a:r>
              <a:rPr lang="en-US" dirty="0">
                <a:latin typeface="+mn-lt"/>
              </a:rPr>
              <a:t>main:</a:t>
            </a:r>
          </a:p>
          <a:p>
            <a:r>
              <a:rPr lang="en-US" dirty="0">
                <a:latin typeface="+mn-lt"/>
              </a:rPr>
              <a:t>	</a:t>
            </a:r>
            <a:r>
              <a:rPr lang="en-US" dirty="0" err="1">
                <a:latin typeface="+mn-lt"/>
              </a:rPr>
              <a:t>addi</a:t>
            </a:r>
            <a:r>
              <a:rPr lang="en-US" dirty="0">
                <a:latin typeface="+mn-lt"/>
              </a:rPr>
              <a:t>  	$</a:t>
            </a:r>
            <a:r>
              <a:rPr lang="en-US" dirty="0" err="1">
                <a:latin typeface="+mn-lt"/>
              </a:rPr>
              <a:t>sp</a:t>
            </a:r>
            <a:r>
              <a:rPr lang="en-US" dirty="0">
                <a:latin typeface="+mn-lt"/>
              </a:rPr>
              <a:t>, $</a:t>
            </a:r>
            <a:r>
              <a:rPr lang="en-US" dirty="0" err="1">
                <a:latin typeface="+mn-lt"/>
              </a:rPr>
              <a:t>sp</a:t>
            </a:r>
            <a:r>
              <a:rPr lang="en-US" dirty="0">
                <a:latin typeface="+mn-lt"/>
              </a:rPr>
              <a:t>, -4 </a:t>
            </a:r>
          </a:p>
          <a:p>
            <a:r>
              <a:rPr lang="en-US" dirty="0">
                <a:latin typeface="+mn-lt"/>
              </a:rPr>
              <a:t>	</a:t>
            </a:r>
            <a:r>
              <a:rPr lang="en-US" dirty="0" err="1">
                <a:latin typeface="+mn-lt"/>
              </a:rPr>
              <a:t>sw</a:t>
            </a:r>
            <a:r>
              <a:rPr lang="en-US" dirty="0">
                <a:latin typeface="+mn-lt"/>
              </a:rPr>
              <a:t>     	$ra, 0($</a:t>
            </a:r>
            <a:r>
              <a:rPr lang="en-US" dirty="0" err="1">
                <a:latin typeface="+mn-lt"/>
              </a:rPr>
              <a:t>sp</a:t>
            </a:r>
            <a:r>
              <a:rPr lang="en-US" dirty="0">
                <a:latin typeface="+mn-lt"/>
              </a:rPr>
              <a:t>)</a:t>
            </a:r>
          </a:p>
          <a:p>
            <a:r>
              <a:rPr lang="en-US" dirty="0">
                <a:latin typeface="+mn-lt"/>
              </a:rPr>
              <a:t>	la 	$s7, A</a:t>
            </a:r>
          </a:p>
          <a:p>
            <a:r>
              <a:rPr lang="en-US" dirty="0">
                <a:latin typeface="+mn-lt"/>
              </a:rPr>
              <a:t>	</a:t>
            </a:r>
            <a:r>
              <a:rPr lang="en-US" dirty="0" err="1">
                <a:latin typeface="+mn-lt"/>
              </a:rPr>
              <a:t>addi</a:t>
            </a:r>
            <a:r>
              <a:rPr lang="en-US" dirty="0">
                <a:latin typeface="+mn-lt"/>
              </a:rPr>
              <a:t>   	$s0, $zero, 0</a:t>
            </a:r>
          </a:p>
          <a:p>
            <a:r>
              <a:rPr lang="en-US" dirty="0">
                <a:latin typeface="+mn-lt"/>
              </a:rPr>
              <a:t>	</a:t>
            </a:r>
            <a:r>
              <a:rPr lang="en-US" dirty="0" err="1">
                <a:latin typeface="+mn-lt"/>
              </a:rPr>
              <a:t>addi</a:t>
            </a:r>
            <a:r>
              <a:rPr lang="en-US" dirty="0">
                <a:latin typeface="+mn-lt"/>
              </a:rPr>
              <a:t>   	$s1, $zero, 0	</a:t>
            </a:r>
          </a:p>
          <a:p>
            <a:r>
              <a:rPr lang="en-US" dirty="0">
                <a:latin typeface="+mn-lt"/>
              </a:rPr>
              <a:t>loop:</a:t>
            </a:r>
          </a:p>
          <a:p>
            <a:r>
              <a:rPr lang="en-US" dirty="0">
                <a:latin typeface="+mn-lt"/>
              </a:rPr>
              <a:t>	</a:t>
            </a:r>
            <a:r>
              <a:rPr lang="en-US" dirty="0" err="1">
                <a:latin typeface="+mn-lt"/>
              </a:rPr>
              <a:t>sll</a:t>
            </a:r>
            <a:r>
              <a:rPr lang="en-US" dirty="0">
                <a:latin typeface="+mn-lt"/>
              </a:rPr>
              <a:t> 	$t0, $s0, 2</a:t>
            </a:r>
          </a:p>
          <a:p>
            <a:r>
              <a:rPr lang="en-US" dirty="0">
                <a:latin typeface="+mn-lt"/>
              </a:rPr>
              <a:t>	add 	$t0, $t0, $s7</a:t>
            </a:r>
          </a:p>
          <a:p>
            <a:r>
              <a:rPr lang="en-US" dirty="0">
                <a:latin typeface="+mn-lt"/>
              </a:rPr>
              <a:t>	</a:t>
            </a:r>
            <a:r>
              <a:rPr lang="en-US" dirty="0" err="1">
                <a:latin typeface="+mn-lt"/>
              </a:rPr>
              <a:t>lw</a:t>
            </a:r>
            <a:r>
              <a:rPr lang="en-US" dirty="0">
                <a:latin typeface="+mn-lt"/>
              </a:rPr>
              <a:t> 	$a0, 0($t0)</a:t>
            </a:r>
          </a:p>
          <a:p>
            <a:r>
              <a:rPr lang="en-US" dirty="0">
                <a:latin typeface="+mn-lt"/>
              </a:rPr>
              <a:t>	</a:t>
            </a:r>
            <a:r>
              <a:rPr lang="en-US" dirty="0" err="1">
                <a:latin typeface="+mn-lt"/>
              </a:rPr>
              <a:t>lw</a:t>
            </a:r>
            <a:r>
              <a:rPr lang="en-US" dirty="0">
                <a:latin typeface="+mn-lt"/>
              </a:rPr>
              <a:t> 	$a1, 4($t0)	</a:t>
            </a:r>
          </a:p>
          <a:p>
            <a:r>
              <a:rPr lang="en-US" dirty="0">
                <a:latin typeface="+mn-lt"/>
              </a:rPr>
              <a:t>	</a:t>
            </a:r>
            <a:r>
              <a:rPr lang="en-US" dirty="0" err="1">
                <a:latin typeface="+mn-lt"/>
              </a:rPr>
              <a:t>jal</a:t>
            </a:r>
            <a:r>
              <a:rPr lang="en-US" dirty="0">
                <a:latin typeface="+mn-lt"/>
              </a:rPr>
              <a:t> 	</a:t>
            </a:r>
            <a:r>
              <a:rPr lang="en-US" dirty="0" err="1">
                <a:latin typeface="+mn-lt"/>
              </a:rPr>
              <a:t>addfun</a:t>
            </a:r>
            <a:endParaRPr lang="en-US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48767" y="1798902"/>
            <a:ext cx="464661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add 	$s1, $s1, $v0</a:t>
            </a:r>
          </a:p>
          <a:p>
            <a:r>
              <a:rPr lang="en-US" dirty="0"/>
              <a:t>	</a:t>
            </a:r>
            <a:r>
              <a:rPr lang="en-US" dirty="0" err="1"/>
              <a:t>addi</a:t>
            </a:r>
            <a:r>
              <a:rPr lang="en-US" dirty="0"/>
              <a:t> 	$s0, $s0, 2</a:t>
            </a:r>
          </a:p>
          <a:p>
            <a:r>
              <a:rPr lang="en-US" dirty="0"/>
              <a:t>	</a:t>
            </a:r>
            <a:r>
              <a:rPr lang="en-US" dirty="0" err="1"/>
              <a:t>slti</a:t>
            </a:r>
            <a:r>
              <a:rPr lang="en-US" dirty="0"/>
              <a:t> 	$t1, $s0, 10		</a:t>
            </a:r>
            <a:r>
              <a:rPr lang="en-US" dirty="0" err="1"/>
              <a:t>beq</a:t>
            </a:r>
            <a:r>
              <a:rPr lang="en-US" dirty="0"/>
              <a:t> 	$t1, $zero, done 	j 	loop</a:t>
            </a:r>
          </a:p>
          <a:p>
            <a:r>
              <a:rPr lang="en-US" dirty="0"/>
              <a:t>done:	</a:t>
            </a:r>
          </a:p>
          <a:p>
            <a:r>
              <a:rPr lang="en-US" dirty="0"/>
              <a:t>	</a:t>
            </a:r>
            <a:r>
              <a:rPr lang="en-US" dirty="0" err="1"/>
              <a:t>lw</a:t>
            </a:r>
            <a:r>
              <a:rPr lang="en-US" dirty="0"/>
              <a:t> 	$ra, 0($</a:t>
            </a:r>
            <a:r>
              <a:rPr lang="en-US" dirty="0" err="1"/>
              <a:t>sp</a:t>
            </a:r>
            <a:r>
              <a:rPr lang="en-US" dirty="0"/>
              <a:t>) </a:t>
            </a:r>
          </a:p>
          <a:p>
            <a:r>
              <a:rPr lang="en-US" dirty="0"/>
              <a:t>	</a:t>
            </a:r>
            <a:r>
              <a:rPr lang="en-US" dirty="0" err="1"/>
              <a:t>addi</a:t>
            </a:r>
            <a:r>
              <a:rPr lang="en-US" dirty="0"/>
              <a:t> 	$</a:t>
            </a:r>
            <a:r>
              <a:rPr lang="en-US" dirty="0" err="1"/>
              <a:t>sp</a:t>
            </a:r>
            <a:r>
              <a:rPr lang="en-US" dirty="0"/>
              <a:t>, $</a:t>
            </a:r>
            <a:r>
              <a:rPr lang="en-US" dirty="0" err="1"/>
              <a:t>sp</a:t>
            </a:r>
            <a:r>
              <a:rPr lang="en-US" dirty="0"/>
              <a:t>, 4 </a:t>
            </a:r>
          </a:p>
          <a:p>
            <a:r>
              <a:rPr lang="en-US" dirty="0"/>
              <a:t>	</a:t>
            </a:r>
            <a:r>
              <a:rPr lang="en-US" dirty="0" err="1"/>
              <a:t>jr</a:t>
            </a:r>
            <a:r>
              <a:rPr lang="en-US" dirty="0"/>
              <a:t> 	$ra</a:t>
            </a:r>
          </a:p>
          <a:p>
            <a:r>
              <a:rPr lang="en-US" dirty="0"/>
              <a:t> 	.end main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.</a:t>
            </a:r>
            <a:r>
              <a:rPr lang="en-US" dirty="0" err="1"/>
              <a:t>ent</a:t>
            </a:r>
            <a:r>
              <a:rPr lang="en-US" dirty="0"/>
              <a:t> </a:t>
            </a:r>
            <a:r>
              <a:rPr lang="en-US" dirty="0" err="1"/>
              <a:t>addfun</a:t>
            </a:r>
            <a:endParaRPr lang="en-US" dirty="0"/>
          </a:p>
          <a:p>
            <a:r>
              <a:rPr lang="en-US" dirty="0" err="1"/>
              <a:t>addfun</a:t>
            </a:r>
            <a:r>
              <a:rPr lang="en-US" dirty="0"/>
              <a:t>:</a:t>
            </a:r>
          </a:p>
          <a:p>
            <a:r>
              <a:rPr lang="en-US" dirty="0"/>
              <a:t>	add 	$v0, $a0, $a1</a:t>
            </a:r>
          </a:p>
          <a:p>
            <a:r>
              <a:rPr lang="en-US" dirty="0"/>
              <a:t>	</a:t>
            </a:r>
            <a:r>
              <a:rPr lang="en-US" dirty="0" err="1"/>
              <a:t>jr</a:t>
            </a:r>
            <a:r>
              <a:rPr lang="en-US" dirty="0"/>
              <a:t> 	$ra</a:t>
            </a:r>
          </a:p>
          <a:p>
            <a:r>
              <a:rPr lang="en-US" dirty="0"/>
              <a:t>	.end </a:t>
            </a:r>
            <a:r>
              <a:rPr lang="en-US" dirty="0" err="1"/>
              <a:t>addfun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Object File (</a:t>
            </a:r>
            <a:r>
              <a:rPr lang="en-US" dirty="0" err="1"/>
              <a:t>addfun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4538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pPr marL="419100" indent="-382588" defTabSz="914400"/>
            <a:r>
              <a:rPr lang="en-US" dirty="0"/>
              <a:t>SYSTEM CALLS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419100" indent="-382588" defTabSz="914400"/>
            <a:r>
              <a:rPr lang="en-US" sz="2200" dirty="0"/>
              <a:t>Output operations requires a system call to the OS</a:t>
            </a:r>
          </a:p>
          <a:p>
            <a:pPr marL="722313" lvl="1" indent="-273050" defTabSz="914400"/>
            <a:r>
              <a:rPr lang="en-US" sz="1800" dirty="0"/>
              <a:t>To request a service a program loads the system call code into register $v0 and the arguments into registers $a0 …$a3 (or $f12 for floating point values):</a:t>
            </a:r>
          </a:p>
          <a:p>
            <a:pPr marL="1004888" lvl="2" indent="-255588" defTabSz="914400"/>
            <a:r>
              <a:rPr lang="en-US" sz="1600" dirty="0" err="1"/>
              <a:t>print_int</a:t>
            </a:r>
            <a:r>
              <a:rPr lang="en-US" sz="1600" dirty="0"/>
              <a:t>,  the code in $v0  is 1, the argument goes in $a0 = integer</a:t>
            </a:r>
          </a:p>
          <a:p>
            <a:pPr marL="1004888" lvl="2" indent="-255588" defTabSz="914400"/>
            <a:r>
              <a:rPr lang="en-US" sz="1600" dirty="0" err="1"/>
              <a:t>print_float</a:t>
            </a:r>
            <a:r>
              <a:rPr lang="en-US" sz="1600" dirty="0"/>
              <a:t>, the code in $v0 is 2, the argument goes to $f12 = float</a:t>
            </a:r>
          </a:p>
          <a:p>
            <a:pPr marL="1004888" lvl="2" indent="-255588" defTabSz="914400"/>
            <a:r>
              <a:rPr lang="en-US" sz="1600" dirty="0" err="1"/>
              <a:t>print_double</a:t>
            </a:r>
            <a:r>
              <a:rPr lang="en-US" sz="1600" dirty="0"/>
              <a:t>, the code in $v0 is 3, the argument goes into $f12=double</a:t>
            </a:r>
          </a:p>
          <a:p>
            <a:pPr marL="1004888" lvl="2" indent="-255588" defTabSz="914400"/>
            <a:r>
              <a:rPr lang="en-US" sz="1600" dirty="0" err="1"/>
              <a:t>print_string</a:t>
            </a:r>
            <a:r>
              <a:rPr lang="en-US" sz="1600" dirty="0"/>
              <a:t>, the code in $v0 is 4, the argument goes into $a0=string</a:t>
            </a:r>
          </a:p>
          <a:p>
            <a:pPr marL="1004888" lvl="2" indent="-255588" defTabSz="914400"/>
            <a:endParaRPr lang="en-US" sz="1600" dirty="0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9677400" y="6421439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DAD80074-2A9B-42E3-A035-313AD4A20196}" type="slidenum">
              <a:rPr lang="en-US" sz="1000">
                <a:solidFill>
                  <a:srgbClr val="9B9A9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algn="r"/>
              <a:t>19</a:t>
            </a:fld>
            <a:endParaRPr lang="en-US" sz="1000">
              <a:solidFill>
                <a:srgbClr val="9B9A98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55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MIPS and Strings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So far, we’ve seen mostly instructions for manipulating integers</a:t>
            </a:r>
          </a:p>
          <a:p>
            <a:pPr eaLnBrk="1" hangingPunct="1"/>
            <a:r>
              <a:rPr lang="en-US" dirty="0"/>
              <a:t>Many programs also deal with strings</a:t>
            </a:r>
          </a:p>
          <a:p>
            <a:pPr eaLnBrk="1" hangingPunct="1"/>
            <a:r>
              <a:rPr lang="en-US" dirty="0"/>
              <a:t>Strings are tricky because they don’t have a fixed length</a:t>
            </a:r>
          </a:p>
          <a:p>
            <a:pPr lvl="1" eaLnBrk="1" hangingPunct="1"/>
            <a:r>
              <a:rPr lang="en-US" dirty="0" err="1"/>
              <a:t>Ascii</a:t>
            </a:r>
            <a:r>
              <a:rPr lang="en-US" dirty="0"/>
              <a:t> characters are 1 byte (8 bits)</a:t>
            </a:r>
          </a:p>
          <a:p>
            <a:pPr lvl="1" eaLnBrk="1" hangingPunct="1"/>
            <a:r>
              <a:rPr lang="en-US" dirty="0"/>
              <a:t>Java characters are 2 bytes (16 bits), also called </a:t>
            </a:r>
            <a:r>
              <a:rPr lang="en-US" dirty="0" err="1"/>
              <a:t>halfword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374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Summation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 the value of the sum 1*2 + 2*3 + 3*4 + ... + 10*11, and store in register $t1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8441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Summation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Compute the value of the sum 1*2 + 2*3 + 3*4 + ... + 10*11, and store in register $t1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addi</a:t>
            </a:r>
            <a:r>
              <a:rPr lang="en-US" dirty="0"/>
              <a:t> $t0, $zero, 1				#counter (1, 2, 3, …, 10)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addi</a:t>
            </a:r>
            <a:r>
              <a:rPr lang="en-US" dirty="0"/>
              <a:t> $t1, $zero, 0				#sum accumulator</a:t>
            </a:r>
          </a:p>
          <a:p>
            <a:pPr marL="0" indent="0">
              <a:buNone/>
            </a:pPr>
            <a:r>
              <a:rPr lang="en-US" dirty="0"/>
              <a:t>Loop:		</a:t>
            </a:r>
            <a:r>
              <a:rPr lang="en-US" dirty="0" err="1"/>
              <a:t>slti</a:t>
            </a:r>
            <a:r>
              <a:rPr lang="en-US" dirty="0"/>
              <a:t>	 $t2, $t0, 11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beq</a:t>
            </a:r>
            <a:r>
              <a:rPr lang="en-US" dirty="0"/>
              <a:t> $t2, $zero, </a:t>
            </a:r>
            <a:r>
              <a:rPr lang="en-US" dirty="0" err="1"/>
              <a:t>Loop_end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			</a:t>
            </a:r>
            <a:r>
              <a:rPr lang="en-US" dirty="0" err="1"/>
              <a:t>addi</a:t>
            </a:r>
            <a:r>
              <a:rPr lang="en-US" dirty="0"/>
              <a:t> $t3, $t0, 1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mult</a:t>
            </a:r>
            <a:r>
              <a:rPr lang="en-US" dirty="0"/>
              <a:t> $t0, $t3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mflo</a:t>
            </a:r>
            <a:r>
              <a:rPr lang="en-US" dirty="0"/>
              <a:t> $t3</a:t>
            </a:r>
          </a:p>
          <a:p>
            <a:pPr marL="0" indent="0">
              <a:buNone/>
            </a:pPr>
            <a:r>
              <a:rPr lang="en-US" dirty="0"/>
              <a:t>			add $t1, $t1, $t3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addi</a:t>
            </a:r>
            <a:r>
              <a:rPr lang="en-US" dirty="0"/>
              <a:t> $t0, $t0, 1</a:t>
            </a:r>
          </a:p>
          <a:p>
            <a:pPr marL="0" indent="0">
              <a:buNone/>
            </a:pPr>
            <a:r>
              <a:rPr lang="en-US" dirty="0"/>
              <a:t>			j Loop</a:t>
            </a:r>
          </a:p>
          <a:p>
            <a:pPr marL="0" indent="0">
              <a:buNone/>
            </a:pPr>
            <a:r>
              <a:rPr lang="en-US" dirty="0" err="1"/>
              <a:t>Loop_end</a:t>
            </a:r>
            <a:r>
              <a:rPr lang="en-US" dirty="0"/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362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244" y="111683"/>
            <a:ext cx="9692589" cy="1280890"/>
          </a:xfrm>
        </p:spPr>
        <p:txBody>
          <a:bodyPr/>
          <a:lstStyle/>
          <a:p>
            <a:r>
              <a:rPr lang="en-US" dirty="0"/>
              <a:t>Example – Summation Program </a:t>
            </a:r>
            <a:br>
              <a:rPr lang="en-US" dirty="0"/>
            </a:br>
            <a:r>
              <a:rPr lang="en-US" dirty="0"/>
              <a:t>Sample Object File with System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6168" y="1392573"/>
            <a:ext cx="5631107" cy="5137016"/>
          </a:xfrm>
        </p:spPr>
        <p:txBody>
          <a:bodyPr>
            <a:noAutofit/>
          </a:bodyPr>
          <a:lstStyle/>
          <a:p>
            <a:pPr>
              <a:buFont typeface="Wingdings 2" pitchFamily="18" charset="2"/>
              <a:buNone/>
            </a:pPr>
            <a:r>
              <a:rPr lang="en-US" sz="1400" dirty="0"/>
              <a:t>				.data </a:t>
            </a:r>
          </a:p>
          <a:p>
            <a:pPr>
              <a:buFont typeface="Wingdings 2" pitchFamily="18" charset="2"/>
              <a:buNone/>
            </a:pPr>
            <a:r>
              <a:rPr lang="en-US" sz="1400" dirty="0" err="1"/>
              <a:t>out_string</a:t>
            </a:r>
            <a:r>
              <a:rPr lang="en-US" sz="1400" dirty="0"/>
              <a:t>: 	.</a:t>
            </a:r>
            <a:r>
              <a:rPr lang="en-US" sz="1400" dirty="0" err="1"/>
              <a:t>asciiz</a:t>
            </a:r>
            <a:r>
              <a:rPr lang="en-US" sz="1400" dirty="0"/>
              <a:t>  "The result is:\n" </a:t>
            </a:r>
          </a:p>
          <a:p>
            <a:pPr>
              <a:buFont typeface="Wingdings 2" pitchFamily="18" charset="2"/>
              <a:buNone/>
            </a:pPr>
            <a:r>
              <a:rPr lang="en-US" sz="1400" dirty="0"/>
              <a:t>				.text </a:t>
            </a:r>
          </a:p>
          <a:p>
            <a:pPr>
              <a:buFont typeface="Wingdings 2" pitchFamily="18" charset="2"/>
              <a:buNone/>
            </a:pPr>
            <a:r>
              <a:rPr lang="en-US" sz="1400" dirty="0"/>
              <a:t>				.</a:t>
            </a:r>
            <a:r>
              <a:rPr lang="en-US" sz="1400" dirty="0" err="1"/>
              <a:t>ent</a:t>
            </a:r>
            <a:r>
              <a:rPr lang="en-US" sz="1400" dirty="0"/>
              <a:t> main</a:t>
            </a:r>
          </a:p>
          <a:p>
            <a:pPr>
              <a:buFont typeface="Wingdings 2" pitchFamily="18" charset="2"/>
              <a:buNone/>
            </a:pPr>
            <a:r>
              <a:rPr lang="en-US" sz="1400" dirty="0"/>
              <a:t>main: 			</a:t>
            </a:r>
          </a:p>
          <a:p>
            <a:pPr>
              <a:buFont typeface="Wingdings 2" pitchFamily="18" charset="2"/>
              <a:buNone/>
            </a:pPr>
            <a:r>
              <a:rPr lang="en-US" sz="1400" dirty="0"/>
              <a:t>				</a:t>
            </a:r>
            <a:r>
              <a:rPr lang="de-DE" sz="1400" dirty="0"/>
              <a:t>addi 	$t0, $zero, 1	</a:t>
            </a:r>
          </a:p>
          <a:p>
            <a:pPr>
              <a:buFont typeface="Wingdings 2" pitchFamily="18" charset="2"/>
              <a:buNone/>
            </a:pPr>
            <a:r>
              <a:rPr lang="de-DE" sz="1400" dirty="0"/>
              <a:t>				addi $t1, $zero, 0</a:t>
            </a:r>
            <a:r>
              <a:rPr lang="en-US" sz="1400" dirty="0"/>
              <a:t>	</a:t>
            </a:r>
          </a:p>
          <a:p>
            <a:pPr>
              <a:buFont typeface="Wingdings 2" pitchFamily="18" charset="2"/>
              <a:buNone/>
            </a:pPr>
            <a:r>
              <a:rPr lang="en-US" sz="1400" dirty="0" err="1"/>
              <a:t>loop_top</a:t>
            </a:r>
            <a:r>
              <a:rPr lang="en-US" sz="1400" dirty="0"/>
              <a:t>: </a:t>
            </a:r>
          </a:p>
          <a:p>
            <a:pPr lvl="1">
              <a:buFont typeface="Wingdings 2" pitchFamily="18" charset="2"/>
              <a:buNone/>
            </a:pPr>
            <a:r>
              <a:rPr lang="en-US" sz="1400" dirty="0"/>
              <a:t>			</a:t>
            </a:r>
            <a:r>
              <a:rPr lang="en-US" sz="1400" dirty="0" err="1"/>
              <a:t>slti</a:t>
            </a:r>
            <a:r>
              <a:rPr lang="en-US" sz="1400" dirty="0"/>
              <a:t> 	$t2, $t0, 11</a:t>
            </a:r>
          </a:p>
          <a:p>
            <a:pPr lvl="1">
              <a:buFont typeface="Wingdings 2" pitchFamily="18" charset="2"/>
              <a:buNone/>
            </a:pPr>
            <a:r>
              <a:rPr lang="en-US" sz="1400" dirty="0"/>
              <a:t>			</a:t>
            </a:r>
            <a:r>
              <a:rPr lang="en-US" sz="1400" dirty="0" err="1"/>
              <a:t>beq</a:t>
            </a:r>
            <a:r>
              <a:rPr lang="en-US" sz="1400" dirty="0"/>
              <a:t> $t2, $zero, </a:t>
            </a:r>
            <a:r>
              <a:rPr lang="en-US" sz="1400" dirty="0" err="1"/>
              <a:t>loop_end</a:t>
            </a:r>
            <a:endParaRPr lang="en-US" sz="1400" dirty="0"/>
          </a:p>
          <a:p>
            <a:pPr lvl="1">
              <a:buFont typeface="Wingdings 2" pitchFamily="18" charset="2"/>
              <a:buNone/>
            </a:pPr>
            <a:r>
              <a:rPr lang="en-US" sz="1400" dirty="0"/>
              <a:t> 			</a:t>
            </a:r>
            <a:r>
              <a:rPr lang="en-US" sz="1400" dirty="0" err="1"/>
              <a:t>addi</a:t>
            </a:r>
            <a:r>
              <a:rPr lang="en-US" sz="1400" dirty="0"/>
              <a:t> $t3, $t0, 1</a:t>
            </a:r>
          </a:p>
          <a:p>
            <a:pPr lvl="1">
              <a:buFont typeface="Wingdings 2" pitchFamily="18" charset="2"/>
              <a:buNone/>
            </a:pPr>
            <a:r>
              <a:rPr lang="en-US" sz="1400" dirty="0"/>
              <a:t>			</a:t>
            </a:r>
            <a:r>
              <a:rPr lang="en-US" sz="1400" dirty="0" err="1"/>
              <a:t>mult</a:t>
            </a:r>
            <a:r>
              <a:rPr lang="en-US" sz="1400" dirty="0"/>
              <a:t> $t0, $t3</a:t>
            </a:r>
          </a:p>
          <a:p>
            <a:pPr lvl="1">
              <a:buFont typeface="Wingdings 2" pitchFamily="18" charset="2"/>
              <a:buNone/>
            </a:pPr>
            <a:r>
              <a:rPr lang="en-US" sz="1400" dirty="0"/>
              <a:t>			</a:t>
            </a:r>
            <a:r>
              <a:rPr lang="en-US" sz="1400" dirty="0" err="1"/>
              <a:t>mflo</a:t>
            </a:r>
            <a:r>
              <a:rPr lang="en-US" sz="1400" dirty="0"/>
              <a:t> $t3</a:t>
            </a:r>
          </a:p>
          <a:p>
            <a:pPr lvl="1">
              <a:buFont typeface="Wingdings 2" pitchFamily="18" charset="2"/>
              <a:buNone/>
            </a:pPr>
            <a:r>
              <a:rPr lang="en-US" sz="1400" dirty="0"/>
              <a:t>			add $t1, $t1, $t3</a:t>
            </a:r>
          </a:p>
          <a:p>
            <a:pPr lvl="1">
              <a:buFont typeface="Wingdings 2" pitchFamily="18" charset="2"/>
              <a:buNone/>
            </a:pPr>
            <a:r>
              <a:rPr lang="en-US" sz="1400" dirty="0"/>
              <a:t>			</a:t>
            </a:r>
            <a:r>
              <a:rPr lang="en-US" sz="1400" dirty="0" err="1"/>
              <a:t>addi</a:t>
            </a:r>
            <a:r>
              <a:rPr lang="en-US" sz="1400" dirty="0"/>
              <a:t> $t0, $t0, 1</a:t>
            </a:r>
          </a:p>
          <a:p>
            <a:pPr lvl="1">
              <a:buFont typeface="Wingdings 2" pitchFamily="18" charset="2"/>
              <a:buNone/>
            </a:pPr>
            <a:r>
              <a:rPr lang="en-US" sz="1400" dirty="0"/>
              <a:t>			j </a:t>
            </a:r>
            <a:r>
              <a:rPr lang="en-US" sz="1400" dirty="0" err="1"/>
              <a:t>loop_top</a:t>
            </a:r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2060" y="1566929"/>
            <a:ext cx="5639940" cy="5052812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en-US" sz="1400" dirty="0" err="1"/>
              <a:t>loop_end</a:t>
            </a:r>
            <a:r>
              <a:rPr lang="en-US" sz="1400" dirty="0"/>
              <a:t>: 		</a:t>
            </a:r>
          </a:p>
          <a:p>
            <a:pPr>
              <a:buFont typeface="Wingdings 2" pitchFamily="18" charset="2"/>
              <a:buNone/>
            </a:pPr>
            <a:r>
              <a:rPr lang="en-US" sz="1400" dirty="0"/>
              <a:t>			</a:t>
            </a:r>
            <a:r>
              <a:rPr lang="en-US" sz="1400" dirty="0" err="1"/>
              <a:t>addi</a:t>
            </a:r>
            <a:r>
              <a:rPr lang="en-US" sz="1400" dirty="0"/>
              <a:t> $v0, $zero 4 	</a:t>
            </a:r>
            <a:br>
              <a:rPr lang="en-US" sz="1400" dirty="0"/>
            </a:br>
            <a:r>
              <a:rPr lang="en-US" sz="1400" dirty="0"/>
              <a:t> 		# system call code for printing string = 4 </a:t>
            </a:r>
          </a:p>
          <a:p>
            <a:pPr lvl="1">
              <a:buFont typeface="Wingdings 2" pitchFamily="18" charset="2"/>
              <a:buNone/>
            </a:pPr>
            <a:r>
              <a:rPr lang="en-US" sz="1400" dirty="0"/>
              <a:t>		la $a0, </a:t>
            </a:r>
            <a:r>
              <a:rPr lang="en-US" sz="1400" dirty="0" err="1"/>
              <a:t>out_string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/>
              <a:t>	# load address of string to be printed</a:t>
            </a:r>
          </a:p>
          <a:p>
            <a:pPr lvl="1">
              <a:buFont typeface="Wingdings 2" pitchFamily="18" charset="2"/>
              <a:buNone/>
            </a:pPr>
            <a:r>
              <a:rPr lang="en-US" sz="1400" dirty="0"/>
              <a:t>		</a:t>
            </a:r>
            <a:r>
              <a:rPr lang="en-US" sz="1400" dirty="0" err="1"/>
              <a:t>syscall</a:t>
            </a:r>
            <a:r>
              <a:rPr lang="en-US" sz="1400" dirty="0"/>
              <a:t> 			</a:t>
            </a:r>
            <a:br>
              <a:rPr lang="en-US" sz="1400" dirty="0"/>
            </a:br>
            <a:r>
              <a:rPr lang="en-US" sz="1400" dirty="0"/>
              <a:t>	# call operating system to perform print operation </a:t>
            </a:r>
          </a:p>
          <a:p>
            <a:pPr lvl="1">
              <a:buFont typeface="Wingdings 2" pitchFamily="18" charset="2"/>
              <a:buNone/>
            </a:pPr>
            <a:r>
              <a:rPr lang="en-US" sz="1400" dirty="0"/>
              <a:t>		</a:t>
            </a:r>
            <a:r>
              <a:rPr lang="en-US" sz="1400" dirty="0" err="1"/>
              <a:t>addi</a:t>
            </a:r>
            <a:r>
              <a:rPr lang="en-US" sz="1400" dirty="0"/>
              <a:t> $v0, $zero, 1 	</a:t>
            </a:r>
            <a:br>
              <a:rPr lang="en-US" sz="1400" dirty="0"/>
            </a:br>
            <a:r>
              <a:rPr lang="en-US" sz="1400" dirty="0"/>
              <a:t> 	# system call code for printing integer = 1 </a:t>
            </a:r>
          </a:p>
          <a:p>
            <a:pPr lvl="1">
              <a:buFont typeface="Wingdings 2" pitchFamily="18" charset="2"/>
              <a:buNone/>
            </a:pPr>
            <a:r>
              <a:rPr lang="en-US" sz="1400" dirty="0"/>
              <a:t>		add $a0, $t1, $zero </a:t>
            </a:r>
            <a:br>
              <a:rPr lang="en-US" sz="1400" dirty="0"/>
            </a:br>
            <a:r>
              <a:rPr lang="en-US" sz="1400" dirty="0"/>
              <a:t> 	# move integer to be printed into $a0: </a:t>
            </a:r>
          </a:p>
          <a:p>
            <a:pPr lvl="1">
              <a:buFont typeface="Wingdings 2" pitchFamily="18" charset="2"/>
              <a:buNone/>
            </a:pPr>
            <a:r>
              <a:rPr lang="en-US" sz="1400" dirty="0"/>
              <a:t>		</a:t>
            </a:r>
            <a:r>
              <a:rPr lang="en-US" sz="1400" dirty="0" err="1"/>
              <a:t>syscall</a:t>
            </a:r>
            <a:r>
              <a:rPr lang="en-US" sz="1400" dirty="0"/>
              <a:t> 		</a:t>
            </a:r>
            <a:br>
              <a:rPr lang="en-US" sz="1400" dirty="0"/>
            </a:br>
            <a:r>
              <a:rPr lang="en-US" sz="1400" dirty="0"/>
              <a:t>	# call operating system to perform print </a:t>
            </a:r>
          </a:p>
          <a:p>
            <a:pPr lvl="1">
              <a:buFont typeface="Wingdings 2" pitchFamily="18" charset="2"/>
              <a:buNone/>
            </a:pPr>
            <a:r>
              <a:rPr lang="en-US" sz="1400" dirty="0"/>
              <a:t>		.end main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855765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- Tracing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5779" y="1550965"/>
            <a:ext cx="4970779" cy="5026003"/>
          </a:xfrm>
        </p:spPr>
        <p:txBody>
          <a:bodyPr>
            <a:noAutofit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.data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A:		.word 0, 1, 2, 3, 4, 5, 6, 7, 8, 9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.text</a:t>
            </a:r>
          </a:p>
          <a:p>
            <a:pPr>
              <a:buFont typeface="Wingdings 2" pitchFamily="18" charset="2"/>
              <a:buNone/>
            </a:pPr>
            <a:r>
              <a:rPr lang="en-US" sz="1200" dirty="0"/>
              <a:t>		.</a:t>
            </a:r>
            <a:r>
              <a:rPr lang="en-US" sz="1200" dirty="0" err="1"/>
              <a:t>ent</a:t>
            </a:r>
            <a:r>
              <a:rPr lang="en-US" sz="1200" dirty="0"/>
              <a:t> main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main: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la $s0, A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</a:t>
            </a:r>
            <a:r>
              <a:rPr lang="en-US" sz="1200" dirty="0" err="1">
                <a:cs typeface="Courier New" pitchFamily="49" charset="0"/>
              </a:rPr>
              <a:t>addi</a:t>
            </a:r>
            <a:r>
              <a:rPr lang="en-US" sz="1200" dirty="0">
                <a:cs typeface="Courier New" pitchFamily="49" charset="0"/>
              </a:rPr>
              <a:t> $s1, $zero, 10   # the loop control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</a:t>
            </a:r>
            <a:r>
              <a:rPr lang="en-US" sz="1200" dirty="0" err="1">
                <a:cs typeface="Courier New" pitchFamily="49" charset="0"/>
              </a:rPr>
              <a:t>addi</a:t>
            </a:r>
            <a:r>
              <a:rPr lang="en-US" sz="1200" dirty="0">
                <a:cs typeface="Courier New" pitchFamily="49" charset="0"/>
              </a:rPr>
              <a:t> $s2, $zero, 0   # the loop counter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</a:t>
            </a:r>
            <a:r>
              <a:rPr lang="en-US" sz="1200" dirty="0" err="1">
                <a:cs typeface="Courier New" pitchFamily="49" charset="0"/>
              </a:rPr>
              <a:t>addi</a:t>
            </a:r>
            <a:r>
              <a:rPr lang="en-US" sz="1200" dirty="0">
                <a:cs typeface="Courier New" pitchFamily="49" charset="0"/>
              </a:rPr>
              <a:t> $s3, $zero, 0	# the result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loop: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</a:t>
            </a:r>
            <a:r>
              <a:rPr lang="en-US" sz="1200" dirty="0" err="1">
                <a:cs typeface="Courier New" pitchFamily="49" charset="0"/>
              </a:rPr>
              <a:t>sll</a:t>
            </a:r>
            <a:r>
              <a:rPr lang="en-US" sz="1200" dirty="0">
                <a:cs typeface="Courier New" pitchFamily="49" charset="0"/>
              </a:rPr>
              <a:t> $t0, $s2, 2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add $t0, $t0, $s0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</a:t>
            </a:r>
            <a:r>
              <a:rPr lang="en-US" sz="1200" dirty="0" err="1">
                <a:cs typeface="Courier New" pitchFamily="49" charset="0"/>
              </a:rPr>
              <a:t>lw</a:t>
            </a:r>
            <a:r>
              <a:rPr lang="en-US" sz="1200" dirty="0">
                <a:cs typeface="Courier New" pitchFamily="49" charset="0"/>
              </a:rPr>
              <a:t> $t0, 0($t0)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</a:t>
            </a:r>
            <a:r>
              <a:rPr lang="en-US" sz="1200" dirty="0" err="1">
                <a:cs typeface="Courier New" pitchFamily="49" charset="0"/>
              </a:rPr>
              <a:t>andi</a:t>
            </a:r>
            <a:r>
              <a:rPr lang="en-US" sz="1200" dirty="0">
                <a:cs typeface="Courier New" pitchFamily="49" charset="0"/>
              </a:rPr>
              <a:t> $t1, $s2, 1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</a:t>
            </a:r>
            <a:r>
              <a:rPr lang="en-US" sz="1200" dirty="0" err="1">
                <a:cs typeface="Courier New" pitchFamily="49" charset="0"/>
              </a:rPr>
              <a:t>bne</a:t>
            </a:r>
            <a:r>
              <a:rPr lang="en-US" sz="1200" dirty="0">
                <a:cs typeface="Courier New" pitchFamily="49" charset="0"/>
              </a:rPr>
              <a:t> $t1, $zero, loop_L1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nl-NL" sz="1200" dirty="0">
                <a:cs typeface="Courier New" pitchFamily="49" charset="0"/>
              </a:rPr>
              <a:t>		add $s3, $s3, $t0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nl-NL" sz="1200" dirty="0">
                <a:cs typeface="Courier New" pitchFamily="49" charset="0"/>
              </a:rPr>
              <a:t>		j loop_L2</a:t>
            </a:r>
            <a:endParaRPr lang="en-US" sz="1200" dirty="0">
              <a:cs typeface="Courier New" pitchFamily="49" charset="0"/>
            </a:endParaRPr>
          </a:p>
          <a:p>
            <a:endParaRPr lang="en-US" sz="1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6558" y="1457027"/>
            <a:ext cx="5309640" cy="5188472"/>
          </a:xfrm>
        </p:spPr>
        <p:txBody>
          <a:bodyPr>
            <a:noAutofit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loop_L1: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	sub $s3, $s3, $t0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loop_L2: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	</a:t>
            </a:r>
            <a:r>
              <a:rPr lang="en-US" sz="1200" dirty="0" err="1">
                <a:cs typeface="Courier New" pitchFamily="49" charset="0"/>
              </a:rPr>
              <a:t>addi</a:t>
            </a:r>
            <a:r>
              <a:rPr lang="en-US" sz="1200" dirty="0">
                <a:cs typeface="Courier New" pitchFamily="49" charset="0"/>
              </a:rPr>
              <a:t> $s2, $s2, 1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	</a:t>
            </a:r>
            <a:r>
              <a:rPr lang="en-US" sz="1200" dirty="0" err="1">
                <a:cs typeface="Courier New" pitchFamily="49" charset="0"/>
              </a:rPr>
              <a:t>beq</a:t>
            </a:r>
            <a:r>
              <a:rPr lang="en-US" sz="1200" dirty="0">
                <a:cs typeface="Courier New" pitchFamily="49" charset="0"/>
              </a:rPr>
              <a:t> $s2, $s1, done		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	j loop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done:	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	</a:t>
            </a:r>
            <a:r>
              <a:rPr lang="en-US" sz="1200" dirty="0" err="1"/>
              <a:t>addi</a:t>
            </a:r>
            <a:r>
              <a:rPr lang="en-US" sz="1200" dirty="0"/>
              <a:t> $v0, $zero, 1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	add $a0, $zero, $s3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 			</a:t>
            </a:r>
            <a:r>
              <a:rPr lang="en-US" sz="1200" dirty="0" err="1">
                <a:cs typeface="Courier New" pitchFamily="49" charset="0"/>
              </a:rPr>
              <a:t>syscall</a:t>
            </a:r>
            <a:endParaRPr lang="en-US" sz="1200" dirty="0">
              <a:cs typeface="Courier New" pitchFamily="49" charset="0"/>
            </a:endParaRP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	.end main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600" dirty="0"/>
              <a:t>	</a:t>
            </a:r>
            <a:r>
              <a:rPr lang="en-US" sz="1600" b="1" dirty="0"/>
              <a:t>What output is being produced by this program? 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525334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- Tracing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5779" y="1550965"/>
            <a:ext cx="4970779" cy="5026003"/>
          </a:xfrm>
        </p:spPr>
        <p:txBody>
          <a:bodyPr>
            <a:noAutofit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.data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A:		.word 0, 1, 2, 3, 4, 5, 6, 7, 8, 9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.text</a:t>
            </a:r>
          </a:p>
          <a:p>
            <a:pPr>
              <a:buFont typeface="Wingdings 2" pitchFamily="18" charset="2"/>
              <a:buNone/>
            </a:pPr>
            <a:r>
              <a:rPr lang="en-US" sz="1200" dirty="0"/>
              <a:t>		.</a:t>
            </a:r>
            <a:r>
              <a:rPr lang="en-US" sz="1200" dirty="0" err="1"/>
              <a:t>ent</a:t>
            </a:r>
            <a:r>
              <a:rPr lang="en-US" sz="1200" dirty="0"/>
              <a:t> main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main: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la $s0, A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</a:t>
            </a:r>
            <a:r>
              <a:rPr lang="en-US" sz="1200" dirty="0" err="1">
                <a:cs typeface="Courier New" pitchFamily="49" charset="0"/>
              </a:rPr>
              <a:t>addi</a:t>
            </a:r>
            <a:r>
              <a:rPr lang="en-US" sz="1200" dirty="0">
                <a:cs typeface="Courier New" pitchFamily="49" charset="0"/>
              </a:rPr>
              <a:t> $s1, $zero, 10   # the loop control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</a:t>
            </a:r>
            <a:r>
              <a:rPr lang="en-US" sz="1200" dirty="0" err="1">
                <a:cs typeface="Courier New" pitchFamily="49" charset="0"/>
              </a:rPr>
              <a:t>addi</a:t>
            </a:r>
            <a:r>
              <a:rPr lang="en-US" sz="1200" dirty="0">
                <a:cs typeface="Courier New" pitchFamily="49" charset="0"/>
              </a:rPr>
              <a:t> $s2, $zero, 0   # the loop counter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</a:t>
            </a:r>
            <a:r>
              <a:rPr lang="en-US" sz="1200" dirty="0" err="1">
                <a:cs typeface="Courier New" pitchFamily="49" charset="0"/>
              </a:rPr>
              <a:t>addi</a:t>
            </a:r>
            <a:r>
              <a:rPr lang="en-US" sz="1200" dirty="0">
                <a:cs typeface="Courier New" pitchFamily="49" charset="0"/>
              </a:rPr>
              <a:t> $s3, $zero, 0	# the result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loop: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</a:t>
            </a:r>
            <a:r>
              <a:rPr lang="en-US" sz="1200" dirty="0" err="1">
                <a:cs typeface="Courier New" pitchFamily="49" charset="0"/>
              </a:rPr>
              <a:t>sll</a:t>
            </a:r>
            <a:r>
              <a:rPr lang="en-US" sz="1200" dirty="0">
                <a:cs typeface="Courier New" pitchFamily="49" charset="0"/>
              </a:rPr>
              <a:t> $t0, $s2, 2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add $t0, $t0, $s0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</a:t>
            </a:r>
            <a:r>
              <a:rPr lang="en-US" sz="1200" dirty="0" err="1">
                <a:cs typeface="Courier New" pitchFamily="49" charset="0"/>
              </a:rPr>
              <a:t>lw</a:t>
            </a:r>
            <a:r>
              <a:rPr lang="en-US" sz="1200" dirty="0">
                <a:cs typeface="Courier New" pitchFamily="49" charset="0"/>
              </a:rPr>
              <a:t> $t0, 0($t0)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</a:t>
            </a:r>
            <a:r>
              <a:rPr lang="en-US" sz="1200" dirty="0" err="1">
                <a:cs typeface="Courier New" pitchFamily="49" charset="0"/>
              </a:rPr>
              <a:t>andi</a:t>
            </a:r>
            <a:r>
              <a:rPr lang="en-US" sz="1200" dirty="0">
                <a:cs typeface="Courier New" pitchFamily="49" charset="0"/>
              </a:rPr>
              <a:t> $t1, $s2, 1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</a:t>
            </a:r>
            <a:r>
              <a:rPr lang="en-US" sz="1200" dirty="0" err="1">
                <a:cs typeface="Courier New" pitchFamily="49" charset="0"/>
              </a:rPr>
              <a:t>bne</a:t>
            </a:r>
            <a:r>
              <a:rPr lang="en-US" sz="1200" dirty="0">
                <a:cs typeface="Courier New" pitchFamily="49" charset="0"/>
              </a:rPr>
              <a:t> $t1, $zero, loop_L1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nl-NL" sz="1200" dirty="0">
                <a:cs typeface="Courier New" pitchFamily="49" charset="0"/>
              </a:rPr>
              <a:t>		add $s3, $s3, $t0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nl-NL" sz="1200" dirty="0">
                <a:cs typeface="Courier New" pitchFamily="49" charset="0"/>
              </a:rPr>
              <a:t>		j loop_L2</a:t>
            </a:r>
            <a:endParaRPr lang="en-US" sz="1200" dirty="0">
              <a:cs typeface="Courier New" pitchFamily="49" charset="0"/>
            </a:endParaRPr>
          </a:p>
          <a:p>
            <a:endParaRPr lang="en-US" sz="1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6558" y="1457027"/>
            <a:ext cx="5309640" cy="5188472"/>
          </a:xfrm>
        </p:spPr>
        <p:txBody>
          <a:bodyPr>
            <a:noAutofit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loop_L1: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	sub $s3, $s3, $t0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loop_L2: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	</a:t>
            </a:r>
            <a:r>
              <a:rPr lang="en-US" sz="1200" dirty="0" err="1">
                <a:cs typeface="Courier New" pitchFamily="49" charset="0"/>
              </a:rPr>
              <a:t>addi</a:t>
            </a:r>
            <a:r>
              <a:rPr lang="en-US" sz="1200" dirty="0">
                <a:cs typeface="Courier New" pitchFamily="49" charset="0"/>
              </a:rPr>
              <a:t> $s2, $s2, 1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	</a:t>
            </a:r>
            <a:r>
              <a:rPr lang="en-US" sz="1200" dirty="0" err="1">
                <a:cs typeface="Courier New" pitchFamily="49" charset="0"/>
              </a:rPr>
              <a:t>beq</a:t>
            </a:r>
            <a:r>
              <a:rPr lang="en-US" sz="1200" dirty="0">
                <a:cs typeface="Courier New" pitchFamily="49" charset="0"/>
              </a:rPr>
              <a:t> $s2, $s1, done		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	j loop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done:	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	</a:t>
            </a:r>
            <a:r>
              <a:rPr lang="en-US" sz="1200" dirty="0" err="1"/>
              <a:t>addi</a:t>
            </a:r>
            <a:r>
              <a:rPr lang="en-US" sz="1200" dirty="0"/>
              <a:t> $v0, $zero, 1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	add $a0, $zero, $s3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 			</a:t>
            </a:r>
            <a:r>
              <a:rPr lang="en-US" sz="1200" dirty="0" err="1">
                <a:cs typeface="Courier New" pitchFamily="49" charset="0"/>
              </a:rPr>
              <a:t>syscall</a:t>
            </a:r>
            <a:endParaRPr lang="en-US" sz="1200" dirty="0">
              <a:cs typeface="Courier New" pitchFamily="49" charset="0"/>
            </a:endParaRP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00" dirty="0">
                <a:cs typeface="Courier New" pitchFamily="49" charset="0"/>
              </a:rPr>
              <a:t>			.end main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600" dirty="0"/>
              <a:t>	</a:t>
            </a:r>
            <a:r>
              <a:rPr lang="en-US" sz="1600" b="1" dirty="0"/>
              <a:t>What output is being produced by this program?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FF0000"/>
                </a:solidFill>
                <a:cs typeface="Courier New" pitchFamily="49" charset="0"/>
              </a:rPr>
              <a:t>All array values with an even index are added to s3 and all array values with an odd index are subtracted from s3.  -5 is printed.</a:t>
            </a:r>
            <a:endParaRPr lang="en-US" sz="1200" dirty="0">
              <a:solidFill>
                <a:srgbClr val="FF0000"/>
              </a:solidFill>
              <a:cs typeface="Courier New" pitchFamily="49" charset="0"/>
            </a:endParaRP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941925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181444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Load from memory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All load into end of register, pad with 0’s if necessary</a:t>
            </a:r>
          </a:p>
          <a:p>
            <a:pPr eaLnBrk="1" hangingPunct="1"/>
            <a:r>
              <a:rPr lang="en-US" dirty="0"/>
              <a:t>Load byte (8 bits)</a:t>
            </a:r>
          </a:p>
          <a:p>
            <a:pPr lvl="1" eaLnBrk="1" hangingPunct="1"/>
            <a:r>
              <a:rPr lang="en-US" dirty="0" err="1"/>
              <a:t>lb</a:t>
            </a:r>
            <a:r>
              <a:rPr lang="en-US" dirty="0"/>
              <a:t> register, address (all possible)</a:t>
            </a:r>
          </a:p>
          <a:p>
            <a:pPr eaLnBrk="1" hangingPunct="1"/>
            <a:r>
              <a:rPr lang="en-US" dirty="0"/>
              <a:t>Load </a:t>
            </a:r>
            <a:r>
              <a:rPr lang="en-US" dirty="0" err="1"/>
              <a:t>halfbyte</a:t>
            </a:r>
            <a:r>
              <a:rPr lang="en-US" dirty="0"/>
              <a:t> (16 bits)</a:t>
            </a:r>
          </a:p>
          <a:p>
            <a:pPr lvl="1" eaLnBrk="1" hangingPunct="1"/>
            <a:r>
              <a:rPr lang="en-US" dirty="0" err="1"/>
              <a:t>lh</a:t>
            </a:r>
            <a:r>
              <a:rPr lang="en-US" dirty="0"/>
              <a:t> register, address (divisible by 2)</a:t>
            </a:r>
          </a:p>
          <a:p>
            <a:pPr eaLnBrk="1" hangingPunct="1"/>
            <a:r>
              <a:rPr lang="en-US" dirty="0"/>
              <a:t>Load word (32 bits)</a:t>
            </a:r>
          </a:p>
          <a:p>
            <a:pPr lvl="1" eaLnBrk="1" hangingPunct="1"/>
            <a:r>
              <a:rPr lang="en-US" dirty="0" err="1"/>
              <a:t>lw</a:t>
            </a:r>
            <a:r>
              <a:rPr lang="en-US" dirty="0"/>
              <a:t> register, address (divisible by 4)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624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Store to memory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sb</a:t>
            </a:r>
            <a:r>
              <a:rPr lang="en-US" dirty="0"/>
              <a:t> register, address </a:t>
            </a:r>
          </a:p>
          <a:p>
            <a:pPr lvl="1" eaLnBrk="1" hangingPunct="1"/>
            <a:r>
              <a:rPr lang="en-US" dirty="0"/>
              <a:t>Stores last 8 bits of register into address</a:t>
            </a:r>
          </a:p>
          <a:p>
            <a:pPr eaLnBrk="1" hangingPunct="1"/>
            <a:r>
              <a:rPr lang="en-US" dirty="0" err="1"/>
              <a:t>sh</a:t>
            </a:r>
            <a:r>
              <a:rPr lang="en-US" dirty="0"/>
              <a:t> register, address</a:t>
            </a:r>
          </a:p>
          <a:p>
            <a:pPr lvl="1" eaLnBrk="1" hangingPunct="1"/>
            <a:r>
              <a:rPr lang="en-US" dirty="0"/>
              <a:t>Stores last 16 bits of register into address divisible by 2</a:t>
            </a:r>
          </a:p>
          <a:p>
            <a:pPr eaLnBrk="1" hangingPunct="1"/>
            <a:r>
              <a:rPr lang="en-US" dirty="0" err="1"/>
              <a:t>sw</a:t>
            </a:r>
            <a:r>
              <a:rPr lang="en-US" dirty="0"/>
              <a:t> register, address</a:t>
            </a:r>
          </a:p>
          <a:p>
            <a:pPr lvl="1" eaLnBrk="1" hangingPunct="1"/>
            <a:r>
              <a:rPr lang="en-US" dirty="0"/>
              <a:t>Stores full register into address divisible by 4</a:t>
            </a:r>
          </a:p>
        </p:txBody>
      </p:sp>
    </p:spTree>
    <p:extLst>
      <p:ext uri="{BB962C8B-B14F-4D97-AF65-F5344CB8AC3E}">
        <p14:creationId xmlns:p14="http://schemas.microsoft.com/office/powerpoint/2010/main" val="1570641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34980"/>
          </a:xfrm>
        </p:spPr>
        <p:txBody>
          <a:bodyPr>
            <a:normAutofit/>
          </a:bodyPr>
          <a:lstStyle/>
          <a:p>
            <a:r>
              <a:rPr lang="en-US" dirty="0"/>
              <a:t>Find the number of spaces in a string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int </a:t>
            </a:r>
            <a:r>
              <a:rPr lang="en-US" dirty="0" err="1"/>
              <a:t>count_spaces</a:t>
            </a:r>
            <a:r>
              <a:rPr lang="en-US" dirty="0"/>
              <a:t>(char s[]) {</a:t>
            </a:r>
          </a:p>
          <a:p>
            <a:pPr marL="0" indent="0">
              <a:buNone/>
            </a:pPr>
            <a:r>
              <a:rPr lang="en-US" dirty="0"/>
              <a:t>	int count = 0, </a:t>
            </a:r>
            <a:r>
              <a:rPr lang="en-US" dirty="0" err="1"/>
              <a:t>i</a:t>
            </a:r>
            <a:r>
              <a:rPr lang="en-US" dirty="0"/>
              <a:t> = 0;</a:t>
            </a:r>
          </a:p>
          <a:p>
            <a:pPr marL="0" indent="0">
              <a:buNone/>
            </a:pPr>
            <a:r>
              <a:rPr lang="en-US" dirty="0"/>
              <a:t>	while (s[</a:t>
            </a:r>
            <a:r>
              <a:rPr lang="en-US" dirty="0" err="1"/>
              <a:t>i</a:t>
            </a:r>
            <a:r>
              <a:rPr lang="en-US" dirty="0"/>
              <a:t>] != ‘\0’) {</a:t>
            </a:r>
          </a:p>
          <a:p>
            <a:pPr marL="0" indent="0">
              <a:buNone/>
            </a:pPr>
            <a:r>
              <a:rPr lang="en-US" dirty="0"/>
              <a:t>		if (s[</a:t>
            </a:r>
            <a:r>
              <a:rPr lang="en-US" dirty="0" err="1"/>
              <a:t>i</a:t>
            </a:r>
            <a:r>
              <a:rPr lang="en-US" dirty="0"/>
              <a:t>] == ’ ’) </a:t>
            </a:r>
          </a:p>
          <a:p>
            <a:pPr marL="0" indent="0">
              <a:buNone/>
            </a:pPr>
            <a:r>
              <a:rPr lang="en-US" dirty="0"/>
              <a:t>			count++;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i</a:t>
            </a:r>
            <a:r>
              <a:rPr lang="en-US" dirty="0"/>
              <a:t>++;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return count;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050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Sometimes it helps to remove the higher-level structure as an intermediate step between a high-level language and assembly: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count = 0;</a:t>
            </a:r>
          </a:p>
          <a:p>
            <a:pPr marL="0" indent="0">
              <a:buNone/>
            </a:pPr>
            <a:r>
              <a:rPr lang="en-US" dirty="0"/>
              <a:t>start: 	if (!(*s)) </a:t>
            </a:r>
            <a:r>
              <a:rPr lang="en-US" dirty="0" err="1"/>
              <a:t>goto</a:t>
            </a:r>
            <a:r>
              <a:rPr lang="en-US" dirty="0"/>
              <a:t> done;</a:t>
            </a:r>
          </a:p>
          <a:p>
            <a:pPr marL="0" indent="0">
              <a:buNone/>
            </a:pPr>
            <a:r>
              <a:rPr lang="en-US" dirty="0"/>
              <a:t>		if (!(*s == ’ ’)) </a:t>
            </a:r>
            <a:r>
              <a:rPr lang="en-US" dirty="0" err="1"/>
              <a:t>goto</a:t>
            </a:r>
            <a:r>
              <a:rPr lang="en-US" dirty="0"/>
              <a:t> </a:t>
            </a:r>
            <a:r>
              <a:rPr lang="en-US" dirty="0" err="1"/>
              <a:t>skipinc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count++;</a:t>
            </a:r>
          </a:p>
          <a:p>
            <a:pPr marL="0" indent="0">
              <a:buNone/>
            </a:pPr>
            <a:r>
              <a:rPr lang="en-US" dirty="0" err="1"/>
              <a:t>skipinc</a:t>
            </a:r>
            <a:r>
              <a:rPr lang="en-US" dirty="0"/>
              <a:t>: 	s++;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goto</a:t>
            </a:r>
            <a:r>
              <a:rPr lang="en-US" dirty="0"/>
              <a:t> start;</a:t>
            </a:r>
          </a:p>
          <a:p>
            <a:pPr marL="0" indent="0">
              <a:buNone/>
            </a:pPr>
            <a:r>
              <a:rPr lang="en-US" dirty="0"/>
              <a:t>done:</a:t>
            </a:r>
          </a:p>
        </p:txBody>
      </p:sp>
    </p:spTree>
    <p:extLst>
      <p:ext uri="{BB962C8B-B14F-4D97-AF65-F5344CB8AC3E}">
        <p14:creationId xmlns:p14="http://schemas.microsoft.com/office/powerpoint/2010/main" val="2168172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0981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parameter – s – is in $a0</a:t>
            </a:r>
          </a:p>
          <a:p>
            <a:r>
              <a:rPr lang="en-US" dirty="0"/>
              <a:t>The return value – count – is in $v0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addi</a:t>
            </a:r>
            <a:r>
              <a:rPr lang="en-US" dirty="0"/>
              <a:t> $v0, $zero, 0 		# count = 0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addi</a:t>
            </a:r>
            <a:r>
              <a:rPr lang="en-US" dirty="0"/>
              <a:t> $t0, $zero, 32		# t0 = 32, ascii for ‘ ‘</a:t>
            </a:r>
          </a:p>
          <a:p>
            <a:pPr marL="0" indent="0">
              <a:buNone/>
            </a:pPr>
            <a:r>
              <a:rPr lang="en-US" dirty="0"/>
              <a:t>start: 	</a:t>
            </a:r>
            <a:r>
              <a:rPr lang="en-US" dirty="0" err="1"/>
              <a:t>lb</a:t>
            </a:r>
            <a:r>
              <a:rPr lang="en-US" dirty="0"/>
              <a:t>	 $t1, 0($a0) 			# t1= *s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beq</a:t>
            </a:r>
            <a:r>
              <a:rPr lang="en-US" dirty="0"/>
              <a:t> $t1, $zero, done		# if *s == 0 </a:t>
            </a:r>
            <a:r>
              <a:rPr lang="en-US" dirty="0" err="1"/>
              <a:t>goto</a:t>
            </a:r>
            <a:r>
              <a:rPr lang="en-US" dirty="0"/>
              <a:t> done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bne</a:t>
            </a:r>
            <a:r>
              <a:rPr lang="en-US" dirty="0"/>
              <a:t> $t1, $t0, </a:t>
            </a:r>
            <a:r>
              <a:rPr lang="en-US" dirty="0" err="1"/>
              <a:t>skipinc</a:t>
            </a:r>
            <a:r>
              <a:rPr lang="en-US" dirty="0"/>
              <a:t> 		# if *s != ’ ’</a:t>
            </a:r>
            <a:r>
              <a:rPr lang="en-US" dirty="0" err="1"/>
              <a:t>goto</a:t>
            </a:r>
            <a:r>
              <a:rPr lang="en-US" dirty="0"/>
              <a:t> </a:t>
            </a:r>
            <a:r>
              <a:rPr lang="en-US" dirty="0" err="1"/>
              <a:t>skipinc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addi</a:t>
            </a:r>
            <a:r>
              <a:rPr lang="en-US" dirty="0"/>
              <a:t> $v0, $v0, 1 			# count++</a:t>
            </a:r>
          </a:p>
          <a:p>
            <a:pPr marL="0" indent="0">
              <a:buNone/>
            </a:pPr>
            <a:r>
              <a:rPr lang="en-US" dirty="0" err="1"/>
              <a:t>skipinc</a:t>
            </a:r>
            <a:r>
              <a:rPr lang="en-US" dirty="0"/>
              <a:t>: 	</a:t>
            </a:r>
            <a:r>
              <a:rPr lang="en-US" dirty="0" err="1"/>
              <a:t>addi</a:t>
            </a:r>
            <a:r>
              <a:rPr lang="en-US" dirty="0"/>
              <a:t> $a0, $a0,1 			# s++</a:t>
            </a:r>
          </a:p>
          <a:p>
            <a:pPr marL="0" indent="0">
              <a:buNone/>
            </a:pPr>
            <a:r>
              <a:rPr lang="en-US" dirty="0"/>
              <a:t>		j start 					# </a:t>
            </a:r>
            <a:r>
              <a:rPr lang="en-US" dirty="0" err="1"/>
              <a:t>goto</a:t>
            </a:r>
            <a:r>
              <a:rPr lang="en-US" dirty="0"/>
              <a:t> start</a:t>
            </a:r>
          </a:p>
          <a:p>
            <a:pPr marL="0" indent="0">
              <a:buNone/>
            </a:pPr>
            <a:r>
              <a:rPr lang="en-US" dirty="0"/>
              <a:t>done:</a:t>
            </a:r>
          </a:p>
        </p:txBody>
      </p:sp>
    </p:spTree>
    <p:extLst>
      <p:ext uri="{BB962C8B-B14F-4D97-AF65-F5344CB8AC3E}">
        <p14:creationId xmlns:p14="http://schemas.microsoft.com/office/powerpoint/2010/main" val="932606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Supporting Procedures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Make parameters accessible ($a0-$a3)</a:t>
            </a:r>
          </a:p>
          <a:p>
            <a:pPr eaLnBrk="1" hangingPunct="1"/>
            <a:r>
              <a:rPr lang="en-US" dirty="0"/>
              <a:t>Transfer control to the procedure (</a:t>
            </a:r>
            <a:r>
              <a:rPr lang="en-US" dirty="0" err="1"/>
              <a:t>jal</a:t>
            </a:r>
            <a:r>
              <a:rPr lang="en-US" dirty="0"/>
              <a:t>)</a:t>
            </a:r>
          </a:p>
          <a:p>
            <a:pPr eaLnBrk="1" hangingPunct="1"/>
            <a:r>
              <a:rPr lang="en-US" dirty="0"/>
              <a:t>Get resources needed for the procedure</a:t>
            </a:r>
          </a:p>
          <a:p>
            <a:pPr eaLnBrk="1" hangingPunct="1"/>
            <a:r>
              <a:rPr lang="en-US" dirty="0"/>
              <a:t>Perform the task</a:t>
            </a:r>
          </a:p>
          <a:p>
            <a:pPr eaLnBrk="1" hangingPunct="1"/>
            <a:r>
              <a:rPr lang="en-US" dirty="0"/>
              <a:t>Make the result accessible ($v0-$v1)</a:t>
            </a:r>
          </a:p>
          <a:p>
            <a:pPr eaLnBrk="1" hangingPunct="1"/>
            <a:r>
              <a:rPr lang="en-US" dirty="0"/>
              <a:t>Return to the calling program (</a:t>
            </a:r>
            <a:r>
              <a:rPr lang="en-US" dirty="0" err="1"/>
              <a:t>jr</a:t>
            </a:r>
            <a:r>
              <a:rPr lang="en-US" dirty="0"/>
              <a:t> $</a:t>
            </a:r>
            <a:r>
              <a:rPr lang="en-US" dirty="0" err="1"/>
              <a:t>ra</a:t>
            </a:r>
            <a:r>
              <a:rPr lang="en-US" dirty="0"/>
              <a:t>, where $</a:t>
            </a:r>
            <a:r>
              <a:rPr lang="en-US" dirty="0" err="1"/>
              <a:t>ra</a:t>
            </a:r>
            <a:r>
              <a:rPr lang="en-US" dirty="0"/>
              <a:t> = return address)</a:t>
            </a:r>
          </a:p>
        </p:txBody>
      </p:sp>
    </p:spTree>
    <p:extLst>
      <p:ext uri="{BB962C8B-B14F-4D97-AF65-F5344CB8AC3E}">
        <p14:creationId xmlns:p14="http://schemas.microsoft.com/office/powerpoint/2010/main" val="150346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Calling and Returning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To call a procedure: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Place parameters in $a1 - $a3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err="1"/>
              <a:t>jal</a:t>
            </a:r>
            <a:r>
              <a:rPr lang="en-US" sz="1800" dirty="0"/>
              <a:t> (jump and link)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/>
              <a:t>Stores return address (PC + 4) in $ra (31)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Push register values onto stack (if they will be used)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To return: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Place results in $v0 - $v1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Pop register values off stack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Jr $ra  (jump register)</a:t>
            </a:r>
          </a:p>
          <a:p>
            <a:pPr lvl="1" eaLnBrk="1" hangingPunct="1"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15942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1715</TotalTime>
  <Words>2631</Words>
  <Application>Microsoft Office PowerPoint</Application>
  <PresentationFormat>Widescreen</PresentationFormat>
  <Paragraphs>299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Century Gothic</vt:lpstr>
      <vt:lpstr>Courier New</vt:lpstr>
      <vt:lpstr>Times New Roman</vt:lpstr>
      <vt:lpstr>Wingdings 2</vt:lpstr>
      <vt:lpstr>Wingdings 3</vt:lpstr>
      <vt:lpstr>Wisp</vt:lpstr>
      <vt:lpstr>CDA 3103</vt:lpstr>
      <vt:lpstr>MIPS and Strings</vt:lpstr>
      <vt:lpstr>Load from memory</vt:lpstr>
      <vt:lpstr>Store to memory</vt:lpstr>
      <vt:lpstr>String Example</vt:lpstr>
      <vt:lpstr>String Example</vt:lpstr>
      <vt:lpstr>String Example</vt:lpstr>
      <vt:lpstr>Supporting Procedures</vt:lpstr>
      <vt:lpstr>Calling and Returning</vt:lpstr>
      <vt:lpstr>Pushing onto Stack</vt:lpstr>
      <vt:lpstr>Popping Registers</vt:lpstr>
      <vt:lpstr>Example</vt:lpstr>
      <vt:lpstr>Example – Procedure addfun</vt:lpstr>
      <vt:lpstr>Example - main</vt:lpstr>
      <vt:lpstr>Contents of an Object File</vt:lpstr>
      <vt:lpstr>Simplified Object File in MIPS</vt:lpstr>
      <vt:lpstr>Specifying Data</vt:lpstr>
      <vt:lpstr>Example Object File (addfun)</vt:lpstr>
      <vt:lpstr>SYSTEM CALLS</vt:lpstr>
      <vt:lpstr>Example – Summation Program</vt:lpstr>
      <vt:lpstr>Example – Summation Program</vt:lpstr>
      <vt:lpstr>Example – Summation Program  Sample Object File with System Calls</vt:lpstr>
      <vt:lpstr>Example - Tracing</vt:lpstr>
      <vt:lpstr>Example - Tracing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CDA 3103</dc:title>
  <dc:creator>Sarah Angell</dc:creator>
  <cp:lastModifiedBy>sarah.k.angell@gmail.com</cp:lastModifiedBy>
  <cp:revision>31</cp:revision>
  <dcterms:created xsi:type="dcterms:W3CDTF">2013-10-09T19:55:59Z</dcterms:created>
  <dcterms:modified xsi:type="dcterms:W3CDTF">2021-03-16T18:47:56Z</dcterms:modified>
</cp:coreProperties>
</file>