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919E3-9967-46E4-B412-56DC329788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191D0-1DED-4B13-B825-DE26A121E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91D0-1DED-4B13-B825-DE26A121ED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3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6FC2CE9-EB67-4813-A4B9-0BC8D6745A1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ADD527-358F-4451-82C1-E96D22840173}" type="datetimeFigureOut">
              <a:rPr lang="en-US" smtClean="0"/>
              <a:t>1/5/2021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Computer Organization</a:t>
            </a:r>
            <a:br>
              <a:rPr lang="en-US" dirty="0"/>
            </a:br>
            <a:r>
              <a:rPr lang="en-US" dirty="0"/>
              <a:t>CDA 3103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Sarah Angell</a:t>
            </a:r>
          </a:p>
          <a:p>
            <a:r>
              <a:rPr lang="en-US" dirty="0"/>
              <a:t>sarah.angell@cs.ucf.edu</a:t>
            </a:r>
          </a:p>
        </p:txBody>
      </p:sp>
    </p:spTree>
    <p:extLst>
      <p:ext uri="{BB962C8B-B14F-4D97-AF65-F5344CB8AC3E}">
        <p14:creationId xmlns:p14="http://schemas.microsoft.com/office/powerpoint/2010/main" val="278875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Systems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772400" cy="521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184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Computer System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1752600"/>
            <a:ext cx="206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Architecture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175260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Processor Design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6019800"/>
            <a:ext cx="190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Device Fabrication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6019800"/>
            <a:ext cx="147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Circuit Design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3200" y="6019800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Logic Design</a:t>
            </a:r>
          </a:p>
        </p:txBody>
      </p:sp>
    </p:spTree>
    <p:extLst>
      <p:ext uri="{BB962C8B-B14F-4D97-AF65-F5344CB8AC3E}">
        <p14:creationId xmlns:p14="http://schemas.microsoft.com/office/powerpoint/2010/main" val="3820292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Systems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56284"/>
            <a:ext cx="7239000" cy="201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976" y="4476710"/>
            <a:ext cx="22300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0, sum =0;</a:t>
            </a:r>
          </a:p>
          <a:p>
            <a:r>
              <a:rPr lang="en-US" dirty="0"/>
              <a:t>while (</a:t>
            </a:r>
            <a:r>
              <a:rPr lang="en-US" dirty="0" err="1"/>
              <a:t>i</a:t>
            </a:r>
            <a:r>
              <a:rPr lang="en-US" dirty="0"/>
              <a:t> &lt; n) {</a:t>
            </a:r>
          </a:p>
          <a:p>
            <a:r>
              <a:rPr lang="en-US" dirty="0"/>
              <a:t>	sum +=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r>
              <a:rPr lang="en-US" dirty="0"/>
              <a:t>}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3148" y="3474429"/>
            <a:ext cx="276710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 $s1, $zero, 0</a:t>
            </a:r>
          </a:p>
          <a:p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 $s2, $zero, 0</a:t>
            </a:r>
          </a:p>
          <a:p>
            <a:r>
              <a:rPr lang="en-US" dirty="0" err="1"/>
              <a:t>chk</a:t>
            </a:r>
            <a:r>
              <a:rPr lang="en-US" dirty="0"/>
              <a:t>:	</a:t>
            </a:r>
            <a:r>
              <a:rPr lang="en-US" dirty="0" err="1"/>
              <a:t>slt</a:t>
            </a:r>
            <a:r>
              <a:rPr lang="en-US" dirty="0"/>
              <a:t> $t3, $s1, $s0</a:t>
            </a:r>
          </a:p>
          <a:p>
            <a:r>
              <a:rPr lang="en-US" dirty="0"/>
              <a:t>	</a:t>
            </a:r>
            <a:r>
              <a:rPr lang="en-US" dirty="0" err="1"/>
              <a:t>beq</a:t>
            </a:r>
            <a:r>
              <a:rPr lang="en-US" dirty="0"/>
              <a:t> $t3, $0, done</a:t>
            </a:r>
          </a:p>
          <a:p>
            <a:r>
              <a:rPr lang="en-US" dirty="0"/>
              <a:t>	</a:t>
            </a:r>
            <a:r>
              <a:rPr lang="en-US" dirty="0" err="1"/>
              <a:t>sll</a:t>
            </a:r>
            <a:r>
              <a:rPr lang="en-US" dirty="0"/>
              <a:t> $t1, $s1, 2</a:t>
            </a:r>
          </a:p>
          <a:p>
            <a:r>
              <a:rPr lang="en-US" dirty="0"/>
              <a:t>	add $t1, $t1, $s3</a:t>
            </a:r>
          </a:p>
          <a:p>
            <a:r>
              <a:rPr lang="en-US" dirty="0"/>
              <a:t>	</a:t>
            </a:r>
            <a:r>
              <a:rPr lang="en-US" dirty="0" err="1"/>
              <a:t>lw</a:t>
            </a:r>
            <a:r>
              <a:rPr lang="en-US" dirty="0"/>
              <a:t> $t0, 0($t1)</a:t>
            </a:r>
          </a:p>
          <a:p>
            <a:r>
              <a:rPr lang="en-US" dirty="0"/>
              <a:t>	add $s2, $s2, $t0</a:t>
            </a:r>
          </a:p>
          <a:p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 $s1, $s1, 1</a:t>
            </a:r>
          </a:p>
          <a:p>
            <a:r>
              <a:rPr lang="en-US" dirty="0"/>
              <a:t>	j </a:t>
            </a:r>
            <a:r>
              <a:rPr lang="en-US" dirty="0" err="1"/>
              <a:t>chk</a:t>
            </a:r>
            <a:endParaRPr lang="en-US" dirty="0"/>
          </a:p>
          <a:p>
            <a:r>
              <a:rPr lang="en-US" dirty="0"/>
              <a:t>done: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474429"/>
            <a:ext cx="136287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0x20110000</a:t>
            </a:r>
          </a:p>
          <a:p>
            <a:r>
              <a:rPr lang="pt-BR" dirty="0"/>
              <a:t>0x20120000</a:t>
            </a:r>
          </a:p>
          <a:p>
            <a:r>
              <a:rPr lang="pt-BR" dirty="0"/>
              <a:t>0x0233582A</a:t>
            </a:r>
          </a:p>
          <a:p>
            <a:r>
              <a:rPr lang="pt-BR" dirty="0"/>
              <a:t>0x100B0018</a:t>
            </a:r>
          </a:p>
          <a:p>
            <a:r>
              <a:rPr lang="pt-BR" dirty="0"/>
              <a:t>0x00114880</a:t>
            </a:r>
          </a:p>
          <a:p>
            <a:r>
              <a:rPr lang="pt-BR" dirty="0"/>
              <a:t>0x01334820</a:t>
            </a:r>
          </a:p>
          <a:p>
            <a:r>
              <a:rPr lang="pt-BR" dirty="0"/>
              <a:t>0x8D280000</a:t>
            </a:r>
          </a:p>
          <a:p>
            <a:r>
              <a:rPr lang="pt-BR" dirty="0"/>
              <a:t>0x01129020</a:t>
            </a:r>
          </a:p>
          <a:p>
            <a:r>
              <a:rPr lang="pt-BR" dirty="0"/>
              <a:t>0x22310001</a:t>
            </a:r>
          </a:p>
          <a:p>
            <a:r>
              <a:rPr lang="pt-BR" dirty="0"/>
              <a:t>0x08000008</a:t>
            </a:r>
          </a:p>
          <a:p>
            <a:r>
              <a:rPr lang="en-US" dirty="0"/>
              <a:t>0x00000000</a:t>
            </a:r>
          </a:p>
        </p:txBody>
      </p:sp>
    </p:spTree>
    <p:extLst>
      <p:ext uri="{BB962C8B-B14F-4D97-AF65-F5344CB8AC3E}">
        <p14:creationId xmlns:p14="http://schemas.microsoft.com/office/powerpoint/2010/main" val="2551280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CDA 3103 focuses on: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010400" cy="465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999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you know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components are important to a number of fields:</a:t>
            </a:r>
          </a:p>
          <a:p>
            <a:pPr lvl="1"/>
            <a:r>
              <a:rPr lang="en-US" dirty="0"/>
              <a:t>Operating Systems</a:t>
            </a:r>
          </a:p>
          <a:p>
            <a:pPr lvl="1"/>
            <a:r>
              <a:rPr lang="en-US" dirty="0"/>
              <a:t>Compiler design and optimization</a:t>
            </a:r>
          </a:p>
          <a:p>
            <a:pPr lvl="1"/>
            <a:r>
              <a:rPr lang="en-US" dirty="0"/>
              <a:t>Mobile and low-power architectures</a:t>
            </a:r>
          </a:p>
          <a:p>
            <a:pPr lvl="1"/>
            <a:r>
              <a:rPr lang="en-US" dirty="0"/>
              <a:t>Parallelism</a:t>
            </a:r>
          </a:p>
          <a:p>
            <a:pPr lvl="2"/>
            <a:r>
              <a:rPr lang="en-US" dirty="0"/>
              <a:t>Parallel programming</a:t>
            </a:r>
          </a:p>
          <a:p>
            <a:pPr lvl="2"/>
            <a:r>
              <a:rPr lang="en-US" dirty="0"/>
              <a:t>Parallel processing</a:t>
            </a:r>
          </a:p>
          <a:p>
            <a:pPr lvl="2"/>
            <a:r>
              <a:rPr lang="en-US" dirty="0"/>
              <a:t>Parallel architectures</a:t>
            </a:r>
          </a:p>
          <a:p>
            <a:r>
              <a:rPr lang="en-US" dirty="0"/>
              <a:t>It’s important to know how different parts of the system contribute to the system, interact, and affect each other</a:t>
            </a:r>
          </a:p>
        </p:txBody>
      </p:sp>
    </p:spTree>
    <p:extLst>
      <p:ext uri="{BB962C8B-B14F-4D97-AF65-F5344CB8AC3E}">
        <p14:creationId xmlns:p14="http://schemas.microsoft.com/office/powerpoint/2010/main" val="1877188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Representation</a:t>
            </a:r>
          </a:p>
          <a:p>
            <a:r>
              <a:rPr lang="en-US" dirty="0"/>
              <a:t>Boolean Logic Design</a:t>
            </a:r>
          </a:p>
          <a:p>
            <a:r>
              <a:rPr lang="en-US" dirty="0"/>
              <a:t>Instruction Set Architecture (ISA)</a:t>
            </a:r>
          </a:p>
          <a:p>
            <a:r>
              <a:rPr lang="en-US" dirty="0"/>
              <a:t>MIPS Assembly Language Programming</a:t>
            </a:r>
          </a:p>
          <a:p>
            <a:r>
              <a:rPr lang="en-US" dirty="0"/>
              <a:t>Computer Arithmetic (Integer and IEEE 754 Floating Point)</a:t>
            </a:r>
          </a:p>
          <a:p>
            <a:r>
              <a:rPr lang="en-US" dirty="0"/>
              <a:t>Performance and Power Metrics</a:t>
            </a:r>
          </a:p>
          <a:p>
            <a:r>
              <a:rPr lang="en-US" dirty="0" err="1"/>
              <a:t>Datapath</a:t>
            </a:r>
            <a:r>
              <a:rPr lang="en-US" dirty="0"/>
              <a:t> Design and Control Logic Design</a:t>
            </a:r>
          </a:p>
          <a:p>
            <a:r>
              <a:rPr lang="en-US" dirty="0"/>
              <a:t>Pipelining Basics</a:t>
            </a:r>
          </a:p>
          <a:p>
            <a:r>
              <a:rPr lang="en-US" dirty="0"/>
              <a:t>Memory Hierarchy, Caches, and Virtual Memory</a:t>
            </a:r>
          </a:p>
        </p:txBody>
      </p:sp>
    </p:spTree>
    <p:extLst>
      <p:ext uri="{BB962C8B-B14F-4D97-AF65-F5344CB8AC3E}">
        <p14:creationId xmlns:p14="http://schemas.microsoft.com/office/powerpoint/2010/main" val="82146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Website: </a:t>
            </a:r>
            <a:r>
              <a:rPr lang="en-US" dirty="0" err="1"/>
              <a:t>webcourses</a:t>
            </a:r>
            <a:r>
              <a:rPr lang="en-US" dirty="0"/>
              <a:t>, check regularly</a:t>
            </a:r>
          </a:p>
          <a:p>
            <a:endParaRPr lang="en-US" dirty="0"/>
          </a:p>
          <a:p>
            <a:r>
              <a:rPr lang="en-US" dirty="0"/>
              <a:t>Instructor Contact: </a:t>
            </a:r>
            <a:r>
              <a:rPr lang="en-US" dirty="0" err="1"/>
              <a:t>webcourse</a:t>
            </a:r>
            <a:r>
              <a:rPr lang="en-US" dirty="0"/>
              <a:t> messages or sarah.angell@ucf.edu</a:t>
            </a:r>
          </a:p>
          <a:p>
            <a:endParaRPr lang="en-US" dirty="0"/>
          </a:p>
          <a:p>
            <a:r>
              <a:rPr lang="en-US" dirty="0"/>
              <a:t>Instructor Office Hours:</a:t>
            </a:r>
            <a:br>
              <a:rPr lang="en-US" dirty="0"/>
            </a:br>
            <a:r>
              <a:rPr lang="en-US" dirty="0"/>
              <a:t>Mondays, 10:30 am – 11:45 am</a:t>
            </a:r>
            <a:br>
              <a:rPr lang="en-US" dirty="0"/>
            </a:br>
            <a:r>
              <a:rPr lang="en-US" dirty="0"/>
              <a:t>Tuesdays, 10:30 am – 11:45 am</a:t>
            </a:r>
            <a:br>
              <a:rPr lang="en-US" dirty="0"/>
            </a:br>
            <a:r>
              <a:rPr lang="en-US" dirty="0"/>
              <a:t>Wednesdays, 2:00 pm – 3:15 pm</a:t>
            </a:r>
            <a:br>
              <a:rPr lang="en-US" dirty="0"/>
            </a:br>
            <a:r>
              <a:rPr lang="en-US" dirty="0"/>
              <a:t>Thursdays, 2:00 pm – 3:15 pm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Prereqs</a:t>
            </a:r>
            <a:r>
              <a:rPr lang="en-US" dirty="0"/>
              <a:t>: COP 3223</a:t>
            </a:r>
          </a:p>
        </p:txBody>
      </p:sp>
    </p:spTree>
    <p:extLst>
      <p:ext uri="{BB962C8B-B14F-4D97-AF65-F5344CB8AC3E}">
        <p14:creationId xmlns:p14="http://schemas.microsoft.com/office/powerpoint/2010/main" val="126187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Recommended Course Textbook: </a:t>
            </a:r>
          </a:p>
          <a:p>
            <a:pPr lvl="1" hangingPunct="0"/>
            <a:r>
              <a:rPr lang="en-US" dirty="0"/>
              <a:t>Computer Organization and Design MIPS Edition by David Patterson</a:t>
            </a:r>
          </a:p>
          <a:p>
            <a:pPr lvl="1" hangingPunct="0"/>
            <a:endParaRPr lang="en-US" dirty="0"/>
          </a:p>
          <a:p>
            <a:pPr hangingPunct="0"/>
            <a:r>
              <a:rPr lang="en-US" dirty="0"/>
              <a:t>Content Delivery</a:t>
            </a:r>
          </a:p>
          <a:p>
            <a:pPr lvl="1" hangingPunct="0"/>
            <a:r>
              <a:rPr lang="en-US" dirty="0"/>
              <a:t>Synchronous classroom meetings via zoom</a:t>
            </a:r>
          </a:p>
          <a:p>
            <a:pPr lvl="2" hangingPunct="0"/>
            <a:r>
              <a:rPr lang="en-US" dirty="0"/>
              <a:t>Section 1, TR 9:00 – 10:15 am</a:t>
            </a:r>
          </a:p>
          <a:p>
            <a:pPr lvl="2" hangingPunct="0"/>
            <a:r>
              <a:rPr lang="en-US" dirty="0"/>
              <a:t>Section 2, TR 6:00 – 7:15 pm</a:t>
            </a:r>
          </a:p>
          <a:p>
            <a:pPr lvl="1" hangingPunct="0"/>
            <a:r>
              <a:rPr lang="en-US" dirty="0"/>
              <a:t>Asynchronous recorded lectures</a:t>
            </a:r>
          </a:p>
          <a:p>
            <a:pPr lvl="1" hangingPunct="0"/>
            <a:endParaRPr lang="en-US" b="1" dirty="0"/>
          </a:p>
          <a:p>
            <a:pPr marL="114300" indent="0" hangingPunc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9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Grading:</a:t>
            </a:r>
          </a:p>
          <a:p>
            <a:pPr lvl="1"/>
            <a:r>
              <a:rPr lang="en-US" dirty="0"/>
              <a:t>Assignments/Quizzes	35%</a:t>
            </a:r>
          </a:p>
          <a:p>
            <a:pPr lvl="1"/>
            <a:r>
              <a:rPr lang="en-US" dirty="0"/>
              <a:t>Project			15%</a:t>
            </a:r>
          </a:p>
          <a:p>
            <a:pPr lvl="1"/>
            <a:r>
              <a:rPr lang="en-US" dirty="0"/>
              <a:t>Midterm			25%</a:t>
            </a:r>
          </a:p>
          <a:p>
            <a:pPr lvl="1"/>
            <a:r>
              <a:rPr lang="en-US" dirty="0"/>
              <a:t>Final Exam			25%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1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Details: Quizzes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dirty="0"/>
              <a:t>There are seven pairs of quizzes planned for this semester.  Each pair focuses on a single module in the course.  </a:t>
            </a:r>
          </a:p>
          <a:p>
            <a:endParaRPr lang="en-US" dirty="0"/>
          </a:p>
          <a:p>
            <a:r>
              <a:rPr lang="en-US" dirty="0"/>
              <a:t>The quizzes are not identical but will have similar questions.</a:t>
            </a:r>
          </a:p>
          <a:p>
            <a:endParaRPr lang="en-US" dirty="0"/>
          </a:p>
          <a:p>
            <a:r>
              <a:rPr lang="en-US" dirty="0"/>
              <a:t>Questions will also be similar to provided Study Sets</a:t>
            </a:r>
          </a:p>
          <a:p>
            <a:endParaRPr lang="en-US" dirty="0"/>
          </a:p>
          <a:p>
            <a:r>
              <a:rPr lang="en-US" dirty="0"/>
              <a:t>Results for “Quiz 1” can be reviewed prior to taking “Quiz 2” of the pair.</a:t>
            </a:r>
          </a:p>
        </p:txBody>
      </p:sp>
    </p:spTree>
    <p:extLst>
      <p:ext uri="{BB962C8B-B14F-4D97-AF65-F5344CB8AC3E}">
        <p14:creationId xmlns:p14="http://schemas.microsoft.com/office/powerpoint/2010/main" val="178973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892BB-7159-408C-85A0-0CBFE317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Details: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5EDFD-AEF1-444E-9E64-FA12C316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/>
          </a:bodyPr>
          <a:lstStyle/>
          <a:p>
            <a:r>
              <a:rPr lang="en-US" dirty="0"/>
              <a:t>There are two exams: the Midterm Exam and the Final Exam.</a:t>
            </a:r>
          </a:p>
          <a:p>
            <a:endParaRPr lang="en-US" dirty="0"/>
          </a:p>
          <a:p>
            <a:r>
              <a:rPr lang="en-US" dirty="0" err="1"/>
              <a:t>Respondus</a:t>
            </a:r>
            <a:r>
              <a:rPr lang="en-US" dirty="0"/>
              <a:t> </a:t>
            </a:r>
            <a:r>
              <a:rPr lang="en-US" dirty="0" err="1"/>
              <a:t>LockDown</a:t>
            </a:r>
            <a:r>
              <a:rPr lang="en-US" dirty="0"/>
              <a:t> Browser will be required.</a:t>
            </a:r>
          </a:p>
          <a:p>
            <a:pPr lvl="1"/>
            <a:r>
              <a:rPr lang="en-US" dirty="0"/>
              <a:t>But not </a:t>
            </a:r>
            <a:r>
              <a:rPr lang="en-US" dirty="0" err="1"/>
              <a:t>Respondus</a:t>
            </a:r>
            <a:r>
              <a:rPr lang="en-US" dirty="0"/>
              <a:t> Monitor (no webcam needed).</a:t>
            </a:r>
          </a:p>
          <a:p>
            <a:endParaRPr lang="en-US" dirty="0"/>
          </a:p>
          <a:p>
            <a:r>
              <a:rPr lang="en-US" dirty="0"/>
              <a:t>A testing window period of three days is allotted for the Midterm exam: March 11-13 (</a:t>
            </a:r>
            <a:r>
              <a:rPr lang="en-US" dirty="0" err="1"/>
              <a:t>Thur</a:t>
            </a:r>
            <a:r>
              <a:rPr lang="en-US" dirty="0"/>
              <a:t>-Sat)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Final Exams will be available (at a minimum) the day of the regularly scheduled final exam for your section. The final exam is cumulative.</a:t>
            </a:r>
          </a:p>
          <a:p>
            <a:pPr lvl="1"/>
            <a:r>
              <a:rPr lang="en-US" dirty="0"/>
              <a:t>Section 1: April 29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Section 2: May 4th</a:t>
            </a:r>
          </a:p>
        </p:txBody>
      </p:sp>
    </p:spTree>
    <p:extLst>
      <p:ext uri="{BB962C8B-B14F-4D97-AF65-F5344CB8AC3E}">
        <p14:creationId xmlns:p14="http://schemas.microsoft.com/office/powerpoint/2010/main" val="364588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Details: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Project: Write an emulator in C for a scaled down MIPS ISA processor</a:t>
            </a:r>
          </a:p>
          <a:p>
            <a:endParaRPr lang="en-US" dirty="0"/>
          </a:p>
          <a:p>
            <a:r>
              <a:rPr lang="en-US" dirty="0"/>
              <a:t>The emulator must compile and run in an UNIX environment</a:t>
            </a:r>
          </a:p>
          <a:p>
            <a:pPr lvl="1"/>
            <a:r>
              <a:rPr lang="en-US" dirty="0"/>
              <a:t>Eustis accounts will be provided after the add/drop period</a:t>
            </a:r>
          </a:p>
          <a:p>
            <a:pPr lvl="1"/>
            <a:r>
              <a:rPr lang="en-US" dirty="0"/>
              <a:t>You may also use your own environment as preferred</a:t>
            </a:r>
          </a:p>
          <a:p>
            <a:pPr lvl="1"/>
            <a:endParaRPr lang="en-US" dirty="0"/>
          </a:p>
          <a:p>
            <a:r>
              <a:rPr lang="en-US" dirty="0"/>
              <a:t>Projects may be done individually or in teams of two or three.</a:t>
            </a:r>
          </a:p>
          <a:p>
            <a:endParaRPr lang="en-US" dirty="0"/>
          </a:p>
          <a:p>
            <a:r>
              <a:rPr lang="en-US" dirty="0"/>
              <a:t>Details will be provided after our section on pipelining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9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opinion is vital to the pace of the course</a:t>
            </a:r>
          </a:p>
          <a:p>
            <a:r>
              <a:rPr lang="en-US" dirty="0"/>
              <a:t>Let me know your opinions on:</a:t>
            </a:r>
          </a:p>
          <a:p>
            <a:pPr lvl="1"/>
            <a:r>
              <a:rPr lang="en-US" dirty="0"/>
              <a:t>Pacing (too fast/too slow)</a:t>
            </a:r>
          </a:p>
          <a:p>
            <a:pPr lvl="1"/>
            <a:r>
              <a:rPr lang="en-US" dirty="0"/>
              <a:t>Level (too easy/too difficult)</a:t>
            </a:r>
          </a:p>
          <a:p>
            <a:pPr lvl="1"/>
            <a:r>
              <a:rPr lang="en-US" dirty="0"/>
              <a:t>Class and Recitation Examples (too few/too many)</a:t>
            </a:r>
          </a:p>
          <a:p>
            <a:pPr lvl="1"/>
            <a:r>
              <a:rPr lang="en-US" dirty="0"/>
              <a:t>Homework</a:t>
            </a:r>
          </a:p>
          <a:p>
            <a:pPr lvl="1"/>
            <a:r>
              <a:rPr lang="en-US" dirty="0"/>
              <a:t>Exams </a:t>
            </a:r>
          </a:p>
        </p:txBody>
      </p:sp>
    </p:spTree>
    <p:extLst>
      <p:ext uri="{BB962C8B-B14F-4D97-AF65-F5344CB8AC3E}">
        <p14:creationId xmlns:p14="http://schemas.microsoft.com/office/powerpoint/2010/main" val="315123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Introduce fundamentals of the organization and design of computers from both the computer programmer’s perspective and computer architect’s perspective</a:t>
            </a:r>
          </a:p>
          <a:p>
            <a:endParaRPr lang="en-US" dirty="0"/>
          </a:p>
          <a:p>
            <a:r>
              <a:rPr lang="en-US" dirty="0"/>
              <a:t>Cover the components of a computer, the functions of each component, and how the components interact with each other and with software</a:t>
            </a:r>
          </a:p>
          <a:p>
            <a:endParaRPr lang="en-US" dirty="0"/>
          </a:p>
          <a:p>
            <a:r>
              <a:rPr lang="en-US" dirty="0"/>
              <a:t>Make each of you a better computer scientist</a:t>
            </a:r>
          </a:p>
        </p:txBody>
      </p:sp>
    </p:spTree>
    <p:extLst>
      <p:ext uri="{BB962C8B-B14F-4D97-AF65-F5344CB8AC3E}">
        <p14:creationId xmlns:p14="http://schemas.microsoft.com/office/powerpoint/2010/main" val="215446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508</TotalTime>
  <Words>727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Adjacency</vt:lpstr>
      <vt:lpstr>Computer Organization CDA 3103</vt:lpstr>
      <vt:lpstr>Course Details</vt:lpstr>
      <vt:lpstr>Course Details</vt:lpstr>
      <vt:lpstr>Course Details</vt:lpstr>
      <vt:lpstr>Course Details: Quizzes</vt:lpstr>
      <vt:lpstr>Course Details: Exams</vt:lpstr>
      <vt:lpstr>Course Details: Project</vt:lpstr>
      <vt:lpstr>Feedback</vt:lpstr>
      <vt:lpstr>Course Goals</vt:lpstr>
      <vt:lpstr>Computer Systems</vt:lpstr>
      <vt:lpstr>Computer Systems</vt:lpstr>
      <vt:lpstr>CDA 3103 focuses on:</vt:lpstr>
      <vt:lpstr>Why should you know this?</vt:lpstr>
      <vt:lpstr>Course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CDA 3103</dc:title>
  <dc:creator>Sarah</dc:creator>
  <cp:lastModifiedBy>sarah.k.angell@gmail.com</cp:lastModifiedBy>
  <cp:revision>34</cp:revision>
  <dcterms:created xsi:type="dcterms:W3CDTF">2014-01-06T20:28:28Z</dcterms:created>
  <dcterms:modified xsi:type="dcterms:W3CDTF">2021-01-05T18:50:38Z</dcterms:modified>
</cp:coreProperties>
</file>