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69" r:id="rId2"/>
    <p:sldId id="319" r:id="rId3"/>
    <p:sldId id="320" r:id="rId4"/>
    <p:sldId id="339" r:id="rId5"/>
    <p:sldId id="357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56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332" r:id="rId33"/>
    <p:sldId id="333" r:id="rId34"/>
    <p:sldId id="334" r:id="rId35"/>
    <p:sldId id="282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F04EF-9AAC-4E9B-AB45-9516AE3B6C4B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AF323-0008-4E46-A962-7318DC324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04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91A65B7-8BB8-4418-A822-04E61B4B2572}" type="slidenum">
              <a:rPr lang="en-US">
                <a:latin typeface="Calibri" panose="020F0502020204030204" pitchFamily="34" charset="0"/>
              </a:rPr>
              <a:pPr eaLnBrk="1" hangingPunct="1"/>
              <a:t>23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9333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CC5110B-9B52-4FBB-A3BA-97B87D263C0E}" type="slidenum">
              <a:rPr lang="en-US">
                <a:latin typeface="Calibri" panose="020F0502020204030204" pitchFamily="34" charset="0"/>
              </a:rPr>
              <a:pPr eaLnBrk="1" hangingPunct="1"/>
              <a:t>24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6312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EA3F523-489C-417E-BA1D-BDEC44F5D40E}" type="slidenum">
              <a:rPr lang="en-US">
                <a:latin typeface="Calibri" panose="020F0502020204030204" pitchFamily="34" charset="0"/>
              </a:rPr>
              <a:pPr eaLnBrk="1" hangingPunct="1"/>
              <a:t>25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7120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7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7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3778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80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8544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46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18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67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930400" y="228600"/>
            <a:ext cx="96520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623474A1-9375-4796-BC2E-4F59AB11B3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31194"/>
      </p:ext>
    </p:extLst>
  </p:cSld>
  <p:clrMapOvr>
    <a:masterClrMapping/>
  </p:clrMapOvr>
  <p:transition spd="med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5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6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43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4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2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5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2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46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CDA 3103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Recitation </a:t>
            </a:r>
            <a:r>
              <a:rPr lang="en-US" smtClean="0"/>
              <a:t>11 </a:t>
            </a:r>
            <a:r>
              <a:rPr lang="en-US" dirty="0"/>
              <a:t>– </a:t>
            </a:r>
            <a:r>
              <a:rPr lang="en-US" dirty="0" smtClean="0"/>
              <a:t>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54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037850"/>
              </p:ext>
            </p:extLst>
          </p:nvPr>
        </p:nvGraphicFramePr>
        <p:xfrm>
          <a:off x="1070378" y="1905000"/>
          <a:ext cx="541866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637568"/>
              </p:ext>
            </p:extLst>
          </p:nvPr>
        </p:nvGraphicFramePr>
        <p:xfrm>
          <a:off x="7348968" y="1988197"/>
          <a:ext cx="4505607" cy="4570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869"/>
                <a:gridCol w="1501869"/>
                <a:gridCol w="1501869"/>
              </a:tblGrid>
              <a:tr h="26887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Set #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Block Position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Contents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Mem[16]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Mem[2]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3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Mem[3]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Mem[11]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4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5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Mem[21]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6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7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09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731288"/>
              </p:ext>
            </p:extLst>
          </p:nvPr>
        </p:nvGraphicFramePr>
        <p:xfrm>
          <a:off x="1070378" y="1905000"/>
          <a:ext cx="541866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641909"/>
              </p:ext>
            </p:extLst>
          </p:nvPr>
        </p:nvGraphicFramePr>
        <p:xfrm>
          <a:off x="7348968" y="1988197"/>
          <a:ext cx="4505607" cy="4570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869"/>
                <a:gridCol w="1501869"/>
                <a:gridCol w="1501869"/>
              </a:tblGrid>
              <a:tr h="26887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Set #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Block Position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Contents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Mem[16]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Mem[2]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3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Mem[3]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Mem[11]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4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5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Mem[21]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Mem[13]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6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7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6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878308"/>
              </p:ext>
            </p:extLst>
          </p:nvPr>
        </p:nvGraphicFramePr>
        <p:xfrm>
          <a:off x="1070378" y="1905000"/>
          <a:ext cx="541866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547121"/>
              </p:ext>
            </p:extLst>
          </p:nvPr>
        </p:nvGraphicFramePr>
        <p:xfrm>
          <a:off x="7348968" y="1988197"/>
          <a:ext cx="4505607" cy="4570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869"/>
                <a:gridCol w="1501869"/>
                <a:gridCol w="1501869"/>
              </a:tblGrid>
              <a:tr h="26887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Set #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Block Position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Contents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Mem[16]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Mem[2]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3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Mem[3]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Mem[11]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4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5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Mem[21]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Mem[13]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6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7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0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912039"/>
              </p:ext>
            </p:extLst>
          </p:nvPr>
        </p:nvGraphicFramePr>
        <p:xfrm>
          <a:off x="1070378" y="1905000"/>
          <a:ext cx="541866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215726"/>
              </p:ext>
            </p:extLst>
          </p:nvPr>
        </p:nvGraphicFramePr>
        <p:xfrm>
          <a:off x="7348968" y="1988197"/>
          <a:ext cx="4505607" cy="4570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869"/>
                <a:gridCol w="1501869"/>
                <a:gridCol w="1501869"/>
              </a:tblGrid>
              <a:tr h="26887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Set #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Block Position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Contents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Mem[16]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Mem[2]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3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Mem[3]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Mem[11]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4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5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Mem[21]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Mem[13]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6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7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1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434827"/>
              </p:ext>
            </p:extLst>
          </p:nvPr>
        </p:nvGraphicFramePr>
        <p:xfrm>
          <a:off x="1070378" y="1905000"/>
          <a:ext cx="541866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50473"/>
              </p:ext>
            </p:extLst>
          </p:nvPr>
        </p:nvGraphicFramePr>
        <p:xfrm>
          <a:off x="7348968" y="1988197"/>
          <a:ext cx="4505607" cy="4570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869"/>
                <a:gridCol w="1501869"/>
                <a:gridCol w="1501869"/>
              </a:tblGrid>
              <a:tr h="26887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Set #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Block Position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Contents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Mem[16]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Mem[2]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3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Mem[3]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Mem[11]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4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5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Mem[21]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Mem[13]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6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Mem[22]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7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08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927410"/>
              </p:ext>
            </p:extLst>
          </p:nvPr>
        </p:nvGraphicFramePr>
        <p:xfrm>
          <a:off x="1070378" y="1905000"/>
          <a:ext cx="541866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236019"/>
              </p:ext>
            </p:extLst>
          </p:nvPr>
        </p:nvGraphicFramePr>
        <p:xfrm>
          <a:off x="7348968" y="1988197"/>
          <a:ext cx="4505607" cy="4570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869"/>
                <a:gridCol w="1501869"/>
                <a:gridCol w="1501869"/>
              </a:tblGrid>
              <a:tr h="26887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Set #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Block Position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Contents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Mem[16]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Mem[2]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3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Mem[3]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Mem[11]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4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Mem[4]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5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Mem[21]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Mem[13]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6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Mem[22]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7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53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0378" y="1905000"/>
          <a:ext cx="541866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622630"/>
              </p:ext>
            </p:extLst>
          </p:nvPr>
        </p:nvGraphicFramePr>
        <p:xfrm>
          <a:off x="7348968" y="1988197"/>
          <a:ext cx="4505607" cy="4570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869"/>
                <a:gridCol w="1501869"/>
                <a:gridCol w="1501869"/>
              </a:tblGrid>
              <a:tr h="26887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Set #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Block Position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Contents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Mem[16]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Mem[2]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3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Mem[3]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Mem[11]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4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Mem[4]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5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Mem[5]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Mem[13]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6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Mem[22]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7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81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530469"/>
              </p:ext>
            </p:extLst>
          </p:nvPr>
        </p:nvGraphicFramePr>
        <p:xfrm>
          <a:off x="1070378" y="1905000"/>
          <a:ext cx="541866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968907"/>
              </p:ext>
            </p:extLst>
          </p:nvPr>
        </p:nvGraphicFramePr>
        <p:xfrm>
          <a:off x="7348968" y="1988197"/>
          <a:ext cx="4505607" cy="4570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869"/>
                <a:gridCol w="1501869"/>
                <a:gridCol w="1501869"/>
              </a:tblGrid>
              <a:tr h="26887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Set #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Block Position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Contents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Mem[16]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Mem[2]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3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Mem[3]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Mem[11]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4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Mem[4]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5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Mem[5]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Mem[13]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6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Mem[22]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7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28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have a system where the instruction cache has a miss rate of 3% and the miss penalty for the data cache is 20 cycles.</a:t>
            </a:r>
          </a:p>
          <a:p>
            <a:r>
              <a:rPr lang="en-US" dirty="0"/>
              <a:t>Compare the relative performance of our system to one with an ideal cache and one without caching, where memory access requires 35 cycles </a:t>
            </a:r>
            <a:endParaRPr lang="en-US" dirty="0" smtClean="0"/>
          </a:p>
          <a:p>
            <a:r>
              <a:rPr lang="en-US" dirty="0" smtClean="0"/>
              <a:t>Assume </a:t>
            </a:r>
            <a:r>
              <a:rPr lang="en-US" dirty="0"/>
              <a:t>a base CPI of 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0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have a system where the instruction cache has a miss rate of 3% and the miss penalty for the data cache is 20 cycles.</a:t>
            </a:r>
          </a:p>
          <a:p>
            <a:r>
              <a:rPr lang="en-US" dirty="0" smtClean="0"/>
              <a:t>Compare the relative performance of our system to one with an ideal cache and one without caching, where memory access requires 35 cycles.</a:t>
            </a:r>
          </a:p>
          <a:p>
            <a:r>
              <a:rPr lang="en-US" dirty="0" smtClean="0"/>
              <a:t>Assume a base CPI of 1.</a:t>
            </a:r>
          </a:p>
          <a:p>
            <a:r>
              <a:rPr lang="en-US" dirty="0" smtClean="0"/>
              <a:t>With an ideal cache the </a:t>
            </a:r>
            <a:r>
              <a:rPr lang="en-US" dirty="0" err="1" smtClean="0"/>
              <a:t>cpu</a:t>
            </a:r>
            <a:r>
              <a:rPr lang="en-US" dirty="0" smtClean="0"/>
              <a:t> time is IC*CC.</a:t>
            </a:r>
          </a:p>
        </p:txBody>
      </p:sp>
    </p:spTree>
    <p:extLst>
      <p:ext uri="{BB962C8B-B14F-4D97-AF65-F5344CB8AC3E}">
        <p14:creationId xmlns:p14="http://schemas.microsoft.com/office/powerpoint/2010/main" val="301370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Caches </a:t>
            </a:r>
            <a:r>
              <a:rPr lang="en-US" dirty="0" smtClean="0"/>
              <a:t>create </a:t>
            </a:r>
            <a:r>
              <a:rPr lang="en-US" dirty="0"/>
              <a:t>an illusion of large amounts of fast memory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Cache Details</a:t>
            </a:r>
          </a:p>
          <a:p>
            <a:pPr lvl="1"/>
            <a:r>
              <a:rPr lang="en-US" dirty="0"/>
              <a:t>Organization: direct mapped, set associative, fully associative</a:t>
            </a:r>
          </a:p>
          <a:p>
            <a:pPr lvl="1"/>
            <a:r>
              <a:rPr lang="en-US" dirty="0"/>
              <a:t>Write policy: write-through vs. write-back</a:t>
            </a:r>
          </a:p>
          <a:p>
            <a:pPr lvl="1"/>
            <a:r>
              <a:rPr lang="en-US" dirty="0"/>
              <a:t>Replacement policy: direct, LRU, random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10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have a system where the instruction cache has a miss rate of 3% and the miss penalty for the data cache is 20 cycles.</a:t>
            </a:r>
          </a:p>
          <a:p>
            <a:r>
              <a:rPr lang="en-US" dirty="0" smtClean="0"/>
              <a:t>Compare the relative performance of our system to one with an ideal cache and one without caching, where memory access requires 35 cycles.</a:t>
            </a:r>
          </a:p>
          <a:p>
            <a:r>
              <a:rPr lang="en-US" dirty="0" smtClean="0"/>
              <a:t>Assume a base CPI of 1.</a:t>
            </a:r>
          </a:p>
          <a:p>
            <a:r>
              <a:rPr lang="en-US" dirty="0" smtClean="0"/>
              <a:t>With an ideal cache the </a:t>
            </a:r>
            <a:r>
              <a:rPr lang="en-US" dirty="0" err="1" smtClean="0"/>
              <a:t>cpu</a:t>
            </a:r>
            <a:r>
              <a:rPr lang="en-US" dirty="0" smtClean="0"/>
              <a:t> time is IC*CC.</a:t>
            </a:r>
          </a:p>
          <a:p>
            <a:r>
              <a:rPr lang="en-US" dirty="0" smtClean="0"/>
              <a:t>With our instruction cache, the effective CPI is (1 + .03*20) = 1.6.  The </a:t>
            </a:r>
            <a:r>
              <a:rPr lang="en-US" dirty="0" err="1" smtClean="0"/>
              <a:t>cpu</a:t>
            </a:r>
            <a:r>
              <a:rPr lang="en-US" dirty="0" smtClean="0"/>
              <a:t> time is IC*CC*1.6</a:t>
            </a:r>
          </a:p>
        </p:txBody>
      </p:sp>
    </p:spTree>
    <p:extLst>
      <p:ext uri="{BB962C8B-B14F-4D97-AF65-F5344CB8AC3E}">
        <p14:creationId xmlns:p14="http://schemas.microsoft.com/office/powerpoint/2010/main" val="414364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have a system where the instruction cache has a miss rate of 3% and the miss penalty for the data cache is 20 cycles.</a:t>
            </a:r>
          </a:p>
          <a:p>
            <a:r>
              <a:rPr lang="en-US" dirty="0" smtClean="0"/>
              <a:t>Compare the relative performance of our system to one with an ideal cache and one without caching, where memory access requires 35 cycles.</a:t>
            </a:r>
          </a:p>
          <a:p>
            <a:r>
              <a:rPr lang="en-US" dirty="0" smtClean="0"/>
              <a:t>Assume a base CPI of 1.</a:t>
            </a:r>
          </a:p>
          <a:p>
            <a:r>
              <a:rPr lang="en-US" dirty="0" smtClean="0"/>
              <a:t>With an ideal cache the </a:t>
            </a:r>
            <a:r>
              <a:rPr lang="en-US" dirty="0" err="1" smtClean="0"/>
              <a:t>cpu</a:t>
            </a:r>
            <a:r>
              <a:rPr lang="en-US" dirty="0" smtClean="0"/>
              <a:t> time is IC*CC.</a:t>
            </a:r>
          </a:p>
          <a:p>
            <a:r>
              <a:rPr lang="en-US" dirty="0" smtClean="0"/>
              <a:t>With our instruction cache, the effective CPI is (1 + .03*20) = 1.6.  The </a:t>
            </a:r>
            <a:r>
              <a:rPr lang="en-US" dirty="0" err="1" smtClean="0"/>
              <a:t>cpu</a:t>
            </a:r>
            <a:r>
              <a:rPr lang="en-US" dirty="0" smtClean="0"/>
              <a:t> time is IC*CC*1.6</a:t>
            </a:r>
          </a:p>
          <a:p>
            <a:r>
              <a:rPr lang="en-US" dirty="0" smtClean="0"/>
              <a:t>Without a cache, the effective CPI is (1+35) = 35.  The </a:t>
            </a:r>
            <a:r>
              <a:rPr lang="en-US" dirty="0" err="1" smtClean="0"/>
              <a:t>cpu</a:t>
            </a:r>
            <a:r>
              <a:rPr lang="en-US" dirty="0" smtClean="0"/>
              <a:t> time is IC*CC*35.</a:t>
            </a:r>
          </a:p>
        </p:txBody>
      </p:sp>
    </p:spTree>
    <p:extLst>
      <p:ext uri="{BB962C8B-B14F-4D97-AF65-F5344CB8AC3E}">
        <p14:creationId xmlns:p14="http://schemas.microsoft.com/office/powerpoint/2010/main" val="145655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/>
          <a:lstStyle/>
          <a:p>
            <a:r>
              <a:rPr lang="en-US" dirty="0" smtClean="0"/>
              <a:t>Suppose we have a system where the instruction cache has a miss rate of 3% and the miss penalty for the data cache is 20 cycles.</a:t>
            </a:r>
          </a:p>
          <a:p>
            <a:r>
              <a:rPr lang="en-US" dirty="0" smtClean="0"/>
              <a:t>Compare the relative performance of our system to one with an ideal cache and one without caching, where memory access requires 35 cycles.</a:t>
            </a:r>
          </a:p>
          <a:p>
            <a:r>
              <a:rPr lang="en-US" dirty="0" smtClean="0"/>
              <a:t>Assume a base CPI of 1.</a:t>
            </a:r>
          </a:p>
          <a:p>
            <a:r>
              <a:rPr lang="en-US" dirty="0" smtClean="0"/>
              <a:t>With an ideal cache the </a:t>
            </a:r>
            <a:r>
              <a:rPr lang="en-US" dirty="0" err="1" smtClean="0"/>
              <a:t>cpu</a:t>
            </a:r>
            <a:r>
              <a:rPr lang="en-US" dirty="0" smtClean="0"/>
              <a:t> time is IC*CC.</a:t>
            </a:r>
          </a:p>
          <a:p>
            <a:r>
              <a:rPr lang="en-US" dirty="0" smtClean="0"/>
              <a:t>With our instruction cache, the effective CPI is (1 + .03*20) = 1.6.  The </a:t>
            </a:r>
            <a:r>
              <a:rPr lang="en-US" dirty="0" err="1" smtClean="0"/>
              <a:t>cpu</a:t>
            </a:r>
            <a:r>
              <a:rPr lang="en-US" dirty="0" smtClean="0"/>
              <a:t> time is IC*CC*1.6</a:t>
            </a:r>
          </a:p>
          <a:p>
            <a:r>
              <a:rPr lang="en-US" dirty="0" smtClean="0"/>
              <a:t>Without a cache, the effective CPI is (1+35) = 35.  The </a:t>
            </a:r>
            <a:r>
              <a:rPr lang="en-US" dirty="0" err="1" smtClean="0"/>
              <a:t>cpu</a:t>
            </a:r>
            <a:r>
              <a:rPr lang="en-US" dirty="0" smtClean="0"/>
              <a:t> time is IC*CC*35.</a:t>
            </a:r>
          </a:p>
          <a:p>
            <a:endParaRPr lang="en-US" dirty="0"/>
          </a:p>
          <a:p>
            <a:r>
              <a:rPr lang="en-US" dirty="0" smtClean="0"/>
              <a:t>The ideal cache is 1.6 times better than our cache.</a:t>
            </a:r>
          </a:p>
          <a:p>
            <a:r>
              <a:rPr lang="en-US" dirty="0" smtClean="0"/>
              <a:t>Our cache is 21.875 times better than a system without a cache.</a:t>
            </a:r>
          </a:p>
        </p:txBody>
      </p:sp>
    </p:spTree>
    <p:extLst>
      <p:ext uri="{BB962C8B-B14F-4D97-AF65-F5344CB8AC3E}">
        <p14:creationId xmlns:p14="http://schemas.microsoft.com/office/powerpoint/2010/main" val="419080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Gotham-Black" charset="0"/>
              </a:rPr>
              <a:t>Virtual Memory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address used by a programmer will be called a </a:t>
            </a:r>
            <a:r>
              <a:rPr lang="en-US" sz="2800" b="1" dirty="0"/>
              <a:t>logical address</a:t>
            </a:r>
            <a:endParaRPr lang="en-US" sz="2800" dirty="0"/>
          </a:p>
          <a:p>
            <a:r>
              <a:rPr lang="en-US" sz="2800" dirty="0"/>
              <a:t>An address in main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memory </a:t>
            </a:r>
            <a:r>
              <a:rPr lang="en-US" sz="2800" dirty="0"/>
              <a:t>is called a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physical </a:t>
            </a:r>
            <a:r>
              <a:rPr lang="en-US" sz="2800" b="1" dirty="0"/>
              <a:t>address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929" y="3214608"/>
            <a:ext cx="434340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057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latin typeface="Gotham-Black" charset="0"/>
              </a:rPr>
              <a:t>Virtual Memory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part of the program needs to be in memory for execution</a:t>
            </a:r>
          </a:p>
          <a:p>
            <a:r>
              <a:rPr lang="en-US" dirty="0" smtClean="0"/>
              <a:t>Logical address space can therefore be much larger than physical address space</a:t>
            </a:r>
          </a:p>
          <a:p>
            <a:r>
              <a:rPr lang="en-US" dirty="0" smtClean="0"/>
              <a:t>Allows for more efficient process creation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13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latin typeface="Gotham-Black" charset="0"/>
              </a:rPr>
              <a:t>Virtual Memory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The term </a:t>
            </a:r>
            <a:r>
              <a:rPr lang="en-US" b="1" smtClean="0"/>
              <a:t>page </a:t>
            </a:r>
            <a:r>
              <a:rPr lang="en-US" smtClean="0"/>
              <a:t>refers to groups of address space of the same size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For example: if auxiliary memory contains 1024K and main memory contains 32K and page size equals to 1K, then auxiliary memory has 1024 pages and main memory has 32 pages</a:t>
            </a:r>
          </a:p>
        </p:txBody>
      </p:sp>
    </p:spTree>
    <p:extLst>
      <p:ext uri="{BB962C8B-B14F-4D97-AF65-F5344CB8AC3E}">
        <p14:creationId xmlns:p14="http://schemas.microsoft.com/office/powerpoint/2010/main" val="246828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latin typeface="Gotham-Black" charset="0"/>
              </a:rPr>
              <a:t>Paging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process has its own page table</a:t>
            </a:r>
          </a:p>
          <a:p>
            <a:r>
              <a:rPr lang="en-US" dirty="0" smtClean="0"/>
              <a:t>Each page table entry contains the frame number of the corresponding page in main memory</a:t>
            </a:r>
          </a:p>
          <a:p>
            <a:r>
              <a:rPr lang="en-US" dirty="0" smtClean="0"/>
              <a:t>A bit is needed to indicate whether the page is in main memory or not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961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-2979" b="9309"/>
          <a:stretch>
            <a:fillRect/>
          </a:stretch>
        </p:blipFill>
        <p:spPr>
          <a:xfrm>
            <a:off x="2133600" y="990600"/>
            <a:ext cx="8077200" cy="5384800"/>
          </a:xfrm>
        </p:spPr>
      </p:pic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56A2A5-D52E-47FA-84E2-35C5A2804B53}" type="slidenum">
              <a:rPr 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27</a:t>
            </a:fld>
            <a:endParaRPr 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96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latin typeface="Gotham-Black" charset="0"/>
              </a:rPr>
              <a:t>Translation Lookaside Buffer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virtual memory reference can cause two physical memory accesses</a:t>
            </a:r>
          </a:p>
          <a:p>
            <a:pPr lvl="1"/>
            <a:r>
              <a:rPr lang="en-US" smtClean="0"/>
              <a:t>One to fetch the page table</a:t>
            </a:r>
          </a:p>
          <a:p>
            <a:pPr lvl="1"/>
            <a:r>
              <a:rPr lang="en-US" smtClean="0"/>
              <a:t>One to fetch the data</a:t>
            </a:r>
          </a:p>
          <a:p>
            <a:r>
              <a:rPr lang="en-US" smtClean="0"/>
              <a:t>To overcome this problem a high-speed cache is set up for page table entries</a:t>
            </a:r>
          </a:p>
          <a:p>
            <a:pPr lvl="1"/>
            <a:r>
              <a:rPr lang="en-US" smtClean="0"/>
              <a:t>Called a Translation Lookaside Buffer (TLB)</a:t>
            </a:r>
          </a:p>
        </p:txBody>
      </p:sp>
    </p:spTree>
    <p:extLst>
      <p:ext uri="{BB962C8B-B14F-4D97-AF65-F5344CB8AC3E}">
        <p14:creationId xmlns:p14="http://schemas.microsoft.com/office/powerpoint/2010/main" val="3242549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latin typeface="Gotham-Black" charset="0"/>
              </a:rPr>
              <a:t>Translation Lookaside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smtClean="0"/>
              <a:t>Contains page table entries that have been most recently used</a:t>
            </a:r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smtClean="0"/>
              <a:t>Given a virtual address, processor examines the TLB</a:t>
            </a:r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smtClean="0"/>
              <a:t>If page table entry is present (TLB hit), the frame number is retrieved and the real address is formed</a:t>
            </a:r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smtClean="0"/>
              <a:t>If page table entry is not found in the TLB (TLB miss), the page number is used to index the process page table</a:t>
            </a:r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endParaRPr lang="en-US" dirty="0" smtClean="0"/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5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we have a 2-way set associative cache, with 16 blocks.  Each block is one word in width.  Show the result (hit/miss) for the following address access sequence and show the final contents of the cache</a:t>
            </a:r>
          </a:p>
          <a:p>
            <a:endParaRPr lang="en-US" dirty="0"/>
          </a:p>
          <a:p>
            <a:r>
              <a:rPr lang="en-US" dirty="0" smtClean="0"/>
              <a:t>2, 3, 11, 16, 21, 13, 11, 3, 22, 4, 5, 11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3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latin typeface="Gotham-Black" charset="0"/>
              </a:rPr>
              <a:t>Translation Lookaside Buffer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First checks if page is already in main memory </a:t>
            </a:r>
          </a:p>
          <a:p>
            <a:pPr lvl="1"/>
            <a:r>
              <a:rPr lang="en-US" smtClean="0"/>
              <a:t>If not in main memory a page fault is issued</a:t>
            </a:r>
          </a:p>
          <a:p>
            <a:r>
              <a:rPr lang="en-US" smtClean="0"/>
              <a:t>The TLB is updated to include the new page entry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2103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947739"/>
            <a:ext cx="8001000" cy="5526087"/>
          </a:xfrm>
          <a:noFill/>
        </p:spPr>
      </p:pic>
    </p:spTree>
    <p:extLst>
      <p:ext uri="{BB962C8B-B14F-4D97-AF65-F5344CB8AC3E}">
        <p14:creationId xmlns:p14="http://schemas.microsoft.com/office/powerpoint/2010/main" val="356930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5200" y="887413"/>
            <a:ext cx="5105400" cy="5529262"/>
          </a:xfrm>
          <a:noFill/>
        </p:spPr>
      </p:pic>
    </p:spTree>
    <p:extLst>
      <p:ext uri="{BB962C8B-B14F-4D97-AF65-F5344CB8AC3E}">
        <p14:creationId xmlns:p14="http://schemas.microsoft.com/office/powerpoint/2010/main" val="327485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066801"/>
            <a:ext cx="4667250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01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88"/>
          <a:stretch>
            <a:fillRect/>
          </a:stretch>
        </p:blipFill>
        <p:spPr>
          <a:xfrm>
            <a:off x="2590800" y="857250"/>
            <a:ext cx="6878638" cy="5486400"/>
          </a:xfrm>
          <a:noFill/>
        </p:spPr>
      </p:pic>
    </p:spTree>
    <p:extLst>
      <p:ext uri="{BB962C8B-B14F-4D97-AF65-F5344CB8AC3E}">
        <p14:creationId xmlns:p14="http://schemas.microsoft.com/office/powerpoint/2010/main" val="172859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44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671350"/>
              </p:ext>
            </p:extLst>
          </p:nvPr>
        </p:nvGraphicFramePr>
        <p:xfrm>
          <a:off x="1070378" y="1905000"/>
          <a:ext cx="541866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853876"/>
              </p:ext>
            </p:extLst>
          </p:nvPr>
        </p:nvGraphicFramePr>
        <p:xfrm>
          <a:off x="7348968" y="1988197"/>
          <a:ext cx="4505607" cy="4570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869"/>
                <a:gridCol w="1501869"/>
                <a:gridCol w="1501869"/>
              </a:tblGrid>
              <a:tr h="26887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Set #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Block Position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Contents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3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4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5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6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7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32648" y="981670"/>
            <a:ext cx="4306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find the number of sets divide the total number of blocks by the degree of associativity: 16 /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16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70378" y="1905000"/>
          <a:ext cx="541866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309982"/>
              </p:ext>
            </p:extLst>
          </p:nvPr>
        </p:nvGraphicFramePr>
        <p:xfrm>
          <a:off x="7348968" y="1988197"/>
          <a:ext cx="4505607" cy="4570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869"/>
                <a:gridCol w="1501869"/>
                <a:gridCol w="1501869"/>
              </a:tblGrid>
              <a:tr h="26887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Set #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Block Position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Contents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3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4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5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6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7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32648" y="981670"/>
            <a:ext cx="4306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a 2-way set associative cache each block can be in one of two locations in the set (labeled 0 and 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87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553540"/>
              </p:ext>
            </p:extLst>
          </p:nvPr>
        </p:nvGraphicFramePr>
        <p:xfrm>
          <a:off x="1070378" y="1905000"/>
          <a:ext cx="541866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992266"/>
              </p:ext>
            </p:extLst>
          </p:nvPr>
        </p:nvGraphicFramePr>
        <p:xfrm>
          <a:off x="7348968" y="1988197"/>
          <a:ext cx="4505607" cy="4570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869"/>
                <a:gridCol w="1501869"/>
                <a:gridCol w="1501869"/>
              </a:tblGrid>
              <a:tr h="26887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Set #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Block Position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Contents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Mem[2]</a:t>
                      </a:r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3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4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5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6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7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85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746528"/>
              </p:ext>
            </p:extLst>
          </p:nvPr>
        </p:nvGraphicFramePr>
        <p:xfrm>
          <a:off x="1070378" y="1905000"/>
          <a:ext cx="541866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037450"/>
              </p:ext>
            </p:extLst>
          </p:nvPr>
        </p:nvGraphicFramePr>
        <p:xfrm>
          <a:off x="7348968" y="1988197"/>
          <a:ext cx="4505607" cy="4570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869"/>
                <a:gridCol w="1501869"/>
                <a:gridCol w="1501869"/>
              </a:tblGrid>
              <a:tr h="26887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Set #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Block Position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Contents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Mem[2]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3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Mem[3]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4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5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6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7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96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397110"/>
              </p:ext>
            </p:extLst>
          </p:nvPr>
        </p:nvGraphicFramePr>
        <p:xfrm>
          <a:off x="1070378" y="1905000"/>
          <a:ext cx="541866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139442"/>
              </p:ext>
            </p:extLst>
          </p:nvPr>
        </p:nvGraphicFramePr>
        <p:xfrm>
          <a:off x="7348968" y="1988197"/>
          <a:ext cx="4505607" cy="4570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869"/>
                <a:gridCol w="1501869"/>
                <a:gridCol w="1501869"/>
              </a:tblGrid>
              <a:tr h="26887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Set #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Block Position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Contents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Mem[2]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3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Mem[3]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Mem[11]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4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5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6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7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19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36247"/>
              </p:ext>
            </p:extLst>
          </p:nvPr>
        </p:nvGraphicFramePr>
        <p:xfrm>
          <a:off x="1070378" y="1905000"/>
          <a:ext cx="541866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680055"/>
              </p:ext>
            </p:extLst>
          </p:nvPr>
        </p:nvGraphicFramePr>
        <p:xfrm>
          <a:off x="7348968" y="1988197"/>
          <a:ext cx="4505607" cy="4570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869"/>
                <a:gridCol w="1501869"/>
                <a:gridCol w="1501869"/>
              </a:tblGrid>
              <a:tr h="26887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Set #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Block Position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Contents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Mem[16]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Mem[2]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3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Mem[3]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Mem[11]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4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5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6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rowSpan="2">
                  <a:txBody>
                    <a:bodyPr/>
                    <a:lstStyle/>
                    <a:p>
                      <a:r>
                        <a:rPr lang="en-US" sz="1300" dirty="0" smtClean="0"/>
                        <a:t>7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0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  <a:tr h="2688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</a:t>
                      </a:r>
                      <a:endParaRPr lang="en-US" sz="1300" dirty="0"/>
                    </a:p>
                  </a:txBody>
                  <a:tcPr marL="67161" marR="67161" marT="33581" marB="335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7161" marR="67161" marT="33581" marB="3358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8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1752</TotalTime>
  <Words>1929</Words>
  <Application>Microsoft Office PowerPoint</Application>
  <PresentationFormat>Widescreen</PresentationFormat>
  <Paragraphs>983</Paragraphs>
  <Slides>35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ＭＳ Ｐゴシック</vt:lpstr>
      <vt:lpstr>Arial</vt:lpstr>
      <vt:lpstr>Calibri</vt:lpstr>
      <vt:lpstr>Century Gothic</vt:lpstr>
      <vt:lpstr>Gotham-Black</vt:lpstr>
      <vt:lpstr>Wingdings 2</vt:lpstr>
      <vt:lpstr>Wingdings 3</vt:lpstr>
      <vt:lpstr>Wisp</vt:lpstr>
      <vt:lpstr>CDA 3103</vt:lpstr>
      <vt:lpstr>Cache Recap</vt:lpstr>
      <vt:lpstr>Cache Example</vt:lpstr>
      <vt:lpstr>Cache Example</vt:lpstr>
      <vt:lpstr>Cache Example</vt:lpstr>
      <vt:lpstr>Cache Example</vt:lpstr>
      <vt:lpstr>Cache Example</vt:lpstr>
      <vt:lpstr>Cache Example</vt:lpstr>
      <vt:lpstr>Cache Example</vt:lpstr>
      <vt:lpstr>Cache Example</vt:lpstr>
      <vt:lpstr>Cache Example</vt:lpstr>
      <vt:lpstr>Cache Example</vt:lpstr>
      <vt:lpstr>Cache Example</vt:lpstr>
      <vt:lpstr>Cache Example</vt:lpstr>
      <vt:lpstr>Cache Example</vt:lpstr>
      <vt:lpstr>Cache Example</vt:lpstr>
      <vt:lpstr>Cache Example</vt:lpstr>
      <vt:lpstr>Cache Performance</vt:lpstr>
      <vt:lpstr>Cache Performance</vt:lpstr>
      <vt:lpstr>Cache Performance</vt:lpstr>
      <vt:lpstr>Cache Performance</vt:lpstr>
      <vt:lpstr>Cache Performance</vt:lpstr>
      <vt:lpstr>Virtual Memory</vt:lpstr>
      <vt:lpstr>Virtual Memory</vt:lpstr>
      <vt:lpstr>Virtual Memory</vt:lpstr>
      <vt:lpstr>Paging</vt:lpstr>
      <vt:lpstr>PowerPoint Presentation</vt:lpstr>
      <vt:lpstr>Translation Lookaside Buffer</vt:lpstr>
      <vt:lpstr>Translation Lookaside Buffer</vt:lpstr>
      <vt:lpstr>Translation Lookaside Buffer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CDA 3103</dc:title>
  <dc:creator>Sarah Angell</dc:creator>
  <cp:lastModifiedBy>Sarah Angell</cp:lastModifiedBy>
  <cp:revision>30</cp:revision>
  <dcterms:created xsi:type="dcterms:W3CDTF">2013-10-09T19:55:59Z</dcterms:created>
  <dcterms:modified xsi:type="dcterms:W3CDTF">2015-04-16T15:43:46Z</dcterms:modified>
</cp:coreProperties>
</file>