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3"/>
  </p:notesMasterIdLst>
  <p:sldIdLst>
    <p:sldId id="257" r:id="rId2"/>
    <p:sldId id="283" r:id="rId3"/>
    <p:sldId id="284" r:id="rId4"/>
    <p:sldId id="260" r:id="rId5"/>
    <p:sldId id="287" r:id="rId6"/>
    <p:sldId id="290" r:id="rId7"/>
    <p:sldId id="291" r:id="rId8"/>
    <p:sldId id="262" r:id="rId9"/>
    <p:sldId id="263" r:id="rId10"/>
    <p:sldId id="264" r:id="rId11"/>
    <p:sldId id="293" r:id="rId12"/>
    <p:sldId id="265" r:id="rId13"/>
    <p:sldId id="294" r:id="rId14"/>
    <p:sldId id="295" r:id="rId15"/>
    <p:sldId id="296" r:id="rId16"/>
    <p:sldId id="297" r:id="rId17"/>
    <p:sldId id="298" r:id="rId18"/>
    <p:sldId id="299" r:id="rId19"/>
    <p:sldId id="300" r:id="rId20"/>
    <p:sldId id="268" r:id="rId21"/>
    <p:sldId id="269"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01" r:id="rId36"/>
    <p:sldId id="275" r:id="rId37"/>
    <p:sldId id="316" r:id="rId38"/>
    <p:sldId id="317" r:id="rId39"/>
    <p:sldId id="318" r:id="rId40"/>
    <p:sldId id="319" r:id="rId41"/>
    <p:sldId id="320" r:id="rId42"/>
    <p:sldId id="321" r:id="rId43"/>
    <p:sldId id="315" r:id="rId44"/>
    <p:sldId id="322" r:id="rId45"/>
    <p:sldId id="323" r:id="rId46"/>
    <p:sldId id="324" r:id="rId47"/>
    <p:sldId id="325" r:id="rId48"/>
    <p:sldId id="326" r:id="rId49"/>
    <p:sldId id="277" r:id="rId50"/>
    <p:sldId id="327" r:id="rId51"/>
    <p:sldId id="328" r:id="rId52"/>
    <p:sldId id="276" r:id="rId53"/>
    <p:sldId id="330" r:id="rId54"/>
    <p:sldId id="331" r:id="rId55"/>
    <p:sldId id="332" r:id="rId56"/>
    <p:sldId id="280" r:id="rId57"/>
    <p:sldId id="333" r:id="rId58"/>
    <p:sldId id="329" r:id="rId59"/>
    <p:sldId id="271" r:id="rId60"/>
    <p:sldId id="272" r:id="rId61"/>
    <p:sldId id="274"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78E848-1C52-4D03-B1E8-015103244866}" v="13" dt="2020-03-26T21:14:22.8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k.angell@gmail.com" userId="6bf6a64f84f9f961" providerId="LiveId" clId="{EF78E848-1C52-4D03-B1E8-015103244866}"/>
    <pc:docChg chg="custSel modSld">
      <pc:chgData name="sarah.k.angell@gmail.com" userId="6bf6a64f84f9f961" providerId="LiveId" clId="{EF78E848-1C52-4D03-B1E8-015103244866}" dt="2020-03-26T21:14:22.891" v="234" actId="20577"/>
      <pc:docMkLst>
        <pc:docMk/>
      </pc:docMkLst>
      <pc:sldChg chg="addSp delSp modSp">
        <pc:chgData name="sarah.k.angell@gmail.com" userId="6bf6a64f84f9f961" providerId="LiveId" clId="{EF78E848-1C52-4D03-B1E8-015103244866}" dt="2020-03-26T20:40:18.723" v="216" actId="166"/>
        <pc:sldMkLst>
          <pc:docMk/>
          <pc:sldMk cId="862103814" sldId="271"/>
        </pc:sldMkLst>
        <pc:graphicFrameChg chg="ord">
          <ac:chgData name="sarah.k.angell@gmail.com" userId="6bf6a64f84f9f961" providerId="LiveId" clId="{EF78E848-1C52-4D03-B1E8-015103244866}" dt="2020-03-26T20:40:18.723" v="216" actId="166"/>
          <ac:graphicFrameMkLst>
            <pc:docMk/>
            <pc:sldMk cId="862103814" sldId="271"/>
            <ac:graphicFrameMk id="34822" creationId="{00000000-0000-0000-0000-000000000000}"/>
          </ac:graphicFrameMkLst>
        </pc:graphicFrameChg>
        <pc:picChg chg="add mod">
          <ac:chgData name="sarah.k.angell@gmail.com" userId="6bf6a64f84f9f961" providerId="LiveId" clId="{EF78E848-1C52-4D03-B1E8-015103244866}" dt="2020-03-26T20:40:15.099" v="215" actId="1076"/>
          <ac:picMkLst>
            <pc:docMk/>
            <pc:sldMk cId="862103814" sldId="271"/>
            <ac:picMk id="2" creationId="{5B741FE1-E0CB-431B-80B8-635BFCD2B07F}"/>
          </ac:picMkLst>
        </pc:picChg>
        <pc:picChg chg="del">
          <ac:chgData name="sarah.k.angell@gmail.com" userId="6bf6a64f84f9f961" providerId="LiveId" clId="{EF78E848-1C52-4D03-B1E8-015103244866}" dt="2020-03-26T20:40:04.539" v="211" actId="478"/>
          <ac:picMkLst>
            <pc:docMk/>
            <pc:sldMk cId="862103814" sldId="271"/>
            <ac:picMk id="34826" creationId="{00000000-0000-0000-0000-000000000000}"/>
          </ac:picMkLst>
        </pc:picChg>
      </pc:sldChg>
      <pc:sldChg chg="modSp">
        <pc:chgData name="sarah.k.angell@gmail.com" userId="6bf6a64f84f9f961" providerId="LiveId" clId="{EF78E848-1C52-4D03-B1E8-015103244866}" dt="2020-03-26T20:31:05.267" v="210" actId="20577"/>
        <pc:sldMkLst>
          <pc:docMk/>
          <pc:sldMk cId="3148509946" sldId="276"/>
        </pc:sldMkLst>
        <pc:spChg chg="mod">
          <ac:chgData name="sarah.k.angell@gmail.com" userId="6bf6a64f84f9f961" providerId="LiveId" clId="{EF78E848-1C52-4D03-B1E8-015103244866}" dt="2020-03-26T20:31:05.267" v="210" actId="20577"/>
          <ac:spMkLst>
            <pc:docMk/>
            <pc:sldMk cId="3148509946" sldId="276"/>
            <ac:spMk id="3" creationId="{00000000-0000-0000-0000-000000000000}"/>
          </ac:spMkLst>
        </pc:spChg>
      </pc:sldChg>
      <pc:sldChg chg="modSp">
        <pc:chgData name="sarah.k.angell@gmail.com" userId="6bf6a64f84f9f961" providerId="LiveId" clId="{EF78E848-1C52-4D03-B1E8-015103244866}" dt="2020-03-26T20:24:00.907" v="9" actId="20577"/>
        <pc:sldMkLst>
          <pc:docMk/>
          <pc:sldMk cId="1971239874" sldId="277"/>
        </pc:sldMkLst>
        <pc:spChg chg="mod">
          <ac:chgData name="sarah.k.angell@gmail.com" userId="6bf6a64f84f9f961" providerId="LiveId" clId="{EF78E848-1C52-4D03-B1E8-015103244866}" dt="2020-03-26T20:24:00.907" v="9" actId="20577"/>
          <ac:spMkLst>
            <pc:docMk/>
            <pc:sldMk cId="1971239874" sldId="277"/>
            <ac:spMk id="41988" creationId="{00000000-0000-0000-0000-000000000000}"/>
          </ac:spMkLst>
        </pc:spChg>
      </pc:sldChg>
      <pc:sldChg chg="modSp">
        <pc:chgData name="sarah.k.angell@gmail.com" userId="6bf6a64f84f9f961" providerId="LiveId" clId="{EF78E848-1C52-4D03-B1E8-015103244866}" dt="2020-03-26T20:07:52.081" v="0" actId="20577"/>
        <pc:sldMkLst>
          <pc:docMk/>
          <pc:sldMk cId="3231343716" sldId="305"/>
        </pc:sldMkLst>
        <pc:spChg chg="mod">
          <ac:chgData name="sarah.k.angell@gmail.com" userId="6bf6a64f84f9f961" providerId="LiveId" clId="{EF78E848-1C52-4D03-B1E8-015103244866}" dt="2020-03-26T20:07:52.081" v="0" actId="20577"/>
          <ac:spMkLst>
            <pc:docMk/>
            <pc:sldMk cId="3231343716" sldId="305"/>
            <ac:spMk id="3" creationId="{00000000-0000-0000-0000-000000000000}"/>
          </ac:spMkLst>
        </pc:spChg>
      </pc:sldChg>
      <pc:sldChg chg="addSp delSp modSp">
        <pc:chgData name="sarah.k.angell@gmail.com" userId="6bf6a64f84f9f961" providerId="LiveId" clId="{EF78E848-1C52-4D03-B1E8-015103244866}" dt="2020-03-26T21:14:03.942" v="226" actId="20577"/>
        <pc:sldMkLst>
          <pc:docMk/>
          <pc:sldMk cId="4245737837" sldId="323"/>
        </pc:sldMkLst>
        <pc:spChg chg="mod">
          <ac:chgData name="sarah.k.angell@gmail.com" userId="6bf6a64f84f9f961" providerId="LiveId" clId="{EF78E848-1C52-4D03-B1E8-015103244866}" dt="2020-03-26T21:14:03.942" v="226" actId="20577"/>
          <ac:spMkLst>
            <pc:docMk/>
            <pc:sldMk cId="4245737837" sldId="323"/>
            <ac:spMk id="5" creationId="{00000000-0000-0000-0000-000000000000}"/>
          </ac:spMkLst>
        </pc:spChg>
        <pc:picChg chg="add del">
          <ac:chgData name="sarah.k.angell@gmail.com" userId="6bf6a64f84f9f961" providerId="LiveId" clId="{EF78E848-1C52-4D03-B1E8-015103244866}" dt="2020-03-26T21:13:48.553" v="218"/>
          <ac:picMkLst>
            <pc:docMk/>
            <pc:sldMk cId="4245737837" sldId="323"/>
            <ac:picMk id="3" creationId="{AFD03CE2-320D-4D24-A651-9E5E565E284C}"/>
          </ac:picMkLst>
        </pc:picChg>
        <pc:picChg chg="del">
          <ac:chgData name="sarah.k.angell@gmail.com" userId="6bf6a64f84f9f961" providerId="LiveId" clId="{EF78E848-1C52-4D03-B1E8-015103244866}" dt="2020-03-26T21:13:49.537" v="219" actId="478"/>
          <ac:picMkLst>
            <pc:docMk/>
            <pc:sldMk cId="4245737837" sldId="323"/>
            <ac:picMk id="4" creationId="{00000000-0000-0000-0000-000000000000}"/>
          </ac:picMkLst>
        </pc:picChg>
        <pc:picChg chg="add mod">
          <ac:chgData name="sarah.k.angell@gmail.com" userId="6bf6a64f84f9f961" providerId="LiveId" clId="{EF78E848-1C52-4D03-B1E8-015103244866}" dt="2020-03-26T21:13:56.569" v="222" actId="14100"/>
          <ac:picMkLst>
            <pc:docMk/>
            <pc:sldMk cId="4245737837" sldId="323"/>
            <ac:picMk id="7" creationId="{11E32374-B42C-4D49-BC31-31E612AE521A}"/>
          </ac:picMkLst>
        </pc:picChg>
      </pc:sldChg>
      <pc:sldChg chg="modSp">
        <pc:chgData name="sarah.k.angell@gmail.com" userId="6bf6a64f84f9f961" providerId="LiveId" clId="{EF78E848-1C52-4D03-B1E8-015103244866}" dt="2020-03-26T21:14:22.891" v="234" actId="20577"/>
        <pc:sldMkLst>
          <pc:docMk/>
          <pc:sldMk cId="1654193641" sldId="324"/>
        </pc:sldMkLst>
        <pc:spChg chg="mod">
          <ac:chgData name="sarah.k.angell@gmail.com" userId="6bf6a64f84f9f961" providerId="LiveId" clId="{EF78E848-1C52-4D03-B1E8-015103244866}" dt="2020-03-26T21:14:22.891" v="234" actId="20577"/>
          <ac:spMkLst>
            <pc:docMk/>
            <pc:sldMk cId="1654193641" sldId="324"/>
            <ac:spMk id="4" creationId="{00000000-0000-0000-0000-000000000000}"/>
          </ac:spMkLst>
        </pc:spChg>
      </pc:sldChg>
      <pc:sldChg chg="modSp">
        <pc:chgData name="sarah.k.angell@gmail.com" userId="6bf6a64f84f9f961" providerId="LiveId" clId="{EF78E848-1C52-4D03-B1E8-015103244866}" dt="2020-03-26T20:23:00.518" v="3" actId="20577"/>
        <pc:sldMkLst>
          <pc:docMk/>
          <pc:sldMk cId="3674790032" sldId="326"/>
        </pc:sldMkLst>
        <pc:spChg chg="mod">
          <ac:chgData name="sarah.k.angell@gmail.com" userId="6bf6a64f84f9f961" providerId="LiveId" clId="{EF78E848-1C52-4D03-B1E8-015103244866}" dt="2020-03-26T20:23:00.518" v="3" actId="20577"/>
          <ac:spMkLst>
            <pc:docMk/>
            <pc:sldMk cId="3674790032" sldId="326"/>
            <ac:spMk id="28675" creationId="{00000000-0000-0000-0000-000000000000}"/>
          </ac:spMkLst>
        </pc:spChg>
      </pc:sldChg>
      <pc:sldChg chg="modSp">
        <pc:chgData name="sarah.k.angell@gmail.com" userId="6bf6a64f84f9f961" providerId="LiveId" clId="{EF78E848-1C52-4D03-B1E8-015103244866}" dt="2020-03-26T20:27:34.162" v="200" actId="20577"/>
        <pc:sldMkLst>
          <pc:docMk/>
          <pc:sldMk cId="1380821430" sldId="327"/>
        </pc:sldMkLst>
        <pc:spChg chg="mod">
          <ac:chgData name="sarah.k.angell@gmail.com" userId="6bf6a64f84f9f961" providerId="LiveId" clId="{EF78E848-1C52-4D03-B1E8-015103244866}" dt="2020-03-26T20:24:25.910" v="14" actId="20577"/>
          <ac:spMkLst>
            <pc:docMk/>
            <pc:sldMk cId="1380821430" sldId="327"/>
            <ac:spMk id="41987" creationId="{00000000-0000-0000-0000-000000000000}"/>
          </ac:spMkLst>
        </pc:spChg>
        <pc:spChg chg="mod">
          <ac:chgData name="sarah.k.angell@gmail.com" userId="6bf6a64f84f9f961" providerId="LiveId" clId="{EF78E848-1C52-4D03-B1E8-015103244866}" dt="2020-03-26T20:27:34.162" v="200" actId="20577"/>
          <ac:spMkLst>
            <pc:docMk/>
            <pc:sldMk cId="1380821430" sldId="327"/>
            <ac:spMk id="41988"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33E3C4-EFE9-4A41-B0EF-074A7ED5698F}" type="datetimeFigureOut">
              <a:rPr lang="en-US" smtClean="0"/>
              <a:t>3/26/2020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15D8FC-C889-4410-8862-C922C3EC1A28}" type="slidenum">
              <a:rPr lang="en-US" smtClean="0"/>
              <a:t>‹#›</a:t>
            </a:fld>
            <a:endParaRPr lang="en-US"/>
          </a:p>
        </p:txBody>
      </p:sp>
    </p:spTree>
    <p:extLst>
      <p:ext uri="{BB962C8B-B14F-4D97-AF65-F5344CB8AC3E}">
        <p14:creationId xmlns:p14="http://schemas.microsoft.com/office/powerpoint/2010/main" val="2015536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71683"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A6F9C9D4-30ED-45E9-B94E-65C09A9579E4}"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71684"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71685"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3F7B2CCA-3675-41DE-8833-CC7802AC374D}" type="slidenum">
              <a:rPr lang="en-US">
                <a:latin typeface="Times New Roman" panose="02020603050405020304" pitchFamily="18" charset="0"/>
              </a:rPr>
              <a:pPr/>
              <a:t>4</a:t>
            </a:fld>
            <a:endParaRPr lang="en-US">
              <a:latin typeface="Times New Roman" panose="02020603050405020304" pitchFamily="18" charset="0"/>
            </a:endParaRPr>
          </a:p>
        </p:txBody>
      </p:sp>
      <p:sp>
        <p:nvSpPr>
          <p:cNvPr id="71686" name="Rectangle 2"/>
          <p:cNvSpPr>
            <a:spLocks noGrp="1" noRot="1" noChangeAspect="1" noChangeArrowheads="1" noTextEdit="1"/>
          </p:cNvSpPr>
          <p:nvPr>
            <p:ph type="sldImg"/>
          </p:nvPr>
        </p:nvSpPr>
        <p:spPr>
          <a:ln/>
        </p:spPr>
      </p:sp>
      <p:sp>
        <p:nvSpPr>
          <p:cNvPr id="71687"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1758517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80899"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6ECC2C87-C79E-46B6-A35E-95BFB604958C}"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80900"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80901"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0C347EF3-88BA-4161-B559-FD4A3052D876}" type="slidenum">
              <a:rPr lang="en-US">
                <a:latin typeface="Times New Roman" panose="02020603050405020304" pitchFamily="18" charset="0"/>
              </a:rPr>
              <a:pPr/>
              <a:t>21</a:t>
            </a:fld>
            <a:endParaRPr lang="en-US">
              <a:latin typeface="Times New Roman" panose="02020603050405020304" pitchFamily="18" charset="0"/>
            </a:endParaRPr>
          </a:p>
        </p:txBody>
      </p:sp>
      <p:sp>
        <p:nvSpPr>
          <p:cNvPr id="80902" name="Rectangle 2"/>
          <p:cNvSpPr>
            <a:spLocks noGrp="1" noRot="1" noChangeAspect="1" noChangeArrowheads="1" noTextEdit="1"/>
          </p:cNvSpPr>
          <p:nvPr>
            <p:ph type="sldImg"/>
          </p:nvPr>
        </p:nvSpPr>
        <p:spPr>
          <a:ln/>
        </p:spPr>
      </p:sp>
      <p:sp>
        <p:nvSpPr>
          <p:cNvPr id="80903"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3877226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15D8FC-C889-4410-8862-C922C3EC1A28}" type="slidenum">
              <a:rPr lang="en-US" smtClean="0"/>
              <a:t>38</a:t>
            </a:fld>
            <a:endParaRPr lang="en-US"/>
          </a:p>
        </p:txBody>
      </p:sp>
    </p:spTree>
    <p:extLst>
      <p:ext uri="{BB962C8B-B14F-4D97-AF65-F5344CB8AC3E}">
        <p14:creationId xmlns:p14="http://schemas.microsoft.com/office/powerpoint/2010/main" val="917370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15D8FC-C889-4410-8862-C922C3EC1A28}" type="slidenum">
              <a:rPr lang="en-US" smtClean="0"/>
              <a:t>39</a:t>
            </a:fld>
            <a:endParaRPr lang="en-US"/>
          </a:p>
        </p:txBody>
      </p:sp>
    </p:spTree>
    <p:extLst>
      <p:ext uri="{BB962C8B-B14F-4D97-AF65-F5344CB8AC3E}">
        <p14:creationId xmlns:p14="http://schemas.microsoft.com/office/powerpoint/2010/main" val="82235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15D8FC-C889-4410-8862-C922C3EC1A28}" type="slidenum">
              <a:rPr lang="en-US" smtClean="0"/>
              <a:t>40</a:t>
            </a:fld>
            <a:endParaRPr lang="en-US"/>
          </a:p>
        </p:txBody>
      </p:sp>
    </p:spTree>
    <p:extLst>
      <p:ext uri="{BB962C8B-B14F-4D97-AF65-F5344CB8AC3E}">
        <p14:creationId xmlns:p14="http://schemas.microsoft.com/office/powerpoint/2010/main" val="3522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15D8FC-C889-4410-8862-C922C3EC1A28}" type="slidenum">
              <a:rPr lang="en-US" smtClean="0"/>
              <a:t>41</a:t>
            </a:fld>
            <a:endParaRPr lang="en-US"/>
          </a:p>
        </p:txBody>
      </p:sp>
    </p:spTree>
    <p:extLst>
      <p:ext uri="{BB962C8B-B14F-4D97-AF65-F5344CB8AC3E}">
        <p14:creationId xmlns:p14="http://schemas.microsoft.com/office/powerpoint/2010/main" val="2520298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90115"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CB3D3F2C-5C5A-4E55-9BA8-D425E432306F}"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90116"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90117"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11AFCA0D-1084-4C54-869E-FE24B579EE77}" type="slidenum">
              <a:rPr lang="en-US">
                <a:latin typeface="Times New Roman" panose="02020603050405020304" pitchFamily="18" charset="0"/>
              </a:rPr>
              <a:pPr/>
              <a:t>49</a:t>
            </a:fld>
            <a:endParaRPr lang="en-US">
              <a:latin typeface="Times New Roman" panose="02020603050405020304" pitchFamily="18" charset="0"/>
            </a:endParaRPr>
          </a:p>
        </p:txBody>
      </p:sp>
      <p:sp>
        <p:nvSpPr>
          <p:cNvPr id="90118" name="Rectangle 2"/>
          <p:cNvSpPr>
            <a:spLocks noGrp="1" noRot="1" noChangeAspect="1" noChangeArrowheads="1" noTextEdit="1"/>
          </p:cNvSpPr>
          <p:nvPr>
            <p:ph type="sldImg"/>
          </p:nvPr>
        </p:nvSpPr>
        <p:spPr>
          <a:ln/>
        </p:spPr>
      </p:sp>
      <p:sp>
        <p:nvSpPr>
          <p:cNvPr id="90119"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1115462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90115"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CB3D3F2C-5C5A-4E55-9BA8-D425E432306F}"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90116"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90117"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11AFCA0D-1084-4C54-869E-FE24B579EE77}" type="slidenum">
              <a:rPr lang="en-US">
                <a:latin typeface="Times New Roman" panose="02020603050405020304" pitchFamily="18" charset="0"/>
              </a:rPr>
              <a:pPr/>
              <a:t>50</a:t>
            </a:fld>
            <a:endParaRPr lang="en-US">
              <a:latin typeface="Times New Roman" panose="02020603050405020304" pitchFamily="18" charset="0"/>
            </a:endParaRPr>
          </a:p>
        </p:txBody>
      </p:sp>
      <p:sp>
        <p:nvSpPr>
          <p:cNvPr id="90118" name="Rectangle 2"/>
          <p:cNvSpPr>
            <a:spLocks noGrp="1" noRot="1" noChangeAspect="1" noChangeArrowheads="1" noTextEdit="1"/>
          </p:cNvSpPr>
          <p:nvPr>
            <p:ph type="sldImg"/>
          </p:nvPr>
        </p:nvSpPr>
        <p:spPr>
          <a:ln/>
        </p:spPr>
      </p:sp>
      <p:sp>
        <p:nvSpPr>
          <p:cNvPr id="90119"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1138221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94211"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237B8151-E367-4C57-9079-5BF8D66F3DFA}"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94212"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94213"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D0FAF989-B622-45C9-8BBF-B9A5A1F360DC}" type="slidenum">
              <a:rPr lang="en-US">
                <a:latin typeface="Times New Roman" panose="02020603050405020304" pitchFamily="18" charset="0"/>
              </a:rPr>
              <a:pPr/>
              <a:t>54</a:t>
            </a:fld>
            <a:endParaRPr lang="en-US">
              <a:latin typeface="Times New Roman" panose="02020603050405020304" pitchFamily="18" charset="0"/>
            </a:endParaRPr>
          </a:p>
        </p:txBody>
      </p:sp>
      <p:sp>
        <p:nvSpPr>
          <p:cNvPr id="94214" name="Rectangle 2"/>
          <p:cNvSpPr>
            <a:spLocks noGrp="1" noRot="1" noChangeAspect="1" noChangeArrowheads="1" noTextEdit="1"/>
          </p:cNvSpPr>
          <p:nvPr>
            <p:ph type="sldImg"/>
          </p:nvPr>
        </p:nvSpPr>
        <p:spPr>
          <a:ln/>
        </p:spPr>
      </p:sp>
      <p:sp>
        <p:nvSpPr>
          <p:cNvPr id="94215"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2785437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94211"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237B8151-E367-4C57-9079-5BF8D66F3DFA}"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94212"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94213"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D0FAF989-B622-45C9-8BBF-B9A5A1F360DC}" type="slidenum">
              <a:rPr lang="en-US">
                <a:latin typeface="Times New Roman" panose="02020603050405020304" pitchFamily="18" charset="0"/>
              </a:rPr>
              <a:pPr/>
              <a:t>56</a:t>
            </a:fld>
            <a:endParaRPr lang="en-US">
              <a:latin typeface="Times New Roman" panose="02020603050405020304" pitchFamily="18" charset="0"/>
            </a:endParaRPr>
          </a:p>
        </p:txBody>
      </p:sp>
      <p:sp>
        <p:nvSpPr>
          <p:cNvPr id="94214" name="Rectangle 2"/>
          <p:cNvSpPr>
            <a:spLocks noGrp="1" noRot="1" noChangeAspect="1" noChangeArrowheads="1" noTextEdit="1"/>
          </p:cNvSpPr>
          <p:nvPr>
            <p:ph type="sldImg"/>
          </p:nvPr>
        </p:nvSpPr>
        <p:spPr>
          <a:ln/>
        </p:spPr>
      </p:sp>
      <p:sp>
        <p:nvSpPr>
          <p:cNvPr id="94215"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1261721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94211"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237B8151-E367-4C57-9079-5BF8D66F3DFA}"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94212"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94213"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D0FAF989-B622-45C9-8BBF-B9A5A1F360DC}" type="slidenum">
              <a:rPr lang="en-US">
                <a:latin typeface="Times New Roman" panose="02020603050405020304" pitchFamily="18" charset="0"/>
              </a:rPr>
              <a:pPr/>
              <a:t>57</a:t>
            </a:fld>
            <a:endParaRPr lang="en-US">
              <a:latin typeface="Times New Roman" panose="02020603050405020304" pitchFamily="18" charset="0"/>
            </a:endParaRPr>
          </a:p>
        </p:txBody>
      </p:sp>
      <p:sp>
        <p:nvSpPr>
          <p:cNvPr id="94214" name="Rectangle 2"/>
          <p:cNvSpPr>
            <a:spLocks noGrp="1" noRot="1" noChangeAspect="1" noChangeArrowheads="1" noTextEdit="1"/>
          </p:cNvSpPr>
          <p:nvPr>
            <p:ph type="sldImg"/>
          </p:nvPr>
        </p:nvSpPr>
        <p:spPr>
          <a:ln/>
        </p:spPr>
      </p:sp>
      <p:sp>
        <p:nvSpPr>
          <p:cNvPr id="94215"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1218655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72707"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0F3B60D2-FA29-4E48-B046-042E793A5D42}"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72708"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72709"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691178C8-8A1C-48BE-BF6C-8B41FAB90AAA}" type="slidenum">
              <a:rPr lang="en-US">
                <a:latin typeface="Times New Roman" panose="02020603050405020304" pitchFamily="18" charset="0"/>
              </a:rPr>
              <a:pPr/>
              <a:t>5</a:t>
            </a:fld>
            <a:endParaRPr lang="en-US">
              <a:latin typeface="Times New Roman" panose="02020603050405020304" pitchFamily="18" charset="0"/>
            </a:endParaRPr>
          </a:p>
        </p:txBody>
      </p:sp>
      <p:sp>
        <p:nvSpPr>
          <p:cNvPr id="72710" name="Rectangle 2"/>
          <p:cNvSpPr>
            <a:spLocks noGrp="1" noRot="1" noChangeAspect="1" noChangeArrowheads="1" noTextEdit="1"/>
          </p:cNvSpPr>
          <p:nvPr>
            <p:ph type="sldImg"/>
          </p:nvPr>
        </p:nvSpPr>
        <p:spPr>
          <a:ln/>
        </p:spPr>
      </p:sp>
      <p:sp>
        <p:nvSpPr>
          <p:cNvPr id="72711"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616243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82947"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3F4146F5-1D6C-4265-85A3-C8474683062F}"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82948"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82949"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CD1CEA74-A250-45C6-878D-0703D814A068}" type="slidenum">
              <a:rPr lang="en-US">
                <a:latin typeface="Times New Roman" panose="02020603050405020304" pitchFamily="18" charset="0"/>
              </a:rPr>
              <a:pPr/>
              <a:t>59</a:t>
            </a:fld>
            <a:endParaRPr lang="en-US">
              <a:latin typeface="Times New Roman" panose="02020603050405020304" pitchFamily="18" charset="0"/>
            </a:endParaRPr>
          </a:p>
        </p:txBody>
      </p:sp>
      <p:sp>
        <p:nvSpPr>
          <p:cNvPr id="82950" name="Rectangle 2"/>
          <p:cNvSpPr>
            <a:spLocks noGrp="1" noRot="1" noChangeAspect="1" noChangeArrowheads="1" noTextEdit="1"/>
          </p:cNvSpPr>
          <p:nvPr>
            <p:ph type="sldImg"/>
          </p:nvPr>
        </p:nvSpPr>
        <p:spPr>
          <a:ln/>
        </p:spPr>
      </p:sp>
      <p:sp>
        <p:nvSpPr>
          <p:cNvPr id="82951"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3455466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83971"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76A38FEF-AC47-43E3-8961-0117C322C84B}"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83972"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83973"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1BCF3EFA-1D1C-44AC-A9EA-D3322F0983FE}" type="slidenum">
              <a:rPr lang="en-US">
                <a:latin typeface="Times New Roman" panose="02020603050405020304" pitchFamily="18" charset="0"/>
              </a:rPr>
              <a:pPr/>
              <a:t>60</a:t>
            </a:fld>
            <a:endParaRPr lang="en-US">
              <a:latin typeface="Times New Roman" panose="02020603050405020304" pitchFamily="18" charset="0"/>
            </a:endParaRPr>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1719060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86019"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3105409D-1609-4B53-BEE9-086FD49D8E56}"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86020"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86021"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20B18AB6-7871-44A7-8EA3-E0BFD7E25CB1}" type="slidenum">
              <a:rPr lang="en-US">
                <a:latin typeface="Times New Roman" panose="02020603050405020304" pitchFamily="18" charset="0"/>
              </a:rPr>
              <a:pPr/>
              <a:t>61</a:t>
            </a:fld>
            <a:endParaRPr lang="en-US">
              <a:latin typeface="Times New Roman" panose="02020603050405020304" pitchFamily="18" charset="0"/>
            </a:endParaRPr>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356929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73731"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3CCFE775-65E1-446B-B40A-505B8B4D00A8}"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73732"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73733"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399683E7-D655-4DE8-B705-B1198EBD2C37}" type="slidenum">
              <a:rPr lang="en-US">
                <a:latin typeface="Times New Roman" panose="02020603050405020304" pitchFamily="18" charset="0"/>
              </a:rPr>
              <a:pPr/>
              <a:t>8</a:t>
            </a:fld>
            <a:endParaRPr lang="en-US">
              <a:latin typeface="Times New Roman" panose="02020603050405020304" pitchFamily="18" charset="0"/>
            </a:endParaRPr>
          </a:p>
        </p:txBody>
      </p:sp>
      <p:sp>
        <p:nvSpPr>
          <p:cNvPr id="73734" name="Rectangle 2"/>
          <p:cNvSpPr>
            <a:spLocks noGrp="1" noRot="1" noChangeAspect="1" noChangeArrowheads="1" noTextEdit="1"/>
          </p:cNvSpPr>
          <p:nvPr>
            <p:ph type="sldImg"/>
          </p:nvPr>
        </p:nvSpPr>
        <p:spPr>
          <a:ln/>
        </p:spPr>
      </p:sp>
      <p:sp>
        <p:nvSpPr>
          <p:cNvPr id="73735"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1380137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74755"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6A492C50-3082-4462-8314-8528F18875BF}"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74756"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74757"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04543D1C-4621-4736-B86A-345C752D5A29}" type="slidenum">
              <a:rPr lang="en-US">
                <a:latin typeface="Times New Roman" panose="02020603050405020304" pitchFamily="18" charset="0"/>
              </a:rPr>
              <a:pPr/>
              <a:t>9</a:t>
            </a:fld>
            <a:endParaRPr lang="en-US">
              <a:latin typeface="Times New Roman" panose="02020603050405020304" pitchFamily="18" charset="0"/>
            </a:endParaRPr>
          </a:p>
        </p:txBody>
      </p:sp>
      <p:sp>
        <p:nvSpPr>
          <p:cNvPr id="74758" name="Rectangle 2"/>
          <p:cNvSpPr>
            <a:spLocks noGrp="1" noRot="1" noChangeAspect="1" noChangeArrowheads="1" noTextEdit="1"/>
          </p:cNvSpPr>
          <p:nvPr>
            <p:ph type="sldImg"/>
          </p:nvPr>
        </p:nvSpPr>
        <p:spPr>
          <a:ln/>
        </p:spPr>
      </p:sp>
      <p:sp>
        <p:nvSpPr>
          <p:cNvPr id="74759"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774606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75779"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8887E4E8-C597-4B49-94E5-5783C7DBE7BC}"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75780"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75781"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AE3DED84-D1EF-4974-9AE6-3C69ED3298AC}" type="slidenum">
              <a:rPr lang="en-US">
                <a:latin typeface="Times New Roman" panose="02020603050405020304" pitchFamily="18" charset="0"/>
              </a:rPr>
              <a:pPr/>
              <a:t>10</a:t>
            </a:fld>
            <a:endParaRPr lang="en-US">
              <a:latin typeface="Times New Roman" panose="02020603050405020304" pitchFamily="18" charset="0"/>
            </a:endParaRPr>
          </a:p>
        </p:txBody>
      </p:sp>
      <p:sp>
        <p:nvSpPr>
          <p:cNvPr id="75782" name="Rectangle 2"/>
          <p:cNvSpPr>
            <a:spLocks noGrp="1" noRot="1" noChangeAspect="1" noChangeArrowheads="1" noTextEdit="1"/>
          </p:cNvSpPr>
          <p:nvPr>
            <p:ph type="sldImg"/>
          </p:nvPr>
        </p:nvSpPr>
        <p:spPr>
          <a:ln/>
        </p:spPr>
      </p:sp>
      <p:sp>
        <p:nvSpPr>
          <p:cNvPr id="75783"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2056673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76803"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4E24C7B5-5F7D-4572-A79B-67E2C6EB6E68}"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76804"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76805"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51E6F837-9912-4F2F-8459-3DA887203D40}" type="slidenum">
              <a:rPr lang="en-US">
                <a:latin typeface="Times New Roman" panose="02020603050405020304" pitchFamily="18" charset="0"/>
              </a:rPr>
              <a:pPr/>
              <a:t>12</a:t>
            </a:fld>
            <a:endParaRPr lang="en-US">
              <a:latin typeface="Times New Roman" panose="02020603050405020304" pitchFamily="18" charset="0"/>
            </a:endParaRPr>
          </a:p>
        </p:txBody>
      </p:sp>
      <p:sp>
        <p:nvSpPr>
          <p:cNvPr id="76806" name="Rectangle 2"/>
          <p:cNvSpPr>
            <a:spLocks noGrp="1" noRot="1" noChangeAspect="1" noChangeArrowheads="1" noTextEdit="1"/>
          </p:cNvSpPr>
          <p:nvPr>
            <p:ph type="sldImg"/>
          </p:nvPr>
        </p:nvSpPr>
        <p:spPr>
          <a:ln/>
        </p:spPr>
      </p:sp>
      <p:sp>
        <p:nvSpPr>
          <p:cNvPr id="76807"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4256705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15D8FC-C889-4410-8862-C922C3EC1A28}" type="slidenum">
              <a:rPr lang="en-US" smtClean="0"/>
              <a:t>15</a:t>
            </a:fld>
            <a:endParaRPr lang="en-US"/>
          </a:p>
        </p:txBody>
      </p:sp>
    </p:spTree>
    <p:extLst>
      <p:ext uri="{BB962C8B-B14F-4D97-AF65-F5344CB8AC3E}">
        <p14:creationId xmlns:p14="http://schemas.microsoft.com/office/powerpoint/2010/main" val="2951910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15D8FC-C889-4410-8862-C922C3EC1A28}" type="slidenum">
              <a:rPr lang="en-US" smtClean="0"/>
              <a:t>16</a:t>
            </a:fld>
            <a:endParaRPr lang="en-US"/>
          </a:p>
        </p:txBody>
      </p:sp>
    </p:spTree>
    <p:extLst>
      <p:ext uri="{BB962C8B-B14F-4D97-AF65-F5344CB8AC3E}">
        <p14:creationId xmlns:p14="http://schemas.microsoft.com/office/powerpoint/2010/main" val="975735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Morgan Kaufmann Publishers</a:t>
            </a:r>
          </a:p>
        </p:txBody>
      </p:sp>
      <p:sp>
        <p:nvSpPr>
          <p:cNvPr id="79875" name="Rectangle 3"/>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5AFC493E-3F91-4E6D-ADF6-1616857CF416}" type="datetime4">
              <a:rPr lang="en-US">
                <a:latin typeface="Times New Roman" panose="02020603050405020304" pitchFamily="18" charset="0"/>
              </a:rPr>
              <a:pPr/>
              <a:t>March 26, 2020</a:t>
            </a:fld>
            <a:endParaRPr lang="en-US">
              <a:latin typeface="Times New Roman" panose="02020603050405020304" pitchFamily="18" charset="0"/>
            </a:endParaRPr>
          </a:p>
        </p:txBody>
      </p:sp>
      <p:sp>
        <p:nvSpPr>
          <p:cNvPr id="79876" name="Rectangle 6"/>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atin typeface="Times New Roman" panose="02020603050405020304" pitchFamily="18" charset="0"/>
              </a:rPr>
              <a:t>Chapter 1 — Computer Abstractions and Technology</a:t>
            </a:r>
          </a:p>
        </p:txBody>
      </p:sp>
      <p:sp>
        <p:nvSpPr>
          <p:cNvPr id="79877"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BC07EBAE-3F58-405A-B4C4-15E41AA8EE01}" type="slidenum">
              <a:rPr lang="en-US">
                <a:latin typeface="Times New Roman" panose="02020603050405020304" pitchFamily="18" charset="0"/>
              </a:rPr>
              <a:pPr/>
              <a:t>20</a:t>
            </a:fld>
            <a:endParaRPr lang="en-US">
              <a:latin typeface="Times New Roman" panose="02020603050405020304" pitchFamily="18" charset="0"/>
            </a:endParaRPr>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p:spPr>
        <p:txBody>
          <a:bodyPr/>
          <a:lstStyle/>
          <a:p>
            <a:endParaRPr lang="en-AU"/>
          </a:p>
        </p:txBody>
      </p:sp>
    </p:spTree>
    <p:extLst>
      <p:ext uri="{BB962C8B-B14F-4D97-AF65-F5344CB8AC3E}">
        <p14:creationId xmlns:p14="http://schemas.microsoft.com/office/powerpoint/2010/main" val="293606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55B63E-A6A8-4BE5-847E-7E221DE12168}"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5B63E-A6A8-4BE5-847E-7E221DE12168}"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55B63E-A6A8-4BE5-847E-7E221DE12168}"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5B63E-A6A8-4BE5-847E-7E221DE12168}"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5B63E-A6A8-4BE5-847E-7E221DE12168}"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55B63E-A6A8-4BE5-847E-7E221DE12168}"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ADA0-E9F1-42BA-A746-6A828666AA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55B63E-A6A8-4BE5-847E-7E221DE12168}"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DADA0-E9F1-42BA-A746-6A828666AA7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55B63E-A6A8-4BE5-847E-7E221DE12168}"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DADA0-E9F1-42BA-A746-6A828666AA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5B63E-A6A8-4BE5-847E-7E221DE12168}"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DADA0-E9F1-42BA-A746-6A828666AA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55B63E-A6A8-4BE5-847E-7E221DE12168}"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ADA0-E9F1-42BA-A746-6A828666AA7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55B63E-A6A8-4BE5-847E-7E221DE12168}"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ADA0-E9F1-42BA-A746-6A828666AA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C55B63E-A6A8-4BE5-847E-7E221DE12168}" type="datetimeFigureOut">
              <a:rPr lang="en-US" smtClean="0"/>
              <a:t>3/26/2020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CDDADA0-E9F1-42BA-A746-6A828666AA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Performance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96039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a:t>CPU Time</a:t>
            </a:r>
            <a:endParaRPr lang="en-AU"/>
          </a:p>
        </p:txBody>
      </p:sp>
      <p:sp>
        <p:nvSpPr>
          <p:cNvPr id="27652" name="Rectangle 3"/>
          <p:cNvSpPr>
            <a:spLocks noGrp="1" noChangeArrowheads="1"/>
          </p:cNvSpPr>
          <p:nvPr>
            <p:ph idx="1"/>
          </p:nvPr>
        </p:nvSpPr>
        <p:spPr/>
        <p:txBody>
          <a:bodyPr/>
          <a:lstStyle/>
          <a:p>
            <a:pPr eaLnBrk="1" hangingPunct="1"/>
            <a:endParaRPr lang="en-US" dirty="0"/>
          </a:p>
          <a:p>
            <a:pPr eaLnBrk="1" hangingPunct="1"/>
            <a:endParaRPr lang="en-US" dirty="0"/>
          </a:p>
          <a:p>
            <a:pPr eaLnBrk="1" hangingPunct="1"/>
            <a:endParaRPr lang="en-US" dirty="0"/>
          </a:p>
          <a:p>
            <a:pPr eaLnBrk="1" hangingPunct="1"/>
            <a:r>
              <a:rPr lang="en-US" dirty="0"/>
              <a:t>Performance improved by</a:t>
            </a:r>
          </a:p>
          <a:p>
            <a:pPr lvl="1" eaLnBrk="1" hangingPunct="1"/>
            <a:r>
              <a:rPr lang="en-US" dirty="0"/>
              <a:t>Reducing number of clock cycles</a:t>
            </a:r>
          </a:p>
          <a:p>
            <a:pPr lvl="1" eaLnBrk="1" hangingPunct="1"/>
            <a:r>
              <a:rPr lang="en-US" dirty="0"/>
              <a:t>Increasing clock rate</a:t>
            </a:r>
          </a:p>
          <a:p>
            <a:pPr lvl="1" eaLnBrk="1" hangingPunct="1"/>
            <a:r>
              <a:rPr lang="en-US" dirty="0"/>
              <a:t>Trade-offs:</a:t>
            </a:r>
          </a:p>
          <a:p>
            <a:pPr lvl="2"/>
            <a:r>
              <a:rPr lang="en-US" dirty="0"/>
              <a:t>Designers often trade off clock rate against cycle count</a:t>
            </a:r>
            <a:endParaRPr lang="en-AU" dirty="0"/>
          </a:p>
        </p:txBody>
      </p:sp>
      <p:sp>
        <p:nvSpPr>
          <p:cNvPr id="2" name="TextBox 1"/>
          <p:cNvSpPr txBox="1"/>
          <p:nvPr/>
        </p:nvSpPr>
        <p:spPr>
          <a:xfrm>
            <a:off x="842169" y="1905000"/>
            <a:ext cx="7459662"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CPU Time = CPU Clock Cycles x Clock Cycle Time</a:t>
            </a:r>
          </a:p>
        </p:txBody>
      </p:sp>
    </p:spTree>
    <p:extLst>
      <p:ext uri="{BB962C8B-B14F-4D97-AF65-F5344CB8AC3E}">
        <p14:creationId xmlns:p14="http://schemas.microsoft.com/office/powerpoint/2010/main" val="2595663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Our favorite program runs in 10 seconds on computer A, which has a 4 GHz clock. We are trying to help a computer designer build a computer, B, that will run this program in 6 seconds. </a:t>
            </a:r>
          </a:p>
          <a:p>
            <a:r>
              <a:rPr lang="en-US" dirty="0"/>
              <a:t>The designer has determined that a substantial increase in the clock rate is possible, but this increase will affect the rest of the CPU design, causing computer B to require 1.2 times as many clock cycles as computer A for this program. </a:t>
            </a:r>
          </a:p>
          <a:p>
            <a:r>
              <a:rPr lang="en-US" dirty="0"/>
              <a:t>What clock rate should we tell the designer to target?</a:t>
            </a:r>
          </a:p>
        </p:txBody>
      </p:sp>
    </p:spTree>
    <p:extLst>
      <p:ext uri="{BB962C8B-B14F-4D97-AF65-F5344CB8AC3E}">
        <p14:creationId xmlns:p14="http://schemas.microsoft.com/office/powerpoint/2010/main" val="3934192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a:t>CPU Time Example</a:t>
            </a:r>
            <a:endParaRPr lang="en-AU"/>
          </a:p>
        </p:txBody>
      </p:sp>
      <p:sp>
        <p:nvSpPr>
          <p:cNvPr id="28676" name="Rectangle 3"/>
          <p:cNvSpPr>
            <a:spLocks noGrp="1" noChangeArrowheads="1"/>
          </p:cNvSpPr>
          <p:nvPr>
            <p:ph idx="1"/>
          </p:nvPr>
        </p:nvSpPr>
        <p:spPr/>
        <p:txBody>
          <a:bodyPr/>
          <a:lstStyle/>
          <a:p>
            <a:pPr eaLnBrk="1" hangingPunct="1"/>
            <a:r>
              <a:rPr lang="en-US" sz="2400" dirty="0"/>
              <a:t>Computer A: 4GHz clock, 10s CPU time</a:t>
            </a:r>
          </a:p>
          <a:p>
            <a:pPr eaLnBrk="1" hangingPunct="1"/>
            <a:r>
              <a:rPr lang="en-US" sz="2400" dirty="0"/>
              <a:t>Designing Computer B</a:t>
            </a:r>
          </a:p>
          <a:p>
            <a:pPr lvl="1" eaLnBrk="1" hangingPunct="1"/>
            <a:r>
              <a:rPr lang="en-US" sz="2000" dirty="0"/>
              <a:t>Aim for 6s CPU time</a:t>
            </a:r>
          </a:p>
          <a:p>
            <a:pPr lvl="1" eaLnBrk="1" hangingPunct="1"/>
            <a:r>
              <a:rPr lang="en-US" sz="2000" dirty="0"/>
              <a:t>Can do faster clock, but causes 1.2 × clock cycles</a:t>
            </a:r>
          </a:p>
          <a:p>
            <a:pPr eaLnBrk="1" hangingPunct="1"/>
            <a:r>
              <a:rPr lang="en-US" sz="2400" dirty="0"/>
              <a:t>How fast must Computer B clock be?</a:t>
            </a:r>
          </a:p>
        </p:txBody>
      </p:sp>
      <p:sp>
        <p:nvSpPr>
          <p:cNvPr id="2" name="TextBox 1"/>
          <p:cNvSpPr txBox="1"/>
          <p:nvPr/>
        </p:nvSpPr>
        <p:spPr>
          <a:xfrm>
            <a:off x="454378" y="3810000"/>
            <a:ext cx="4083169"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		CPU clock cycles</a:t>
            </a:r>
          </a:p>
          <a:p>
            <a:r>
              <a:rPr lang="en-US" dirty="0"/>
              <a:t>CPU Time = 	</a:t>
            </a:r>
            <a:r>
              <a:rPr lang="en-US" altLang="en-US" dirty="0"/>
              <a:t>––––––––––––––––</a:t>
            </a:r>
          </a:p>
          <a:p>
            <a:r>
              <a:rPr lang="en-US" dirty="0"/>
              <a:t>		Clock rate </a:t>
            </a:r>
          </a:p>
        </p:txBody>
      </p:sp>
      <p:sp>
        <p:nvSpPr>
          <p:cNvPr id="7" name="TextBox 6"/>
          <p:cNvSpPr txBox="1"/>
          <p:nvPr/>
        </p:nvSpPr>
        <p:spPr>
          <a:xfrm>
            <a:off x="454378" y="4996934"/>
            <a:ext cx="3275320"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	CPU clock cycles A</a:t>
            </a:r>
          </a:p>
          <a:p>
            <a:r>
              <a:rPr lang="en-US" dirty="0"/>
              <a:t>10s    = 	</a:t>
            </a:r>
            <a:r>
              <a:rPr lang="en-US" altLang="en-US" dirty="0"/>
              <a:t>––––––––––––––––</a:t>
            </a:r>
          </a:p>
          <a:p>
            <a:r>
              <a:rPr lang="en-US" dirty="0"/>
              <a:t>		4 GHz</a:t>
            </a:r>
          </a:p>
        </p:txBody>
      </p:sp>
      <p:sp>
        <p:nvSpPr>
          <p:cNvPr id="8" name="TextBox 7"/>
          <p:cNvSpPr txBox="1"/>
          <p:nvPr/>
        </p:nvSpPr>
        <p:spPr>
          <a:xfrm>
            <a:off x="454378" y="6292334"/>
            <a:ext cx="3551100"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CPU clock cycles A = 10 * 4 GHz</a:t>
            </a:r>
          </a:p>
        </p:txBody>
      </p:sp>
      <p:sp>
        <p:nvSpPr>
          <p:cNvPr id="9" name="TextBox 8"/>
          <p:cNvSpPr txBox="1"/>
          <p:nvPr/>
        </p:nvSpPr>
        <p:spPr>
          <a:xfrm>
            <a:off x="6174573" y="6308046"/>
            <a:ext cx="2512226"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Clock rate (B) = 8 GHz</a:t>
            </a:r>
          </a:p>
        </p:txBody>
      </p:sp>
      <p:sp>
        <p:nvSpPr>
          <p:cNvPr id="10" name="TextBox 9"/>
          <p:cNvSpPr txBox="1"/>
          <p:nvPr/>
        </p:nvSpPr>
        <p:spPr>
          <a:xfrm>
            <a:off x="5052407" y="3810000"/>
            <a:ext cx="3634393"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	1.2 * CPU clock cycles A</a:t>
            </a:r>
          </a:p>
          <a:p>
            <a:r>
              <a:rPr lang="en-US" dirty="0"/>
              <a:t>6s    = 	</a:t>
            </a:r>
            <a:r>
              <a:rPr lang="en-US" altLang="en-US" dirty="0"/>
              <a:t>––––––––––––––––</a:t>
            </a:r>
          </a:p>
          <a:p>
            <a:r>
              <a:rPr lang="en-US" dirty="0"/>
              <a:t>	Clock rate (B) </a:t>
            </a:r>
          </a:p>
        </p:txBody>
      </p:sp>
      <p:sp>
        <p:nvSpPr>
          <p:cNvPr id="11" name="TextBox 10"/>
          <p:cNvSpPr txBox="1"/>
          <p:nvPr/>
        </p:nvSpPr>
        <p:spPr>
          <a:xfrm>
            <a:off x="4537546" y="4996934"/>
            <a:ext cx="4149253"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		1.2 * 10 * 4 </a:t>
            </a:r>
            <a:r>
              <a:rPr lang="en-US" dirty="0" err="1"/>
              <a:t>Ghz</a:t>
            </a:r>
            <a:endParaRPr lang="en-US" dirty="0"/>
          </a:p>
          <a:p>
            <a:r>
              <a:rPr lang="en-US" dirty="0"/>
              <a:t>Clock rate(B) =	</a:t>
            </a:r>
            <a:r>
              <a:rPr lang="en-US" altLang="en-US" dirty="0"/>
              <a:t>––––––––––––––––</a:t>
            </a:r>
          </a:p>
          <a:p>
            <a:r>
              <a:rPr lang="en-US" altLang="en-US" dirty="0"/>
              <a:t>		6</a:t>
            </a:r>
            <a:r>
              <a:rPr lang="en-US" dirty="0"/>
              <a:t>	</a:t>
            </a:r>
          </a:p>
        </p:txBody>
      </p:sp>
    </p:spTree>
    <p:extLst>
      <p:ext uri="{BB962C8B-B14F-4D97-AF65-F5344CB8AC3E}">
        <p14:creationId xmlns:p14="http://schemas.microsoft.com/office/powerpoint/2010/main" val="2788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a:t>
            </a:r>
          </a:p>
        </p:txBody>
      </p:sp>
      <p:sp>
        <p:nvSpPr>
          <p:cNvPr id="3" name="Content Placeholder 2"/>
          <p:cNvSpPr>
            <a:spLocks noGrp="1"/>
          </p:cNvSpPr>
          <p:nvPr>
            <p:ph idx="1"/>
          </p:nvPr>
        </p:nvSpPr>
        <p:spPr/>
        <p:txBody>
          <a:bodyPr/>
          <a:lstStyle/>
          <a:p>
            <a:r>
              <a:rPr lang="en-US" dirty="0"/>
              <a:t>Execution time also depends on the number of instructions in a program</a:t>
            </a:r>
          </a:p>
          <a:p>
            <a:endParaRPr lang="en-US" dirty="0"/>
          </a:p>
          <a:p>
            <a:endParaRPr lang="en-US" dirty="0"/>
          </a:p>
          <a:p>
            <a:endParaRPr lang="en-US" dirty="0"/>
          </a:p>
          <a:p>
            <a:r>
              <a:rPr lang="en-US" altLang="en-US" dirty="0"/>
              <a:t>Clock cycles Per Instruction (CPI) is an average measurement.</a:t>
            </a:r>
          </a:p>
          <a:p>
            <a:pPr lvl="1"/>
            <a:r>
              <a:rPr lang="en-US" dirty="0"/>
              <a:t>Different instructions might take a different number of cycles</a:t>
            </a:r>
          </a:p>
          <a:p>
            <a:pPr lvl="1"/>
            <a:r>
              <a:rPr lang="en-US" dirty="0"/>
              <a:t>Determined by CPU hardware</a:t>
            </a:r>
          </a:p>
          <a:p>
            <a:pPr lvl="1"/>
            <a:r>
              <a:rPr lang="en-US" dirty="0"/>
              <a:t>Affected by instruction mix</a:t>
            </a:r>
            <a:endParaRPr lang="en-AU" dirty="0"/>
          </a:p>
        </p:txBody>
      </p:sp>
      <p:sp>
        <p:nvSpPr>
          <p:cNvPr id="4" name="TextBox 3"/>
          <p:cNvSpPr txBox="1"/>
          <p:nvPr/>
        </p:nvSpPr>
        <p:spPr>
          <a:xfrm>
            <a:off x="228600" y="2895600"/>
            <a:ext cx="86868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CPU Clock Cycles = Instruction Count x Cycles Per Instruction</a:t>
            </a:r>
          </a:p>
        </p:txBody>
      </p:sp>
    </p:spTree>
    <p:extLst>
      <p:ext uri="{BB962C8B-B14F-4D97-AF65-F5344CB8AC3E}">
        <p14:creationId xmlns:p14="http://schemas.microsoft.com/office/powerpoint/2010/main" val="3376145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Suppose we have two implementations of the same instruction set architecture. Computer A has a clock cycle time of 250 </a:t>
            </a:r>
            <a:r>
              <a:rPr lang="en-US" dirty="0" err="1"/>
              <a:t>ps</a:t>
            </a:r>
            <a:r>
              <a:rPr lang="en-US" dirty="0"/>
              <a:t> and a CPI of 2.0 for some program, and computer B has a clock cycle time of 500 </a:t>
            </a:r>
            <a:r>
              <a:rPr lang="en-US" dirty="0" err="1"/>
              <a:t>ps</a:t>
            </a:r>
            <a:r>
              <a:rPr lang="en-US" dirty="0"/>
              <a:t> and a CPI of 1.2 for the same program. </a:t>
            </a:r>
          </a:p>
          <a:p>
            <a:r>
              <a:rPr lang="en-US" dirty="0"/>
              <a:t>Which computer is faster for this program, and by how much?</a:t>
            </a:r>
          </a:p>
          <a:p>
            <a:endParaRPr lang="en-US" dirty="0"/>
          </a:p>
        </p:txBody>
      </p:sp>
    </p:spTree>
    <p:extLst>
      <p:ext uri="{BB962C8B-B14F-4D97-AF65-F5344CB8AC3E}">
        <p14:creationId xmlns:p14="http://schemas.microsoft.com/office/powerpoint/2010/main" val="2061392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sz="half" idx="1"/>
          </p:nvPr>
        </p:nvSpPr>
        <p:spPr/>
        <p:txBody>
          <a:bodyPr/>
          <a:lstStyle/>
          <a:p>
            <a:r>
              <a:rPr lang="en-US" dirty="0"/>
              <a:t>Computer A</a:t>
            </a:r>
          </a:p>
          <a:p>
            <a:pPr lvl="1"/>
            <a:r>
              <a:rPr lang="en-US" dirty="0"/>
              <a:t>clock cycle time of </a:t>
            </a:r>
            <a:br>
              <a:rPr lang="en-US" dirty="0"/>
            </a:br>
            <a:r>
              <a:rPr lang="en-US" dirty="0"/>
              <a:t>250 </a:t>
            </a:r>
            <a:r>
              <a:rPr lang="en-US" dirty="0" err="1"/>
              <a:t>ps</a:t>
            </a:r>
            <a:endParaRPr lang="en-US" dirty="0"/>
          </a:p>
          <a:p>
            <a:pPr lvl="1"/>
            <a:r>
              <a:rPr lang="en-US" dirty="0"/>
              <a:t>CPI of 2.0</a:t>
            </a:r>
          </a:p>
        </p:txBody>
      </p:sp>
      <p:sp>
        <p:nvSpPr>
          <p:cNvPr id="7" name="Content Placeholder 6"/>
          <p:cNvSpPr>
            <a:spLocks noGrp="1"/>
          </p:cNvSpPr>
          <p:nvPr>
            <p:ph sz="half" idx="2"/>
          </p:nvPr>
        </p:nvSpPr>
        <p:spPr/>
        <p:txBody>
          <a:bodyPr/>
          <a:lstStyle/>
          <a:p>
            <a:r>
              <a:rPr lang="en-US" dirty="0"/>
              <a:t>Computer B </a:t>
            </a:r>
          </a:p>
          <a:p>
            <a:pPr lvl="1"/>
            <a:r>
              <a:rPr lang="en-US" dirty="0"/>
              <a:t>clock cycle time of </a:t>
            </a:r>
            <a:br>
              <a:rPr lang="en-US" dirty="0"/>
            </a:br>
            <a:r>
              <a:rPr lang="en-US" dirty="0"/>
              <a:t>500 </a:t>
            </a:r>
            <a:r>
              <a:rPr lang="en-US" dirty="0" err="1"/>
              <a:t>ps</a:t>
            </a:r>
            <a:r>
              <a:rPr lang="en-US" dirty="0"/>
              <a:t> </a:t>
            </a:r>
          </a:p>
          <a:p>
            <a:pPr lvl="1"/>
            <a:r>
              <a:rPr lang="en-US" dirty="0"/>
              <a:t>CPI of 1.2 </a:t>
            </a:r>
          </a:p>
          <a:p>
            <a:endParaRPr lang="en-US" dirty="0"/>
          </a:p>
        </p:txBody>
      </p:sp>
      <p:sp>
        <p:nvSpPr>
          <p:cNvPr id="4" name="TextBox 3"/>
          <p:cNvSpPr txBox="1"/>
          <p:nvPr/>
        </p:nvSpPr>
        <p:spPr>
          <a:xfrm>
            <a:off x="769769" y="3581400"/>
            <a:ext cx="3307316" cy="64633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CPU clock cycles of A = I * 2.0</a:t>
            </a:r>
          </a:p>
          <a:p>
            <a:r>
              <a:rPr lang="en-US" dirty="0"/>
              <a:t>CPU clock cycles of B = I * 1.2</a:t>
            </a:r>
          </a:p>
        </p:txBody>
      </p:sp>
      <p:sp>
        <p:nvSpPr>
          <p:cNvPr id="5" name="TextBox 4"/>
          <p:cNvSpPr txBox="1"/>
          <p:nvPr/>
        </p:nvSpPr>
        <p:spPr>
          <a:xfrm>
            <a:off x="755658" y="4410670"/>
            <a:ext cx="6757171"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CPU Time(A) 	= CPU clock cycles of A * clock cycle time of A</a:t>
            </a:r>
          </a:p>
          <a:p>
            <a:r>
              <a:rPr lang="en-US" dirty="0"/>
              <a:t>		= I * 2.0 * 250 </a:t>
            </a:r>
            <a:r>
              <a:rPr lang="en-US" dirty="0" err="1"/>
              <a:t>ps</a:t>
            </a:r>
            <a:endParaRPr lang="en-US" dirty="0"/>
          </a:p>
          <a:p>
            <a:r>
              <a:rPr lang="en-US" dirty="0"/>
              <a:t>		= I * 500 </a:t>
            </a:r>
            <a:r>
              <a:rPr lang="en-US" dirty="0" err="1"/>
              <a:t>ps</a:t>
            </a:r>
            <a:endParaRPr lang="en-US" dirty="0"/>
          </a:p>
        </p:txBody>
      </p:sp>
      <p:sp>
        <p:nvSpPr>
          <p:cNvPr id="8" name="TextBox 7"/>
          <p:cNvSpPr txBox="1"/>
          <p:nvPr/>
        </p:nvSpPr>
        <p:spPr>
          <a:xfrm>
            <a:off x="755657" y="5552282"/>
            <a:ext cx="6757171"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CPU Time(B) 	= CPU clock cycles of B * clock cycle time of B</a:t>
            </a:r>
          </a:p>
          <a:p>
            <a:r>
              <a:rPr lang="en-US" dirty="0"/>
              <a:t>		= I * 1.2 * 500 </a:t>
            </a:r>
            <a:r>
              <a:rPr lang="en-US" dirty="0" err="1"/>
              <a:t>ps</a:t>
            </a:r>
            <a:endParaRPr lang="en-US" dirty="0"/>
          </a:p>
          <a:p>
            <a:r>
              <a:rPr lang="en-US" dirty="0"/>
              <a:t>		= I * 600 </a:t>
            </a:r>
            <a:r>
              <a:rPr lang="en-US" dirty="0" err="1"/>
              <a:t>ps</a:t>
            </a:r>
            <a:endParaRPr lang="en-US" dirty="0"/>
          </a:p>
        </p:txBody>
      </p:sp>
    </p:spTree>
    <p:extLst>
      <p:ext uri="{BB962C8B-B14F-4D97-AF65-F5344CB8AC3E}">
        <p14:creationId xmlns:p14="http://schemas.microsoft.com/office/powerpoint/2010/main" val="229809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sz="half" idx="1"/>
          </p:nvPr>
        </p:nvSpPr>
        <p:spPr/>
        <p:txBody>
          <a:bodyPr/>
          <a:lstStyle/>
          <a:p>
            <a:r>
              <a:rPr lang="en-US" dirty="0"/>
              <a:t>Computer A</a:t>
            </a:r>
          </a:p>
          <a:p>
            <a:pPr lvl="1"/>
            <a:r>
              <a:rPr lang="en-US" dirty="0"/>
              <a:t>clock cycle time of </a:t>
            </a:r>
            <a:br>
              <a:rPr lang="en-US" dirty="0"/>
            </a:br>
            <a:r>
              <a:rPr lang="en-US" dirty="0"/>
              <a:t>250 </a:t>
            </a:r>
            <a:r>
              <a:rPr lang="en-US" dirty="0" err="1"/>
              <a:t>ps</a:t>
            </a:r>
            <a:endParaRPr lang="en-US" dirty="0"/>
          </a:p>
          <a:p>
            <a:pPr lvl="1"/>
            <a:r>
              <a:rPr lang="en-US" dirty="0"/>
              <a:t>CPI of 2.0</a:t>
            </a:r>
          </a:p>
        </p:txBody>
      </p:sp>
      <p:sp>
        <p:nvSpPr>
          <p:cNvPr id="7" name="Content Placeholder 6"/>
          <p:cNvSpPr>
            <a:spLocks noGrp="1"/>
          </p:cNvSpPr>
          <p:nvPr>
            <p:ph sz="half" idx="2"/>
          </p:nvPr>
        </p:nvSpPr>
        <p:spPr/>
        <p:txBody>
          <a:bodyPr/>
          <a:lstStyle/>
          <a:p>
            <a:r>
              <a:rPr lang="en-US" dirty="0"/>
              <a:t>Computer B </a:t>
            </a:r>
          </a:p>
          <a:p>
            <a:pPr lvl="1"/>
            <a:r>
              <a:rPr lang="en-US" dirty="0"/>
              <a:t>clock cycle time of </a:t>
            </a:r>
            <a:br>
              <a:rPr lang="en-US" dirty="0"/>
            </a:br>
            <a:r>
              <a:rPr lang="en-US" dirty="0"/>
              <a:t>500 </a:t>
            </a:r>
            <a:r>
              <a:rPr lang="en-US" dirty="0" err="1"/>
              <a:t>ps</a:t>
            </a:r>
            <a:r>
              <a:rPr lang="en-US" dirty="0"/>
              <a:t> </a:t>
            </a:r>
          </a:p>
          <a:p>
            <a:pPr lvl="1"/>
            <a:r>
              <a:rPr lang="en-US" dirty="0"/>
              <a:t>CPI of 1.2 </a:t>
            </a:r>
          </a:p>
          <a:p>
            <a:endParaRPr lang="en-US" dirty="0"/>
          </a:p>
        </p:txBody>
      </p:sp>
      <p:sp>
        <p:nvSpPr>
          <p:cNvPr id="4" name="TextBox 3"/>
          <p:cNvSpPr txBox="1"/>
          <p:nvPr/>
        </p:nvSpPr>
        <p:spPr>
          <a:xfrm>
            <a:off x="769769" y="3581400"/>
            <a:ext cx="3307316" cy="64633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CPU clock cycles of A = I * 2.0</a:t>
            </a:r>
          </a:p>
          <a:p>
            <a:r>
              <a:rPr lang="en-US" dirty="0"/>
              <a:t>CPU clock cycles of B = I * 1.2</a:t>
            </a:r>
          </a:p>
        </p:txBody>
      </p:sp>
      <p:sp>
        <p:nvSpPr>
          <p:cNvPr id="5" name="TextBox 4"/>
          <p:cNvSpPr txBox="1"/>
          <p:nvPr/>
        </p:nvSpPr>
        <p:spPr>
          <a:xfrm>
            <a:off x="755658" y="4410670"/>
            <a:ext cx="3204723"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CPU Time(A) 	= I * 500 </a:t>
            </a:r>
            <a:r>
              <a:rPr lang="en-US" dirty="0" err="1"/>
              <a:t>ps</a:t>
            </a:r>
            <a:endParaRPr lang="en-US" dirty="0"/>
          </a:p>
        </p:txBody>
      </p:sp>
      <p:sp>
        <p:nvSpPr>
          <p:cNvPr id="8" name="TextBox 7"/>
          <p:cNvSpPr txBox="1"/>
          <p:nvPr/>
        </p:nvSpPr>
        <p:spPr>
          <a:xfrm>
            <a:off x="755657" y="4964668"/>
            <a:ext cx="3204723"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CPU Time(B) 	= I * 600 </a:t>
            </a:r>
            <a:r>
              <a:rPr lang="en-US" dirty="0" err="1"/>
              <a:t>ps</a:t>
            </a:r>
            <a:endParaRPr lang="en-US" dirty="0"/>
          </a:p>
        </p:txBody>
      </p:sp>
      <p:sp>
        <p:nvSpPr>
          <p:cNvPr id="9" name="TextBox 8"/>
          <p:cNvSpPr txBox="1"/>
          <p:nvPr/>
        </p:nvSpPr>
        <p:spPr>
          <a:xfrm>
            <a:off x="152400" y="5518666"/>
            <a:ext cx="891540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en-US" dirty="0"/>
              <a:t>Performance(A) 		Execution Time(B) 	I*600 </a:t>
            </a:r>
            <a:r>
              <a:rPr lang="en-US" altLang="en-US" dirty="0" err="1"/>
              <a:t>ps</a:t>
            </a:r>
            <a:endParaRPr lang="en-US" altLang="en-US" dirty="0"/>
          </a:p>
          <a:p>
            <a:r>
              <a:rPr lang="en-US" altLang="en-US" dirty="0"/>
              <a:t>––––––––––––––     =  	––––––––––––––––    =	––––––––– 	=  </a:t>
            </a:r>
            <a:r>
              <a:rPr lang="en-US" altLang="en-US" i="1" dirty="0"/>
              <a:t>1.2</a:t>
            </a:r>
          </a:p>
          <a:p>
            <a:r>
              <a:rPr lang="en-US" altLang="en-US" dirty="0"/>
              <a:t>Performance(B) 		Execution Time(A)	I * 500 </a:t>
            </a:r>
            <a:r>
              <a:rPr lang="en-US" altLang="en-US" dirty="0" err="1"/>
              <a:t>ps</a:t>
            </a:r>
            <a:endParaRPr lang="en-US" dirty="0"/>
          </a:p>
        </p:txBody>
      </p:sp>
    </p:spTree>
    <p:extLst>
      <p:ext uri="{BB962C8B-B14F-4D97-AF65-F5344CB8AC3E}">
        <p14:creationId xmlns:p14="http://schemas.microsoft.com/office/powerpoint/2010/main" val="143369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CPU Performance Equation</a:t>
            </a:r>
          </a:p>
        </p:txBody>
      </p:sp>
      <p:sp>
        <p:nvSpPr>
          <p:cNvPr id="8" name="TextBox 7"/>
          <p:cNvSpPr txBox="1"/>
          <p:nvPr/>
        </p:nvSpPr>
        <p:spPr>
          <a:xfrm>
            <a:off x="1028700" y="1676400"/>
            <a:ext cx="70866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CPU Time = Instruction Count x CPI x Clock Cycle</a:t>
            </a:r>
          </a:p>
        </p:txBody>
      </p:sp>
    </p:spTree>
    <p:extLst>
      <p:ext uri="{BB962C8B-B14F-4D97-AF65-F5344CB8AC3E}">
        <p14:creationId xmlns:p14="http://schemas.microsoft.com/office/powerpoint/2010/main" val="2962955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Performance</a:t>
            </a:r>
          </a:p>
        </p:txBody>
      </p:sp>
      <p:grpSp>
        <p:nvGrpSpPr>
          <p:cNvPr id="28" name="Group 27"/>
          <p:cNvGrpSpPr/>
          <p:nvPr/>
        </p:nvGrpSpPr>
        <p:grpSpPr>
          <a:xfrm>
            <a:off x="915987" y="2609850"/>
            <a:ext cx="7694613" cy="3867150"/>
            <a:chOff x="915987" y="2609850"/>
            <a:chExt cx="7694613" cy="3867150"/>
          </a:xfrm>
        </p:grpSpPr>
        <p:sp>
          <p:nvSpPr>
            <p:cNvPr id="15" name="Rectangle 8"/>
            <p:cNvSpPr txBox="1">
              <a:spLocks noChangeArrowheads="1"/>
            </p:cNvSpPr>
            <p:nvPr/>
          </p:nvSpPr>
          <p:spPr>
            <a:xfrm>
              <a:off x="1109662" y="2609850"/>
              <a:ext cx="7500938" cy="3867150"/>
            </a:xfrm>
            <a:prstGeom prst="rect">
              <a:avLst/>
            </a:prstGeom>
            <a:noFill/>
          </p:spPr>
          <p:txBody>
            <a:bodyPr vert="horz" lIns="90488" tIns="44450" rIns="90488" bIns="4445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85750" indent="-285750">
                <a:buFont typeface="Wingdings" panose="05000000000000000000" pitchFamily="2" charset="2"/>
                <a:buNone/>
                <a:tabLst>
                  <a:tab pos="1828800" algn="l"/>
                  <a:tab pos="3657600" algn="l"/>
                  <a:tab pos="5029200" algn="l"/>
                </a:tabLst>
              </a:pPr>
              <a:r>
                <a:rPr lang="en-US" altLang="en-US" dirty="0"/>
                <a:t>	</a:t>
              </a:r>
              <a:r>
                <a:rPr lang="en-US" altLang="en-US" sz="2200" dirty="0"/>
                <a:t>	   </a:t>
              </a:r>
              <a:r>
                <a:rPr lang="en-US" altLang="en-US" sz="2200" dirty="0" err="1"/>
                <a:t>Instr</a:t>
              </a:r>
              <a:r>
                <a:rPr lang="en-US" altLang="en-US" sz="2200" dirty="0"/>
                <a:t> Count   CPI	 Clock Rate</a:t>
              </a:r>
            </a:p>
            <a:p>
              <a:pPr marL="285750" indent="-285750">
                <a:buFont typeface="Wingdings" panose="05000000000000000000" pitchFamily="2" charset="2"/>
                <a:buNone/>
                <a:tabLst>
                  <a:tab pos="1828800" algn="l"/>
                  <a:tab pos="3657600" algn="l"/>
                  <a:tab pos="5029200" algn="l"/>
                </a:tabLst>
              </a:pPr>
              <a:r>
                <a:rPr lang="en-US" altLang="en-US" sz="2200" dirty="0"/>
                <a:t>		        (IC)		    (CR)</a:t>
              </a:r>
            </a:p>
            <a:p>
              <a:pPr marL="285750" indent="-285750">
                <a:spcBef>
                  <a:spcPct val="50000"/>
                </a:spcBef>
                <a:buFont typeface="Wingdings" panose="05000000000000000000" pitchFamily="2" charset="2"/>
                <a:buNone/>
                <a:tabLst>
                  <a:tab pos="1828800" algn="l"/>
                  <a:tab pos="3657600" algn="l"/>
                  <a:tab pos="5029200" algn="l"/>
                </a:tabLst>
              </a:pPr>
              <a:r>
                <a:rPr lang="en-US" altLang="en-US" sz="2200" dirty="0"/>
                <a:t>Program	         X</a:t>
              </a:r>
            </a:p>
            <a:p>
              <a:pPr marL="285750" indent="-285750">
                <a:spcBef>
                  <a:spcPct val="50000"/>
                </a:spcBef>
                <a:buFont typeface="Wingdings" panose="05000000000000000000" pitchFamily="2" charset="2"/>
                <a:buNone/>
                <a:tabLst>
                  <a:tab pos="1828800" algn="l"/>
                  <a:tab pos="3657600" algn="l"/>
                  <a:tab pos="5029200" algn="l"/>
                </a:tabLst>
              </a:pPr>
              <a:r>
                <a:rPr lang="en-US" altLang="en-US" sz="2200" dirty="0"/>
                <a:t>Compiler	         X</a:t>
              </a:r>
            </a:p>
            <a:p>
              <a:pPr marL="285750" indent="-285750">
                <a:spcBef>
                  <a:spcPct val="50000"/>
                </a:spcBef>
                <a:buFont typeface="Wingdings" panose="05000000000000000000" pitchFamily="2" charset="2"/>
                <a:buNone/>
                <a:tabLst>
                  <a:tab pos="1828800" algn="l"/>
                  <a:tab pos="3657600" algn="l"/>
                  <a:tab pos="5029200" algn="l"/>
                </a:tabLst>
              </a:pPr>
              <a:r>
                <a:rPr lang="en-US" altLang="en-US" sz="2200" dirty="0"/>
                <a:t>ISA	         X	    X	     X</a:t>
              </a:r>
            </a:p>
            <a:p>
              <a:pPr marL="285750" indent="-285750">
                <a:spcBef>
                  <a:spcPct val="50000"/>
                </a:spcBef>
                <a:buFont typeface="Wingdings" panose="05000000000000000000" pitchFamily="2" charset="2"/>
                <a:buNone/>
                <a:tabLst>
                  <a:tab pos="1828800" algn="l"/>
                  <a:tab pos="3657600" algn="l"/>
                  <a:tab pos="5029200" algn="l"/>
                </a:tabLst>
              </a:pPr>
              <a:r>
                <a:rPr lang="en-US" altLang="en-US" sz="2200" dirty="0"/>
                <a:t>Organization	         	    X	     X	</a:t>
              </a:r>
            </a:p>
            <a:p>
              <a:pPr marL="285750" indent="-285750">
                <a:spcBef>
                  <a:spcPct val="50000"/>
                </a:spcBef>
                <a:buFont typeface="Wingdings" panose="05000000000000000000" pitchFamily="2" charset="2"/>
                <a:buNone/>
                <a:tabLst>
                  <a:tab pos="1828800" algn="l"/>
                  <a:tab pos="3657600" algn="l"/>
                  <a:tab pos="5029200" algn="l"/>
                </a:tabLst>
              </a:pPr>
              <a:r>
                <a:rPr lang="en-US" altLang="en-US" sz="800" dirty="0"/>
                <a:t>	</a:t>
              </a:r>
            </a:p>
            <a:p>
              <a:pPr marL="285750" indent="-285750">
                <a:spcBef>
                  <a:spcPct val="50000"/>
                </a:spcBef>
                <a:buFont typeface="Wingdings" panose="05000000000000000000" pitchFamily="2" charset="2"/>
                <a:buNone/>
                <a:tabLst>
                  <a:tab pos="1828800" algn="l"/>
                  <a:tab pos="3657600" algn="l"/>
                  <a:tab pos="5029200" algn="l"/>
                </a:tabLst>
              </a:pPr>
              <a:r>
                <a:rPr lang="en-US" altLang="en-US" sz="2200" dirty="0"/>
                <a:t>Technology		    X	     X</a:t>
              </a:r>
            </a:p>
          </p:txBody>
        </p:sp>
        <p:sp>
          <p:nvSpPr>
            <p:cNvPr id="16" name="Line 9"/>
            <p:cNvSpPr>
              <a:spLocks noChangeShapeType="1"/>
            </p:cNvSpPr>
            <p:nvPr/>
          </p:nvSpPr>
          <p:spPr bwMode="auto">
            <a:xfrm flipH="1" flipV="1">
              <a:off x="2992437" y="2671763"/>
              <a:ext cx="20638" cy="36353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0"/>
            <p:cNvSpPr>
              <a:spLocks noChangeShapeType="1"/>
            </p:cNvSpPr>
            <p:nvPr/>
          </p:nvSpPr>
          <p:spPr bwMode="auto">
            <a:xfrm>
              <a:off x="4818062" y="2651125"/>
              <a:ext cx="0" cy="36782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1"/>
            <p:cNvSpPr>
              <a:spLocks noChangeShapeType="1"/>
            </p:cNvSpPr>
            <p:nvPr/>
          </p:nvSpPr>
          <p:spPr bwMode="auto">
            <a:xfrm>
              <a:off x="5765800" y="2651125"/>
              <a:ext cx="0" cy="36607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2"/>
            <p:cNvSpPr>
              <a:spLocks noChangeShapeType="1"/>
            </p:cNvSpPr>
            <p:nvPr/>
          </p:nvSpPr>
          <p:spPr bwMode="auto">
            <a:xfrm flipH="1">
              <a:off x="7927975" y="2735263"/>
              <a:ext cx="22225" cy="35766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3"/>
            <p:cNvSpPr>
              <a:spLocks noChangeShapeType="1"/>
            </p:cNvSpPr>
            <p:nvPr/>
          </p:nvSpPr>
          <p:spPr bwMode="auto">
            <a:xfrm>
              <a:off x="1027112" y="4106863"/>
              <a:ext cx="68945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14"/>
            <p:cNvSpPr>
              <a:spLocks noChangeShapeType="1"/>
            </p:cNvSpPr>
            <p:nvPr/>
          </p:nvSpPr>
          <p:spPr bwMode="auto">
            <a:xfrm>
              <a:off x="969962" y="4579938"/>
              <a:ext cx="695166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15"/>
            <p:cNvSpPr>
              <a:spLocks noChangeShapeType="1"/>
            </p:cNvSpPr>
            <p:nvPr/>
          </p:nvSpPr>
          <p:spPr bwMode="auto">
            <a:xfrm>
              <a:off x="915987" y="5105400"/>
              <a:ext cx="700563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16"/>
            <p:cNvSpPr>
              <a:spLocks noChangeShapeType="1"/>
            </p:cNvSpPr>
            <p:nvPr/>
          </p:nvSpPr>
          <p:spPr bwMode="auto">
            <a:xfrm>
              <a:off x="944562" y="5715000"/>
              <a:ext cx="697706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17"/>
            <p:cNvSpPr>
              <a:spLocks noChangeShapeType="1"/>
            </p:cNvSpPr>
            <p:nvPr/>
          </p:nvSpPr>
          <p:spPr bwMode="auto">
            <a:xfrm>
              <a:off x="915987" y="6326188"/>
              <a:ext cx="700563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18"/>
            <p:cNvSpPr>
              <a:spLocks noChangeShapeType="1"/>
            </p:cNvSpPr>
            <p:nvPr/>
          </p:nvSpPr>
          <p:spPr bwMode="auto">
            <a:xfrm>
              <a:off x="1055687" y="3600450"/>
              <a:ext cx="68945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 name="TextBox 26"/>
          <p:cNvSpPr txBox="1"/>
          <p:nvPr/>
        </p:nvSpPr>
        <p:spPr>
          <a:xfrm>
            <a:off x="1028700" y="1676400"/>
            <a:ext cx="70866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CPU Time = Instruction Count x CPI x Clock Cycle</a:t>
            </a:r>
          </a:p>
        </p:txBody>
      </p:sp>
    </p:spTree>
    <p:extLst>
      <p:ext uri="{BB962C8B-B14F-4D97-AF65-F5344CB8AC3E}">
        <p14:creationId xmlns:p14="http://schemas.microsoft.com/office/powerpoint/2010/main" val="2176863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Performance</a:t>
            </a:r>
          </a:p>
        </p:txBody>
      </p:sp>
      <p:sp>
        <p:nvSpPr>
          <p:cNvPr id="4" name="Content Placeholder 3"/>
          <p:cNvSpPr>
            <a:spLocks noGrp="1"/>
          </p:cNvSpPr>
          <p:nvPr>
            <p:ph idx="1"/>
          </p:nvPr>
        </p:nvSpPr>
        <p:spPr/>
        <p:txBody>
          <a:bodyPr>
            <a:normAutofit lnSpcReduction="10000"/>
          </a:bodyPr>
          <a:lstStyle/>
          <a:p>
            <a:endParaRPr lang="en-US" dirty="0"/>
          </a:p>
          <a:p>
            <a:endParaRPr lang="en-US" dirty="0"/>
          </a:p>
          <a:p>
            <a:r>
              <a:rPr lang="en-US" dirty="0"/>
              <a:t>CPU Time </a:t>
            </a:r>
          </a:p>
          <a:p>
            <a:pPr lvl="1"/>
            <a:r>
              <a:rPr lang="en-US" dirty="0"/>
              <a:t>measure the time it takes to run the program</a:t>
            </a:r>
          </a:p>
          <a:p>
            <a:r>
              <a:rPr lang="en-US" dirty="0"/>
              <a:t>Clock Cycle</a:t>
            </a:r>
          </a:p>
          <a:p>
            <a:pPr lvl="1"/>
            <a:r>
              <a:rPr lang="en-US" dirty="0"/>
              <a:t>usually published as part of the computer’s documentation</a:t>
            </a:r>
          </a:p>
          <a:p>
            <a:r>
              <a:rPr lang="en-US" dirty="0"/>
              <a:t>Instruction Count</a:t>
            </a:r>
          </a:p>
          <a:p>
            <a:pPr lvl="1"/>
            <a:r>
              <a:rPr lang="en-US" dirty="0"/>
              <a:t>software tools that profile execution</a:t>
            </a:r>
          </a:p>
          <a:p>
            <a:pPr lvl="1"/>
            <a:r>
              <a:rPr lang="en-US" dirty="0"/>
              <a:t>hardware counters</a:t>
            </a:r>
          </a:p>
          <a:p>
            <a:r>
              <a:rPr lang="en-US" dirty="0"/>
              <a:t>CPI</a:t>
            </a:r>
          </a:p>
          <a:p>
            <a:pPr lvl="1"/>
            <a:r>
              <a:rPr lang="en-US" dirty="0"/>
              <a:t>average number of clock cycles</a:t>
            </a:r>
          </a:p>
          <a:p>
            <a:pPr lvl="1"/>
            <a:r>
              <a:rPr lang="en-US" dirty="0"/>
              <a:t>affected by the instruction mix: the frequency of occurrence for instruction types and the clock cycles for instruction types</a:t>
            </a:r>
          </a:p>
        </p:txBody>
      </p:sp>
      <p:sp>
        <p:nvSpPr>
          <p:cNvPr id="3" name="TextBox 2"/>
          <p:cNvSpPr txBox="1"/>
          <p:nvPr/>
        </p:nvSpPr>
        <p:spPr>
          <a:xfrm>
            <a:off x="1028700" y="1676400"/>
            <a:ext cx="70866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CPU Time = Instruction Count x CPI x Clock Cycle</a:t>
            </a:r>
          </a:p>
        </p:txBody>
      </p:sp>
    </p:spTree>
    <p:extLst>
      <p:ext uri="{BB962C8B-B14F-4D97-AF65-F5344CB8AC3E}">
        <p14:creationId xmlns:p14="http://schemas.microsoft.com/office/powerpoint/2010/main" val="317294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The performance of a system depends on:</a:t>
            </a:r>
          </a:p>
          <a:p>
            <a:pPr lvl="1"/>
            <a:r>
              <a:rPr lang="en-US" dirty="0"/>
              <a:t>algorithms</a:t>
            </a:r>
          </a:p>
          <a:p>
            <a:pPr lvl="1"/>
            <a:r>
              <a:rPr lang="en-US" dirty="0"/>
              <a:t>programming language</a:t>
            </a:r>
          </a:p>
          <a:p>
            <a:pPr lvl="1"/>
            <a:r>
              <a:rPr lang="en-US" dirty="0"/>
              <a:t>architecture</a:t>
            </a:r>
          </a:p>
          <a:p>
            <a:pPr lvl="1"/>
            <a:r>
              <a:rPr lang="en-US" dirty="0"/>
              <a:t>hardware elements</a:t>
            </a:r>
          </a:p>
          <a:p>
            <a:pPr lvl="1"/>
            <a:endParaRPr lang="en-US" dirty="0"/>
          </a:p>
          <a:p>
            <a:r>
              <a:rPr lang="en-US" dirty="0"/>
              <a:t>Assessing performance can be challenging</a:t>
            </a:r>
          </a:p>
          <a:p>
            <a:pPr lvl="1"/>
            <a:endParaRPr lang="en-US" dirty="0"/>
          </a:p>
        </p:txBody>
      </p:sp>
    </p:spTree>
    <p:extLst>
      <p:ext uri="{BB962C8B-B14F-4D97-AF65-F5344CB8AC3E}">
        <p14:creationId xmlns:p14="http://schemas.microsoft.com/office/powerpoint/2010/main" val="3655779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a:t>CPI in More Detail</a:t>
            </a:r>
            <a:endParaRPr lang="en-AU"/>
          </a:p>
        </p:txBody>
      </p:sp>
      <p:sp>
        <p:nvSpPr>
          <p:cNvPr id="31748" name="Rectangle 3"/>
          <p:cNvSpPr>
            <a:spLocks noGrp="1" noChangeArrowheads="1"/>
          </p:cNvSpPr>
          <p:nvPr>
            <p:ph idx="1"/>
          </p:nvPr>
        </p:nvSpPr>
        <p:spPr/>
        <p:txBody>
          <a:bodyPr/>
          <a:lstStyle/>
          <a:p>
            <a:pPr eaLnBrk="1" hangingPunct="1"/>
            <a:r>
              <a:rPr lang="en-US" dirty="0"/>
              <a:t>If P</a:t>
            </a:r>
            <a:r>
              <a:rPr lang="en-US" baseline="-25000" dirty="0"/>
              <a:t>i</a:t>
            </a:r>
            <a:r>
              <a:rPr lang="en-US" dirty="0"/>
              <a:t> is the probability of instruction type </a:t>
            </a:r>
            <a:r>
              <a:rPr lang="en-US" i="1" dirty="0" err="1"/>
              <a:t>i</a:t>
            </a:r>
            <a:r>
              <a:rPr lang="en-US" dirty="0"/>
              <a:t> and </a:t>
            </a:r>
            <a:r>
              <a:rPr lang="en-US" dirty="0" err="1"/>
              <a:t>CPI</a:t>
            </a:r>
            <a:r>
              <a:rPr lang="en-US" baseline="-25000" dirty="0" err="1"/>
              <a:t>i</a:t>
            </a:r>
            <a:r>
              <a:rPr lang="en-US" dirty="0"/>
              <a:t> is the cycles taken by an instruction of type </a:t>
            </a:r>
            <a:r>
              <a:rPr lang="en-US" i="1" dirty="0" err="1"/>
              <a:t>i</a:t>
            </a:r>
            <a:r>
              <a:rPr lang="en-US" dirty="0"/>
              <a:t>, then</a:t>
            </a:r>
            <a:endParaRPr lang="en-AU" dirty="0"/>
          </a:p>
        </p:txBody>
      </p:sp>
      <p:graphicFrame>
        <p:nvGraphicFramePr>
          <p:cNvPr id="31749" name="Object 4"/>
          <p:cNvGraphicFramePr>
            <a:graphicFrameLocks noChangeAspect="1"/>
          </p:cNvGraphicFramePr>
          <p:nvPr>
            <p:extLst>
              <p:ext uri="{D42A27DB-BD31-4B8C-83A1-F6EECF244321}">
                <p14:modId xmlns:p14="http://schemas.microsoft.com/office/powerpoint/2010/main" val="2518235789"/>
              </p:ext>
            </p:extLst>
          </p:nvPr>
        </p:nvGraphicFramePr>
        <p:xfrm>
          <a:off x="2971800" y="3276600"/>
          <a:ext cx="2709863" cy="949325"/>
        </p:xfrm>
        <a:graphic>
          <a:graphicData uri="http://schemas.openxmlformats.org/presentationml/2006/ole">
            <mc:AlternateContent xmlns:mc="http://schemas.openxmlformats.org/markup-compatibility/2006">
              <mc:Choice xmlns:v="urn:schemas-microsoft-com:vml" Requires="v">
                <p:oleObj spid="_x0000_s1026" name="Equation" r:id="rId4" imgW="1231560" imgH="431640" progId="Equation.3">
                  <p:embed/>
                </p:oleObj>
              </mc:Choice>
              <mc:Fallback>
                <p:oleObj name="Equation" r:id="rId4" imgW="1231560" imgH="431640" progId="Equation.3">
                  <p:embed/>
                  <p:pic>
                    <p:nvPicPr>
                      <p:cNvPr id="31749" name="Object 4"/>
                      <p:cNvPicPr>
                        <a:picLocks noChangeAspect="1" noChangeArrowheads="1"/>
                      </p:cNvPicPr>
                      <p:nvPr/>
                    </p:nvPicPr>
                    <p:blipFill>
                      <a:blip r:embed="rId5"/>
                      <a:srcRect/>
                      <a:stretch>
                        <a:fillRect/>
                      </a:stretch>
                    </p:blipFill>
                    <p:spPr bwMode="auto">
                      <a:xfrm>
                        <a:off x="2971800" y="3276600"/>
                        <a:ext cx="2709863" cy="949325"/>
                      </a:xfrm>
                      <a:prstGeom prst="rect">
                        <a:avLst/>
                      </a:prstGeom>
                      <a:solidFill>
                        <a:schemeClr val="bg1"/>
                      </a:solidFill>
                      <a:ln w="19050">
                        <a:solidFill>
                          <a:schemeClr val="accent1"/>
                        </a:solidFill>
                      </a:ln>
                      <a:effectLst/>
                    </p:spPr>
                  </p:pic>
                </p:oleObj>
              </mc:Fallback>
            </mc:AlternateContent>
          </a:graphicData>
        </a:graphic>
      </p:graphicFrame>
    </p:spTree>
    <p:extLst>
      <p:ext uri="{BB962C8B-B14F-4D97-AF65-F5344CB8AC3E}">
        <p14:creationId xmlns:p14="http://schemas.microsoft.com/office/powerpoint/2010/main" val="1267859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US"/>
              <a:t>CPI Example</a:t>
            </a:r>
            <a:endParaRPr lang="en-AU"/>
          </a:p>
        </p:txBody>
      </p:sp>
      <p:sp>
        <p:nvSpPr>
          <p:cNvPr id="32772" name="Rectangle 3"/>
          <p:cNvSpPr>
            <a:spLocks noGrp="1" noChangeArrowheads="1"/>
          </p:cNvSpPr>
          <p:nvPr>
            <p:ph idx="1"/>
          </p:nvPr>
        </p:nvSpPr>
        <p:spPr/>
        <p:txBody>
          <a:bodyPr/>
          <a:lstStyle/>
          <a:p>
            <a:pPr eaLnBrk="1" hangingPunct="1">
              <a:lnSpc>
                <a:spcPct val="90000"/>
              </a:lnSpc>
            </a:pPr>
            <a:r>
              <a:rPr lang="en-US" sz="2800" dirty="0"/>
              <a:t>Alternative compiled code sequences using instructions in classes A, B, C</a:t>
            </a:r>
            <a:endParaRPr lang="en-AU" sz="2800" dirty="0"/>
          </a:p>
        </p:txBody>
      </p:sp>
      <p:graphicFrame>
        <p:nvGraphicFramePr>
          <p:cNvPr id="321576" name="Group 40"/>
          <p:cNvGraphicFramePr>
            <a:graphicFrameLocks noGrp="1"/>
          </p:cNvGraphicFramePr>
          <p:nvPr>
            <p:extLst>
              <p:ext uri="{D42A27DB-BD31-4B8C-83A1-F6EECF244321}">
                <p14:modId xmlns:p14="http://schemas.microsoft.com/office/powerpoint/2010/main" val="467598839"/>
              </p:ext>
            </p:extLst>
          </p:nvPr>
        </p:nvGraphicFramePr>
        <p:xfrm>
          <a:off x="1127125" y="2674937"/>
          <a:ext cx="6600825" cy="1592263"/>
        </p:xfrm>
        <a:graphic>
          <a:graphicData uri="http://schemas.openxmlformats.org/drawingml/2006/table">
            <a:tbl>
              <a:tblPr/>
              <a:tblGrid>
                <a:gridCol w="2520950">
                  <a:extLst>
                    <a:ext uri="{9D8B030D-6E8A-4147-A177-3AD203B41FA5}">
                      <a16:colId xmlns:a16="http://schemas.microsoft.com/office/drawing/2014/main" val="20000"/>
                    </a:ext>
                  </a:extLst>
                </a:gridCol>
                <a:gridCol w="1368425">
                  <a:extLst>
                    <a:ext uri="{9D8B030D-6E8A-4147-A177-3AD203B41FA5}">
                      <a16:colId xmlns:a16="http://schemas.microsoft.com/office/drawing/2014/main" val="20001"/>
                    </a:ext>
                  </a:extLst>
                </a:gridCol>
                <a:gridCol w="1368425">
                  <a:extLst>
                    <a:ext uri="{9D8B030D-6E8A-4147-A177-3AD203B41FA5}">
                      <a16:colId xmlns:a16="http://schemas.microsoft.com/office/drawing/2014/main" val="20002"/>
                    </a:ext>
                  </a:extLst>
                </a:gridCol>
                <a:gridCol w="1343025">
                  <a:extLst>
                    <a:ext uri="{9D8B030D-6E8A-4147-A177-3AD203B41FA5}">
                      <a16:colId xmlns:a16="http://schemas.microsoft.com/office/drawing/2014/main" val="20003"/>
                    </a:ext>
                  </a:extLst>
                </a:gridCol>
              </a:tblGrid>
              <a:tr h="39631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Arial" charset="0"/>
                        </a:rPr>
                        <a:t>Class</a:t>
                      </a:r>
                      <a:endParaRPr kumimoji="0" lang="en-AU" sz="2000" b="0" i="0" u="none" strike="noStrike" cap="none" normalizeH="0" baseline="0" dirty="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A</a:t>
                      </a:r>
                      <a:endParaRPr kumimoji="0" lang="en-AU" sz="2000" b="0" i="0" u="none" strike="noStrike" cap="none" normalizeH="0" baseline="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B</a:t>
                      </a:r>
                      <a:endParaRPr kumimoji="0" lang="en-AU" sz="2000" b="0" i="0" u="none" strike="noStrike" cap="none" normalizeH="0" baseline="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C</a:t>
                      </a:r>
                      <a:endParaRPr kumimoji="0" lang="en-AU" sz="2000" b="0" i="0" u="none" strike="noStrike" cap="none" normalizeH="0" baseline="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31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CPI for class</a:t>
                      </a:r>
                      <a:endParaRPr kumimoji="0" lang="en-AU" sz="2000" b="0" i="0" u="none" strike="noStrike" cap="none" normalizeH="0" baseline="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1</a:t>
                      </a:r>
                      <a:endParaRPr kumimoji="0" lang="en-AU" sz="2000" b="0" i="0" u="none" strike="noStrike" cap="none" normalizeH="0" baseline="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2</a:t>
                      </a:r>
                      <a:endParaRPr kumimoji="0" lang="en-AU" sz="2000" b="0" i="0" u="none" strike="noStrike" cap="none" normalizeH="0" baseline="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3</a:t>
                      </a:r>
                      <a:endParaRPr kumimoji="0" lang="en-AU" sz="2000" b="0" i="0" u="none" strike="noStrike" cap="none" normalizeH="0" baseline="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1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IC in sequence 1</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2</a:t>
                      </a:r>
                      <a:endParaRPr kumimoji="0" lang="en-AU" sz="2000" b="0" i="0" u="none" strike="noStrike" cap="none" normalizeH="0" baseline="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1</a:t>
                      </a:r>
                      <a:endParaRPr kumimoji="0" lang="en-AU" sz="2000" b="0" i="0" u="none" strike="noStrike" cap="none" normalizeH="0" baseline="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2</a:t>
                      </a:r>
                      <a:endParaRPr kumimoji="0" lang="en-AU" sz="2000" b="0" i="0" u="none" strike="noStrike" cap="none" normalizeH="0" baseline="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33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IC in sequence 2</a:t>
                      </a:r>
                      <a:endParaRPr kumimoji="0" lang="en-AU" sz="2000" b="0" i="0" u="none" strike="noStrike" cap="none" normalizeH="0" baseline="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a:ln>
                            <a:noFill/>
                          </a:ln>
                          <a:solidFill>
                            <a:schemeClr val="tx1"/>
                          </a:solidFill>
                          <a:effectLst/>
                          <a:latin typeface="Arial" charset="0"/>
                        </a:rPr>
                        <a:t>4</a:t>
                      </a:r>
                      <a:endParaRPr kumimoji="0" lang="en-AU" sz="2000" b="0" i="0" u="none" strike="noStrike" cap="none" normalizeH="0" baseline="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Arial" charset="0"/>
                        </a:rPr>
                        <a:t>1</a:t>
                      </a:r>
                      <a:endParaRPr kumimoji="0" lang="en-AU" sz="2000" b="0" i="0" u="none" strike="noStrike" cap="none" normalizeH="0" baseline="0" dirty="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Arial" charset="0"/>
                        </a:rPr>
                        <a:t>1</a:t>
                      </a:r>
                      <a:endParaRPr kumimoji="0" lang="en-AU" sz="2000" b="0" i="0" u="none" strike="noStrike" cap="none" normalizeH="0" baseline="0" dirty="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2800" name="Rectangle 31"/>
          <p:cNvSpPr>
            <a:spLocks noChangeArrowheads="1"/>
          </p:cNvSpPr>
          <p:nvPr/>
        </p:nvSpPr>
        <p:spPr bwMode="auto">
          <a:xfrm>
            <a:off x="539750" y="4540250"/>
            <a:ext cx="3887788" cy="208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chemeClr val="folHlink"/>
              </a:buClr>
              <a:buSzPct val="60000"/>
              <a:buFont typeface="Wingdings" panose="05000000000000000000" pitchFamily="2" charset="2"/>
              <a:buChar char="n"/>
            </a:pPr>
            <a:r>
              <a:rPr lang="en-US" sz="2800" dirty="0"/>
              <a:t>Sequence 1: IC = 5</a:t>
            </a:r>
          </a:p>
          <a:p>
            <a:pPr lvl="1" eaLnBrk="1" hangingPunct="1">
              <a:spcBef>
                <a:spcPct val="20000"/>
              </a:spcBef>
              <a:buClr>
                <a:schemeClr val="hlink"/>
              </a:buClr>
              <a:buSzPct val="55000"/>
              <a:buFont typeface="Wingdings" panose="05000000000000000000" pitchFamily="2" charset="2"/>
              <a:buChar char="n"/>
            </a:pPr>
            <a:r>
              <a:rPr lang="en-US" sz="2400" dirty="0"/>
              <a:t>Clock Cycles</a:t>
            </a:r>
            <a:br>
              <a:rPr lang="en-US" sz="2400" dirty="0"/>
            </a:br>
            <a:r>
              <a:rPr lang="en-US" sz="2400" dirty="0"/>
              <a:t>= 2×1 + 1×2 + 2×3</a:t>
            </a:r>
            <a:br>
              <a:rPr lang="en-US" sz="2400" dirty="0"/>
            </a:br>
            <a:r>
              <a:rPr lang="en-US" sz="2400" dirty="0"/>
              <a:t>= 10</a:t>
            </a:r>
          </a:p>
          <a:p>
            <a:pPr lvl="1" eaLnBrk="1" hangingPunct="1">
              <a:spcBef>
                <a:spcPct val="20000"/>
              </a:spcBef>
              <a:buClr>
                <a:schemeClr val="hlink"/>
              </a:buClr>
              <a:buSzPct val="55000"/>
              <a:buFont typeface="Wingdings" panose="05000000000000000000" pitchFamily="2" charset="2"/>
              <a:buChar char="n"/>
            </a:pPr>
            <a:r>
              <a:rPr lang="en-US" sz="2400" dirty="0"/>
              <a:t>Avg. CPI = 10/5 = 2.0</a:t>
            </a:r>
          </a:p>
        </p:txBody>
      </p:sp>
      <p:sp>
        <p:nvSpPr>
          <p:cNvPr id="32801" name="Rectangle 32"/>
          <p:cNvSpPr>
            <a:spLocks noChangeArrowheads="1"/>
          </p:cNvSpPr>
          <p:nvPr/>
        </p:nvSpPr>
        <p:spPr bwMode="auto">
          <a:xfrm>
            <a:off x="4787900" y="4540250"/>
            <a:ext cx="3887788" cy="208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chemeClr val="folHlink"/>
              </a:buClr>
              <a:buSzPct val="60000"/>
              <a:buFont typeface="Wingdings" panose="05000000000000000000" pitchFamily="2" charset="2"/>
              <a:buChar char="n"/>
            </a:pPr>
            <a:r>
              <a:rPr lang="en-US" sz="2800"/>
              <a:t>Sequence 2: IC = 6</a:t>
            </a:r>
          </a:p>
          <a:p>
            <a:pPr lvl="1" eaLnBrk="1" hangingPunct="1">
              <a:spcBef>
                <a:spcPct val="20000"/>
              </a:spcBef>
              <a:buClr>
                <a:schemeClr val="hlink"/>
              </a:buClr>
              <a:buSzPct val="55000"/>
              <a:buFont typeface="Wingdings" panose="05000000000000000000" pitchFamily="2" charset="2"/>
              <a:buChar char="n"/>
            </a:pPr>
            <a:r>
              <a:rPr lang="en-US" sz="2400"/>
              <a:t>Clock Cycles</a:t>
            </a:r>
            <a:br>
              <a:rPr lang="en-US" sz="2400"/>
            </a:br>
            <a:r>
              <a:rPr lang="en-US" sz="2400"/>
              <a:t>= 4×1 + 1×2 + 1×3</a:t>
            </a:r>
            <a:br>
              <a:rPr lang="en-US" sz="2400"/>
            </a:br>
            <a:r>
              <a:rPr lang="en-US" sz="2400"/>
              <a:t>= 9</a:t>
            </a:r>
          </a:p>
          <a:p>
            <a:pPr lvl="1" eaLnBrk="1" hangingPunct="1">
              <a:spcBef>
                <a:spcPct val="20000"/>
              </a:spcBef>
              <a:buClr>
                <a:schemeClr val="hlink"/>
              </a:buClr>
              <a:buSzPct val="55000"/>
              <a:buFont typeface="Wingdings" panose="05000000000000000000" pitchFamily="2" charset="2"/>
              <a:buChar char="n"/>
            </a:pPr>
            <a:r>
              <a:rPr lang="en-US" sz="2400"/>
              <a:t>Avg. CPI = 9/6 = 1.5</a:t>
            </a:r>
          </a:p>
        </p:txBody>
      </p:sp>
    </p:spTree>
    <p:extLst>
      <p:ext uri="{BB962C8B-B14F-4D97-AF65-F5344CB8AC3E}">
        <p14:creationId xmlns:p14="http://schemas.microsoft.com/office/powerpoint/2010/main" val="364870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8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8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00" grpId="0"/>
      <p:bldP spid="3280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the CPU Performance Equation</a:t>
            </a:r>
          </a:p>
        </p:txBody>
      </p:sp>
      <p:sp>
        <p:nvSpPr>
          <p:cNvPr id="3" name="Content Placeholder 2"/>
          <p:cNvSpPr>
            <a:spLocks noGrp="1"/>
          </p:cNvSpPr>
          <p:nvPr>
            <p:ph idx="1"/>
          </p:nvPr>
        </p:nvSpPr>
        <p:spPr/>
        <p:txBody>
          <a:bodyPr/>
          <a:lstStyle/>
          <a:p>
            <a:r>
              <a:rPr lang="en-US" dirty="0"/>
              <a:t>Here is the standard mix of instruction types in MIPS</a:t>
            </a:r>
          </a:p>
          <a:p>
            <a:endParaRPr lang="en-US" dirty="0"/>
          </a:p>
          <a:p>
            <a:endParaRPr lang="en-US" dirty="0"/>
          </a:p>
          <a:p>
            <a:endParaRPr lang="en-US" dirty="0"/>
          </a:p>
          <a:p>
            <a:endParaRPr lang="en-US" dirty="0"/>
          </a:p>
          <a:p>
            <a:endParaRPr lang="en-US" dirty="0"/>
          </a:p>
          <a:p>
            <a:endParaRPr lang="en-US" dirty="0"/>
          </a:p>
          <a:p>
            <a:r>
              <a:rPr lang="en-US" dirty="0"/>
              <a:t>Average CPI = 1.6</a:t>
            </a:r>
          </a:p>
        </p:txBody>
      </p:sp>
      <p:graphicFrame>
        <p:nvGraphicFramePr>
          <p:cNvPr id="5" name="Table 4"/>
          <p:cNvGraphicFramePr>
            <a:graphicFrameLocks noGrp="1"/>
          </p:cNvGraphicFramePr>
          <p:nvPr>
            <p:extLst>
              <p:ext uri="{D42A27DB-BD31-4B8C-83A1-F6EECF244321}">
                <p14:modId xmlns:p14="http://schemas.microsoft.com/office/powerpoint/2010/main" val="3320769438"/>
              </p:ext>
            </p:extLst>
          </p:nvPr>
        </p:nvGraphicFramePr>
        <p:xfrm>
          <a:off x="457200" y="2336800"/>
          <a:ext cx="8077200" cy="185420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2019300">
                  <a:extLst>
                    <a:ext uri="{9D8B030D-6E8A-4147-A177-3AD203B41FA5}">
                      <a16:colId xmlns:a16="http://schemas.microsoft.com/office/drawing/2014/main" val="20003"/>
                    </a:ext>
                  </a:extLst>
                </a:gridCol>
              </a:tblGrid>
              <a:tr h="370840">
                <a:tc>
                  <a:txBody>
                    <a:bodyPr/>
                    <a:lstStyle/>
                    <a:p>
                      <a:r>
                        <a:rPr lang="en-US" dirty="0"/>
                        <a:t>Instruction Type</a:t>
                      </a:r>
                    </a:p>
                  </a:txBody>
                  <a:tcPr/>
                </a:tc>
                <a:tc>
                  <a:txBody>
                    <a:bodyPr/>
                    <a:lstStyle/>
                    <a:p>
                      <a:r>
                        <a:rPr lang="en-US" dirty="0"/>
                        <a:t>Frequency</a:t>
                      </a:r>
                    </a:p>
                  </a:txBody>
                  <a:tcPr/>
                </a:tc>
                <a:tc>
                  <a:txBody>
                    <a:bodyPr/>
                    <a:lstStyle/>
                    <a:p>
                      <a:r>
                        <a:rPr lang="en-US" dirty="0"/>
                        <a:t>Cycles</a:t>
                      </a:r>
                    </a:p>
                  </a:txBody>
                  <a:tcPr/>
                </a:tc>
                <a:tc>
                  <a:txBody>
                    <a:bodyPr/>
                    <a:lstStyle/>
                    <a:p>
                      <a:r>
                        <a:rPr lang="en-US" dirty="0"/>
                        <a:t>MIPS CPI</a:t>
                      </a:r>
                    </a:p>
                  </a:txBody>
                  <a:tcPr/>
                </a:tc>
                <a:extLst>
                  <a:ext uri="{0D108BD9-81ED-4DB2-BD59-A6C34878D82A}">
                    <a16:rowId xmlns:a16="http://schemas.microsoft.com/office/drawing/2014/main" val="10000"/>
                  </a:ext>
                </a:extLst>
              </a:tr>
              <a:tr h="370840">
                <a:tc>
                  <a:txBody>
                    <a:bodyPr/>
                    <a:lstStyle/>
                    <a:p>
                      <a:r>
                        <a:rPr lang="en-US" dirty="0"/>
                        <a:t>Load</a:t>
                      </a:r>
                    </a:p>
                  </a:txBody>
                  <a:tcPr/>
                </a:tc>
                <a:tc>
                  <a:txBody>
                    <a:bodyPr/>
                    <a:lstStyle/>
                    <a:p>
                      <a:r>
                        <a:rPr lang="en-US" dirty="0"/>
                        <a:t>30%</a:t>
                      </a:r>
                    </a:p>
                  </a:txBody>
                  <a:tcPr/>
                </a:tc>
                <a:tc>
                  <a:txBody>
                    <a:bodyPr/>
                    <a:lstStyle/>
                    <a:p>
                      <a:r>
                        <a:rPr lang="en-US" dirty="0"/>
                        <a:t>2</a:t>
                      </a:r>
                    </a:p>
                  </a:txBody>
                  <a:tcPr/>
                </a:tc>
                <a:tc>
                  <a:txBody>
                    <a:bodyPr/>
                    <a:lstStyle/>
                    <a:p>
                      <a:r>
                        <a:rPr lang="en-US" dirty="0"/>
                        <a:t>.6</a:t>
                      </a:r>
                    </a:p>
                  </a:txBody>
                  <a:tcPr/>
                </a:tc>
                <a:extLst>
                  <a:ext uri="{0D108BD9-81ED-4DB2-BD59-A6C34878D82A}">
                    <a16:rowId xmlns:a16="http://schemas.microsoft.com/office/drawing/2014/main" val="10001"/>
                  </a:ext>
                </a:extLst>
              </a:tr>
              <a:tr h="370840">
                <a:tc>
                  <a:txBody>
                    <a:bodyPr/>
                    <a:lstStyle/>
                    <a:p>
                      <a:r>
                        <a:rPr lang="en-US" dirty="0"/>
                        <a:t>Store</a:t>
                      </a:r>
                    </a:p>
                  </a:txBody>
                  <a:tcPr/>
                </a:tc>
                <a:tc>
                  <a:txBody>
                    <a:bodyPr/>
                    <a:lstStyle/>
                    <a:p>
                      <a:r>
                        <a:rPr lang="en-US" dirty="0"/>
                        <a:t>15%</a:t>
                      </a:r>
                    </a:p>
                  </a:txBody>
                  <a:tcPr/>
                </a:tc>
                <a:tc>
                  <a:txBody>
                    <a:bodyPr/>
                    <a:lstStyle/>
                    <a:p>
                      <a:r>
                        <a:rPr lang="en-US" dirty="0"/>
                        <a:t>2</a:t>
                      </a:r>
                    </a:p>
                  </a:txBody>
                  <a:tcPr/>
                </a:tc>
                <a:tc>
                  <a:txBody>
                    <a:bodyPr/>
                    <a:lstStyle/>
                    <a:p>
                      <a:r>
                        <a:rPr lang="en-US" dirty="0"/>
                        <a:t>.3</a:t>
                      </a:r>
                    </a:p>
                  </a:txBody>
                  <a:tcPr/>
                </a:tc>
                <a:extLst>
                  <a:ext uri="{0D108BD9-81ED-4DB2-BD59-A6C34878D82A}">
                    <a16:rowId xmlns:a16="http://schemas.microsoft.com/office/drawing/2014/main" val="10002"/>
                  </a:ext>
                </a:extLst>
              </a:tr>
              <a:tr h="370840">
                <a:tc>
                  <a:txBody>
                    <a:bodyPr/>
                    <a:lstStyle/>
                    <a:p>
                      <a:r>
                        <a:rPr lang="en-US" dirty="0"/>
                        <a:t>A/L</a:t>
                      </a:r>
                    </a:p>
                  </a:txBody>
                  <a:tcPr/>
                </a:tc>
                <a:tc>
                  <a:txBody>
                    <a:bodyPr/>
                    <a:lstStyle/>
                    <a:p>
                      <a:r>
                        <a:rPr lang="en-US" dirty="0"/>
                        <a:t>40%</a:t>
                      </a:r>
                    </a:p>
                  </a:txBody>
                  <a:tcPr/>
                </a:tc>
                <a:tc>
                  <a:txBody>
                    <a:bodyPr/>
                    <a:lstStyle/>
                    <a:p>
                      <a:r>
                        <a:rPr lang="en-US" dirty="0"/>
                        <a:t>1</a:t>
                      </a:r>
                    </a:p>
                  </a:txBody>
                  <a:tcPr/>
                </a:tc>
                <a:tc>
                  <a:txBody>
                    <a:bodyPr/>
                    <a:lstStyle/>
                    <a:p>
                      <a:r>
                        <a:rPr lang="en-US" dirty="0"/>
                        <a:t>.4</a:t>
                      </a:r>
                    </a:p>
                  </a:txBody>
                  <a:tcPr/>
                </a:tc>
                <a:extLst>
                  <a:ext uri="{0D108BD9-81ED-4DB2-BD59-A6C34878D82A}">
                    <a16:rowId xmlns:a16="http://schemas.microsoft.com/office/drawing/2014/main" val="10003"/>
                  </a:ext>
                </a:extLst>
              </a:tr>
              <a:tr h="370840">
                <a:tc>
                  <a:txBody>
                    <a:bodyPr/>
                    <a:lstStyle/>
                    <a:p>
                      <a:r>
                        <a:rPr lang="en-US" dirty="0"/>
                        <a:t>Branch</a:t>
                      </a:r>
                    </a:p>
                  </a:txBody>
                  <a:tcPr/>
                </a:tc>
                <a:tc>
                  <a:txBody>
                    <a:bodyPr/>
                    <a:lstStyle/>
                    <a:p>
                      <a:r>
                        <a:rPr lang="en-US" dirty="0"/>
                        <a:t>15%</a:t>
                      </a:r>
                    </a:p>
                  </a:txBody>
                  <a:tcPr/>
                </a:tc>
                <a:tc>
                  <a:txBody>
                    <a:bodyPr/>
                    <a:lstStyle/>
                    <a:p>
                      <a:r>
                        <a:rPr lang="en-US" dirty="0"/>
                        <a:t>2</a:t>
                      </a:r>
                    </a:p>
                  </a:txBody>
                  <a:tcPr/>
                </a:tc>
                <a:tc>
                  <a:txBody>
                    <a:bodyPr/>
                    <a:lstStyle/>
                    <a:p>
                      <a:r>
                        <a:rPr lang="en-US" dirty="0"/>
                        <a:t>.3</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5758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the CPU Performance Equation</a:t>
            </a:r>
          </a:p>
        </p:txBody>
      </p:sp>
      <p:sp>
        <p:nvSpPr>
          <p:cNvPr id="3" name="Content Placeholder 2"/>
          <p:cNvSpPr>
            <a:spLocks noGrp="1"/>
          </p:cNvSpPr>
          <p:nvPr>
            <p:ph idx="1"/>
          </p:nvPr>
        </p:nvSpPr>
        <p:spPr/>
        <p:txBody>
          <a:bodyPr/>
          <a:lstStyle/>
          <a:p>
            <a:r>
              <a:rPr lang="en-US" dirty="0"/>
              <a:t>Suppose we added a new instruction type.  A/L-</a:t>
            </a:r>
            <a:r>
              <a:rPr lang="en-US" dirty="0" err="1"/>
              <a:t>mem</a:t>
            </a:r>
            <a:r>
              <a:rPr lang="en-US" dirty="0"/>
              <a:t> instructions can have one memory operand (eliminates the </a:t>
            </a:r>
            <a:r>
              <a:rPr lang="en-US" dirty="0" err="1"/>
              <a:t>load+A</a:t>
            </a:r>
            <a:r>
              <a:rPr lang="en-US" dirty="0"/>
              <a:t>/L operation combo).</a:t>
            </a:r>
          </a:p>
          <a:p>
            <a:r>
              <a:rPr lang="en-US" dirty="0"/>
              <a:t>We call the new instruction mix MIPS-E</a:t>
            </a:r>
          </a:p>
          <a:p>
            <a:r>
              <a:rPr lang="en-US" dirty="0"/>
              <a:t>A/L-</a:t>
            </a:r>
            <a:r>
              <a:rPr lang="en-US" dirty="0" err="1"/>
              <a:t>mem</a:t>
            </a:r>
            <a:r>
              <a:rPr lang="en-US" dirty="0"/>
              <a:t> operations take 2 clock cycles</a:t>
            </a:r>
          </a:p>
          <a:p>
            <a:r>
              <a:rPr lang="en-US" dirty="0"/>
              <a:t>A/L-</a:t>
            </a:r>
            <a:r>
              <a:rPr lang="en-US" dirty="0" err="1"/>
              <a:t>mem</a:t>
            </a:r>
            <a:r>
              <a:rPr lang="en-US" dirty="0"/>
              <a:t> replace half of load operations and a corresponding number of A/L operations</a:t>
            </a:r>
          </a:p>
          <a:p>
            <a:endParaRPr lang="en-US" dirty="0"/>
          </a:p>
          <a:p>
            <a:r>
              <a:rPr lang="en-US" dirty="0"/>
              <a:t>If the clock cycle period for a MIPS-E processor is 1.25 times that of a MIPS processor, which is faster?</a:t>
            </a:r>
          </a:p>
        </p:txBody>
      </p:sp>
    </p:spTree>
    <p:extLst>
      <p:ext uri="{BB962C8B-B14F-4D97-AF65-F5344CB8AC3E}">
        <p14:creationId xmlns:p14="http://schemas.microsoft.com/office/powerpoint/2010/main" val="2688403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idx="1"/>
          </p:nvPr>
        </p:nvSpPr>
        <p:spPr/>
        <p:txBody>
          <a:bodyPr/>
          <a:lstStyle/>
          <a:p>
            <a:r>
              <a:rPr lang="en-US" dirty="0"/>
              <a:t>Calculate the IC, CPI, and CC of MIPS-E</a:t>
            </a:r>
          </a:p>
          <a:p>
            <a:endParaRPr lang="en-US" dirty="0"/>
          </a:p>
          <a:p>
            <a:r>
              <a:rPr lang="en-US" dirty="0"/>
              <a:t>MIPS-E IC:</a:t>
            </a:r>
          </a:p>
          <a:p>
            <a:pPr lvl="1"/>
            <a:r>
              <a:rPr lang="en-US" altLang="en-US" dirty="0"/>
              <a:t>IC</a:t>
            </a:r>
            <a:r>
              <a:rPr lang="en-US" altLang="en-US" baseline="-25000" dirty="0"/>
              <a:t>MIPS-E</a:t>
            </a:r>
            <a:r>
              <a:rPr lang="en-US" altLang="en-US" dirty="0"/>
              <a:t> 	= IC</a:t>
            </a:r>
            <a:r>
              <a:rPr lang="en-US" altLang="en-US" baseline="-25000" dirty="0"/>
              <a:t>MIPS</a:t>
            </a:r>
            <a:r>
              <a:rPr lang="en-US" altLang="en-US" dirty="0"/>
              <a:t> – </a:t>
            </a:r>
            <a:r>
              <a:rPr lang="en-US" altLang="en-US" dirty="0" err="1"/>
              <a:t>instrs</a:t>
            </a:r>
            <a:r>
              <a:rPr lang="en-US" altLang="en-US" dirty="0"/>
              <a:t> replaced + </a:t>
            </a:r>
            <a:r>
              <a:rPr lang="en-US" altLang="en-US" dirty="0" err="1"/>
              <a:t>instrs</a:t>
            </a:r>
            <a:r>
              <a:rPr lang="en-US" altLang="en-US" dirty="0"/>
              <a:t> added </a:t>
            </a:r>
            <a:br>
              <a:rPr lang="en-US" altLang="en-US" dirty="0"/>
            </a:br>
            <a:r>
              <a:rPr lang="en-US" altLang="en-US" dirty="0"/>
              <a:t>		= IC</a:t>
            </a:r>
            <a:r>
              <a:rPr lang="en-US" altLang="en-US" baseline="-25000" dirty="0"/>
              <a:t>MIPS </a:t>
            </a:r>
            <a:r>
              <a:rPr lang="en-US" altLang="en-US" dirty="0"/>
              <a:t>+ (-(0.5 X 30% X 2)+0.5 X 30%) X IC</a:t>
            </a:r>
            <a:r>
              <a:rPr lang="en-US" altLang="en-US" baseline="-25000" dirty="0"/>
              <a:t>MIPS</a:t>
            </a:r>
            <a:br>
              <a:rPr lang="en-US" altLang="en-US" baseline="-25000" dirty="0"/>
            </a:br>
            <a:r>
              <a:rPr lang="en-US" altLang="en-US" baseline="-25000" dirty="0"/>
              <a:t>	 	</a:t>
            </a:r>
            <a:r>
              <a:rPr lang="en-US" altLang="en-US" dirty="0"/>
              <a:t>= IC</a:t>
            </a:r>
            <a:r>
              <a:rPr lang="en-US" altLang="en-US" baseline="-25000" dirty="0"/>
              <a:t>MIPS </a:t>
            </a:r>
            <a:r>
              <a:rPr lang="en-US" altLang="en-US" dirty="0"/>
              <a:t>– 0.15 X IC</a:t>
            </a:r>
            <a:r>
              <a:rPr lang="en-US" altLang="en-US" baseline="-25000" dirty="0"/>
              <a:t>MIPS </a:t>
            </a:r>
            <a:br>
              <a:rPr lang="en-US" altLang="en-US" baseline="-25000" dirty="0"/>
            </a:br>
            <a:r>
              <a:rPr lang="en-US" altLang="en-US" baseline="-25000" dirty="0"/>
              <a:t> 		</a:t>
            </a:r>
            <a:r>
              <a:rPr lang="en-US" altLang="en-US" dirty="0"/>
              <a:t>= 0.85 X IC</a:t>
            </a:r>
            <a:r>
              <a:rPr lang="en-US" altLang="en-US" baseline="-25000" dirty="0"/>
              <a:t>MIPS</a:t>
            </a:r>
          </a:p>
          <a:p>
            <a:pPr lvl="1"/>
            <a:endParaRPr lang="en-US" dirty="0"/>
          </a:p>
        </p:txBody>
      </p:sp>
    </p:spTree>
    <p:extLst>
      <p:ext uri="{BB962C8B-B14F-4D97-AF65-F5344CB8AC3E}">
        <p14:creationId xmlns:p14="http://schemas.microsoft.com/office/powerpoint/2010/main" val="37111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idx="1"/>
          </p:nvPr>
        </p:nvSpPr>
        <p:spPr/>
        <p:txBody>
          <a:bodyPr/>
          <a:lstStyle/>
          <a:p>
            <a:r>
              <a:rPr lang="en-US" dirty="0"/>
              <a:t>Calculate the IC, CPI, and CC of MIPS-E</a:t>
            </a:r>
          </a:p>
          <a:p>
            <a:endParaRPr lang="en-US" dirty="0"/>
          </a:p>
          <a:p>
            <a:r>
              <a:rPr lang="en-US" dirty="0"/>
              <a:t>MIPS-E IC: 		</a:t>
            </a:r>
            <a:r>
              <a:rPr lang="en-US" altLang="en-US" dirty="0"/>
              <a:t>0.85 X IC</a:t>
            </a:r>
            <a:r>
              <a:rPr lang="en-US" altLang="en-US" baseline="-25000" dirty="0"/>
              <a:t>MIPS</a:t>
            </a:r>
          </a:p>
          <a:p>
            <a:r>
              <a:rPr lang="en-US" dirty="0"/>
              <a:t>MIPS-E CPI: 	1.45 / .85 = 1.7</a:t>
            </a:r>
          </a:p>
        </p:txBody>
      </p:sp>
      <p:graphicFrame>
        <p:nvGraphicFramePr>
          <p:cNvPr id="4" name="Table 3"/>
          <p:cNvGraphicFramePr>
            <a:graphicFrameLocks noGrp="1"/>
          </p:cNvGraphicFramePr>
          <p:nvPr>
            <p:extLst>
              <p:ext uri="{D42A27DB-BD31-4B8C-83A1-F6EECF244321}">
                <p14:modId xmlns:p14="http://schemas.microsoft.com/office/powerpoint/2010/main" val="3253092642"/>
              </p:ext>
            </p:extLst>
          </p:nvPr>
        </p:nvGraphicFramePr>
        <p:xfrm>
          <a:off x="460022" y="3505200"/>
          <a:ext cx="8077200" cy="222504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2019300">
                  <a:extLst>
                    <a:ext uri="{9D8B030D-6E8A-4147-A177-3AD203B41FA5}">
                      <a16:colId xmlns:a16="http://schemas.microsoft.com/office/drawing/2014/main" val="20003"/>
                    </a:ext>
                  </a:extLst>
                </a:gridCol>
              </a:tblGrid>
              <a:tr h="370840">
                <a:tc>
                  <a:txBody>
                    <a:bodyPr/>
                    <a:lstStyle/>
                    <a:p>
                      <a:r>
                        <a:rPr lang="en-US" dirty="0"/>
                        <a:t>Instruction Type</a:t>
                      </a:r>
                    </a:p>
                  </a:txBody>
                  <a:tcPr/>
                </a:tc>
                <a:tc>
                  <a:txBody>
                    <a:bodyPr/>
                    <a:lstStyle/>
                    <a:p>
                      <a:r>
                        <a:rPr lang="en-US" dirty="0"/>
                        <a:t>Frequency</a:t>
                      </a:r>
                    </a:p>
                  </a:txBody>
                  <a:tcPr/>
                </a:tc>
                <a:tc>
                  <a:txBody>
                    <a:bodyPr/>
                    <a:lstStyle/>
                    <a:p>
                      <a:r>
                        <a:rPr lang="en-US" dirty="0"/>
                        <a:t>Cycles</a:t>
                      </a:r>
                    </a:p>
                  </a:txBody>
                  <a:tcPr/>
                </a:tc>
                <a:tc>
                  <a:txBody>
                    <a:bodyPr/>
                    <a:lstStyle/>
                    <a:p>
                      <a:r>
                        <a:rPr lang="en-US" dirty="0"/>
                        <a:t>MIPS CPI</a:t>
                      </a:r>
                    </a:p>
                  </a:txBody>
                  <a:tcPr/>
                </a:tc>
                <a:extLst>
                  <a:ext uri="{0D108BD9-81ED-4DB2-BD59-A6C34878D82A}">
                    <a16:rowId xmlns:a16="http://schemas.microsoft.com/office/drawing/2014/main" val="10000"/>
                  </a:ext>
                </a:extLst>
              </a:tr>
              <a:tr h="370840">
                <a:tc>
                  <a:txBody>
                    <a:bodyPr/>
                    <a:lstStyle/>
                    <a:p>
                      <a:r>
                        <a:rPr lang="en-US" dirty="0"/>
                        <a:t>Load</a:t>
                      </a:r>
                    </a:p>
                  </a:txBody>
                  <a:tcPr/>
                </a:tc>
                <a:tc>
                  <a:txBody>
                    <a:bodyPr/>
                    <a:lstStyle/>
                    <a:p>
                      <a:r>
                        <a:rPr lang="en-US" b="1" dirty="0"/>
                        <a:t>15%</a:t>
                      </a:r>
                    </a:p>
                  </a:txBody>
                  <a:tcPr/>
                </a:tc>
                <a:tc>
                  <a:txBody>
                    <a:bodyPr/>
                    <a:lstStyle/>
                    <a:p>
                      <a:r>
                        <a:rPr lang="en-US" dirty="0"/>
                        <a:t>2</a:t>
                      </a:r>
                    </a:p>
                  </a:txBody>
                  <a:tcPr/>
                </a:tc>
                <a:tc>
                  <a:txBody>
                    <a:bodyPr/>
                    <a:lstStyle/>
                    <a:p>
                      <a:r>
                        <a:rPr lang="en-US" b="1" dirty="0"/>
                        <a:t>.3</a:t>
                      </a:r>
                    </a:p>
                  </a:txBody>
                  <a:tcPr/>
                </a:tc>
                <a:extLst>
                  <a:ext uri="{0D108BD9-81ED-4DB2-BD59-A6C34878D82A}">
                    <a16:rowId xmlns:a16="http://schemas.microsoft.com/office/drawing/2014/main" val="10001"/>
                  </a:ext>
                </a:extLst>
              </a:tr>
              <a:tr h="370840">
                <a:tc>
                  <a:txBody>
                    <a:bodyPr/>
                    <a:lstStyle/>
                    <a:p>
                      <a:r>
                        <a:rPr lang="en-US" dirty="0"/>
                        <a:t>Store</a:t>
                      </a:r>
                    </a:p>
                  </a:txBody>
                  <a:tcPr/>
                </a:tc>
                <a:tc>
                  <a:txBody>
                    <a:bodyPr/>
                    <a:lstStyle/>
                    <a:p>
                      <a:r>
                        <a:rPr lang="en-US" dirty="0"/>
                        <a:t>15%</a:t>
                      </a:r>
                    </a:p>
                  </a:txBody>
                  <a:tcPr/>
                </a:tc>
                <a:tc>
                  <a:txBody>
                    <a:bodyPr/>
                    <a:lstStyle/>
                    <a:p>
                      <a:r>
                        <a:rPr lang="en-US" dirty="0"/>
                        <a:t>2</a:t>
                      </a:r>
                    </a:p>
                  </a:txBody>
                  <a:tcPr/>
                </a:tc>
                <a:tc>
                  <a:txBody>
                    <a:bodyPr/>
                    <a:lstStyle/>
                    <a:p>
                      <a:r>
                        <a:rPr lang="en-US" dirty="0"/>
                        <a:t>.3</a:t>
                      </a:r>
                    </a:p>
                  </a:txBody>
                  <a:tcPr/>
                </a:tc>
                <a:extLst>
                  <a:ext uri="{0D108BD9-81ED-4DB2-BD59-A6C34878D82A}">
                    <a16:rowId xmlns:a16="http://schemas.microsoft.com/office/drawing/2014/main" val="10002"/>
                  </a:ext>
                </a:extLst>
              </a:tr>
              <a:tr h="370840">
                <a:tc>
                  <a:txBody>
                    <a:bodyPr/>
                    <a:lstStyle/>
                    <a:p>
                      <a:r>
                        <a:rPr lang="en-US" dirty="0"/>
                        <a:t>A/L</a:t>
                      </a:r>
                    </a:p>
                  </a:txBody>
                  <a:tcPr/>
                </a:tc>
                <a:tc>
                  <a:txBody>
                    <a:bodyPr/>
                    <a:lstStyle/>
                    <a:p>
                      <a:r>
                        <a:rPr lang="en-US" b="1" dirty="0"/>
                        <a:t>25%</a:t>
                      </a:r>
                    </a:p>
                  </a:txBody>
                  <a:tcPr/>
                </a:tc>
                <a:tc>
                  <a:txBody>
                    <a:bodyPr/>
                    <a:lstStyle/>
                    <a:p>
                      <a:r>
                        <a:rPr lang="en-US" dirty="0"/>
                        <a:t>1</a:t>
                      </a:r>
                    </a:p>
                  </a:txBody>
                  <a:tcPr/>
                </a:tc>
                <a:tc>
                  <a:txBody>
                    <a:bodyPr/>
                    <a:lstStyle/>
                    <a:p>
                      <a:r>
                        <a:rPr lang="en-US" b="1" i="0" dirty="0"/>
                        <a:t>.25</a:t>
                      </a:r>
                    </a:p>
                  </a:txBody>
                  <a:tcPr/>
                </a:tc>
                <a:extLst>
                  <a:ext uri="{0D108BD9-81ED-4DB2-BD59-A6C34878D82A}">
                    <a16:rowId xmlns:a16="http://schemas.microsoft.com/office/drawing/2014/main" val="10003"/>
                  </a:ext>
                </a:extLst>
              </a:tr>
              <a:tr h="370840">
                <a:tc>
                  <a:txBody>
                    <a:bodyPr/>
                    <a:lstStyle/>
                    <a:p>
                      <a:r>
                        <a:rPr lang="en-US" dirty="0"/>
                        <a:t>Branch</a:t>
                      </a:r>
                    </a:p>
                  </a:txBody>
                  <a:tcPr/>
                </a:tc>
                <a:tc>
                  <a:txBody>
                    <a:bodyPr/>
                    <a:lstStyle/>
                    <a:p>
                      <a:r>
                        <a:rPr lang="en-US" dirty="0"/>
                        <a:t>15%</a:t>
                      </a:r>
                    </a:p>
                  </a:txBody>
                  <a:tcPr/>
                </a:tc>
                <a:tc>
                  <a:txBody>
                    <a:bodyPr/>
                    <a:lstStyle/>
                    <a:p>
                      <a:r>
                        <a:rPr lang="en-US" dirty="0"/>
                        <a:t>2</a:t>
                      </a:r>
                    </a:p>
                  </a:txBody>
                  <a:tcPr/>
                </a:tc>
                <a:tc>
                  <a:txBody>
                    <a:bodyPr/>
                    <a:lstStyle/>
                    <a:p>
                      <a:r>
                        <a:rPr lang="en-US" dirty="0"/>
                        <a:t>.3</a:t>
                      </a:r>
                    </a:p>
                  </a:txBody>
                  <a:tcPr/>
                </a:tc>
                <a:extLst>
                  <a:ext uri="{0D108BD9-81ED-4DB2-BD59-A6C34878D82A}">
                    <a16:rowId xmlns:a16="http://schemas.microsoft.com/office/drawing/2014/main" val="10004"/>
                  </a:ext>
                </a:extLst>
              </a:tr>
              <a:tr h="370840">
                <a:tc>
                  <a:txBody>
                    <a:bodyPr/>
                    <a:lstStyle/>
                    <a:p>
                      <a:r>
                        <a:rPr lang="en-US" dirty="0"/>
                        <a:t>A/L-</a:t>
                      </a:r>
                      <a:r>
                        <a:rPr lang="en-US" dirty="0" err="1"/>
                        <a:t>mem</a:t>
                      </a:r>
                      <a:endParaRPr lang="en-US" dirty="0"/>
                    </a:p>
                  </a:txBody>
                  <a:tcPr/>
                </a:tc>
                <a:tc>
                  <a:txBody>
                    <a:bodyPr/>
                    <a:lstStyle/>
                    <a:p>
                      <a:r>
                        <a:rPr lang="en-US" b="0" i="1" dirty="0"/>
                        <a:t>15%</a:t>
                      </a:r>
                    </a:p>
                  </a:txBody>
                  <a:tcPr/>
                </a:tc>
                <a:tc>
                  <a:txBody>
                    <a:bodyPr/>
                    <a:lstStyle/>
                    <a:p>
                      <a:r>
                        <a:rPr lang="en-US" i="1" dirty="0"/>
                        <a:t>2</a:t>
                      </a:r>
                    </a:p>
                  </a:txBody>
                  <a:tcPr/>
                </a:tc>
                <a:tc>
                  <a:txBody>
                    <a:bodyPr/>
                    <a:lstStyle/>
                    <a:p>
                      <a:r>
                        <a:rPr lang="en-US" i="1"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1343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idx="1"/>
          </p:nvPr>
        </p:nvSpPr>
        <p:spPr/>
        <p:txBody>
          <a:bodyPr/>
          <a:lstStyle/>
          <a:p>
            <a:r>
              <a:rPr lang="en-US" dirty="0"/>
              <a:t>Calculate the IC, CPI, and CC of MIPS-E</a:t>
            </a:r>
          </a:p>
          <a:p>
            <a:endParaRPr lang="en-US" dirty="0"/>
          </a:p>
          <a:p>
            <a:r>
              <a:rPr lang="en-US" dirty="0"/>
              <a:t>MIPS-E IC: 		</a:t>
            </a:r>
            <a:r>
              <a:rPr lang="en-US" altLang="en-US" dirty="0"/>
              <a:t>0.85 X IC</a:t>
            </a:r>
            <a:r>
              <a:rPr lang="en-US" altLang="en-US" baseline="-25000" dirty="0"/>
              <a:t>MIPS</a:t>
            </a:r>
          </a:p>
          <a:p>
            <a:r>
              <a:rPr lang="en-US" dirty="0"/>
              <a:t>MIPS-E CPI: 	1.7</a:t>
            </a:r>
          </a:p>
          <a:p>
            <a:r>
              <a:rPr lang="en-US" dirty="0"/>
              <a:t>MIPS-E CC: 	1.25 X </a:t>
            </a:r>
            <a:r>
              <a:rPr lang="en-US" altLang="en-US" dirty="0"/>
              <a:t>CC</a:t>
            </a:r>
            <a:r>
              <a:rPr lang="en-US" altLang="en-US" baseline="-25000" dirty="0"/>
              <a:t>MIPS</a:t>
            </a:r>
          </a:p>
        </p:txBody>
      </p:sp>
    </p:spTree>
    <p:extLst>
      <p:ext uri="{BB962C8B-B14F-4D97-AF65-F5344CB8AC3E}">
        <p14:creationId xmlns:p14="http://schemas.microsoft.com/office/powerpoint/2010/main" val="433313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idx="1"/>
          </p:nvPr>
        </p:nvSpPr>
        <p:spPr/>
        <p:txBody>
          <a:bodyPr/>
          <a:lstStyle/>
          <a:p>
            <a:r>
              <a:rPr lang="en-US" dirty="0"/>
              <a:t>Calculate the IC, CPI, and CC of MIPS-E</a:t>
            </a:r>
          </a:p>
          <a:p>
            <a:endParaRPr lang="en-US" dirty="0"/>
          </a:p>
          <a:p>
            <a:r>
              <a:rPr lang="en-US" dirty="0"/>
              <a:t>MIPS-E IC: 		</a:t>
            </a:r>
            <a:r>
              <a:rPr lang="en-US" altLang="en-US" dirty="0"/>
              <a:t>0.85 X IC</a:t>
            </a:r>
            <a:r>
              <a:rPr lang="en-US" altLang="en-US" baseline="-25000" dirty="0"/>
              <a:t>MIPS</a:t>
            </a:r>
          </a:p>
          <a:p>
            <a:r>
              <a:rPr lang="en-US" dirty="0"/>
              <a:t>MIPS-E CPI: 	1.7</a:t>
            </a:r>
          </a:p>
          <a:p>
            <a:r>
              <a:rPr lang="en-US" dirty="0"/>
              <a:t>MIPS-E CC: 	1.25 X </a:t>
            </a:r>
            <a:r>
              <a:rPr lang="en-US" altLang="en-US" dirty="0"/>
              <a:t>CC</a:t>
            </a:r>
            <a:r>
              <a:rPr lang="en-US" altLang="en-US" baseline="-25000" dirty="0"/>
              <a:t>MIPS</a:t>
            </a:r>
          </a:p>
          <a:p>
            <a:endParaRPr lang="en-US" altLang="en-US" baseline="-25000" dirty="0"/>
          </a:p>
          <a:p>
            <a:r>
              <a:rPr lang="en-US" dirty="0"/>
              <a:t>CPU Time(MIPS) 	  = 1.6 X </a:t>
            </a:r>
            <a:r>
              <a:rPr lang="en-US" altLang="en-US" dirty="0"/>
              <a:t>IC</a:t>
            </a:r>
            <a:r>
              <a:rPr lang="en-US" altLang="en-US" baseline="-25000" dirty="0"/>
              <a:t>MIPS </a:t>
            </a:r>
            <a:r>
              <a:rPr lang="en-US" dirty="0"/>
              <a:t> X </a:t>
            </a:r>
            <a:r>
              <a:rPr lang="en-US" altLang="en-US" dirty="0"/>
              <a:t>CC</a:t>
            </a:r>
            <a:r>
              <a:rPr lang="en-US" altLang="en-US" baseline="-25000" dirty="0"/>
              <a:t>MIPS</a:t>
            </a:r>
          </a:p>
          <a:p>
            <a:r>
              <a:rPr lang="en-US" dirty="0"/>
              <a:t>CPU Time(MIPS-E) = 1.7 X .85 X </a:t>
            </a:r>
            <a:r>
              <a:rPr lang="en-US" altLang="en-US" dirty="0"/>
              <a:t>IC</a:t>
            </a:r>
            <a:r>
              <a:rPr lang="en-US" altLang="en-US" baseline="-25000" dirty="0"/>
              <a:t>MIPS </a:t>
            </a:r>
            <a:r>
              <a:rPr lang="en-US" dirty="0"/>
              <a:t> X 1.25 X </a:t>
            </a:r>
            <a:r>
              <a:rPr lang="en-US" altLang="en-US" dirty="0"/>
              <a:t>CC</a:t>
            </a:r>
            <a:r>
              <a:rPr lang="en-US" altLang="en-US" baseline="-25000" dirty="0"/>
              <a:t>MIPS</a:t>
            </a:r>
          </a:p>
          <a:p>
            <a:pPr marL="0" indent="0">
              <a:buNone/>
            </a:pPr>
            <a:r>
              <a:rPr lang="en-US" dirty="0"/>
              <a:t>			  = 1.8 X </a:t>
            </a:r>
            <a:r>
              <a:rPr lang="en-US" altLang="en-US" dirty="0"/>
              <a:t>IC</a:t>
            </a:r>
            <a:r>
              <a:rPr lang="en-US" altLang="en-US" baseline="-25000" dirty="0"/>
              <a:t>MIPS </a:t>
            </a:r>
            <a:r>
              <a:rPr lang="en-US" dirty="0"/>
              <a:t> X </a:t>
            </a:r>
            <a:r>
              <a:rPr lang="en-US" altLang="en-US" dirty="0"/>
              <a:t>CC</a:t>
            </a:r>
            <a:r>
              <a:rPr lang="en-US" altLang="en-US" baseline="-25000" dirty="0"/>
              <a:t>MIPS</a:t>
            </a:r>
          </a:p>
          <a:p>
            <a:endParaRPr lang="en-US" altLang="en-US" baseline="-25000" dirty="0"/>
          </a:p>
          <a:p>
            <a:pPr marL="0" indent="0">
              <a:buNone/>
            </a:pPr>
            <a:endParaRPr lang="en-US" altLang="en-US" baseline="-25000" dirty="0"/>
          </a:p>
        </p:txBody>
      </p:sp>
    </p:spTree>
    <p:extLst>
      <p:ext uri="{BB962C8B-B14F-4D97-AF65-F5344CB8AC3E}">
        <p14:creationId xmlns:p14="http://schemas.microsoft.com/office/powerpoint/2010/main" val="3494608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idx="1"/>
          </p:nvPr>
        </p:nvSpPr>
        <p:spPr/>
        <p:txBody>
          <a:bodyPr/>
          <a:lstStyle/>
          <a:p>
            <a:r>
              <a:rPr lang="en-US" dirty="0"/>
              <a:t>Calculate the IC, CPI, and CC of MIPS-E</a:t>
            </a:r>
          </a:p>
          <a:p>
            <a:endParaRPr lang="en-US" dirty="0"/>
          </a:p>
          <a:p>
            <a:r>
              <a:rPr lang="en-US" dirty="0"/>
              <a:t>MIPS-E IC: 		</a:t>
            </a:r>
            <a:r>
              <a:rPr lang="en-US" altLang="en-US" dirty="0"/>
              <a:t>0.85 X IC</a:t>
            </a:r>
            <a:r>
              <a:rPr lang="en-US" altLang="en-US" baseline="-25000" dirty="0"/>
              <a:t>MIPS</a:t>
            </a:r>
          </a:p>
          <a:p>
            <a:r>
              <a:rPr lang="en-US" dirty="0"/>
              <a:t>MIPS-E CPI: 	1.7</a:t>
            </a:r>
          </a:p>
          <a:p>
            <a:r>
              <a:rPr lang="en-US" dirty="0"/>
              <a:t>MIPS-E CC: 	1.25 X </a:t>
            </a:r>
            <a:r>
              <a:rPr lang="en-US" altLang="en-US" dirty="0"/>
              <a:t>CC</a:t>
            </a:r>
            <a:r>
              <a:rPr lang="en-US" altLang="en-US" baseline="-25000" dirty="0"/>
              <a:t>MIPS</a:t>
            </a:r>
          </a:p>
          <a:p>
            <a:endParaRPr lang="en-US" altLang="en-US" baseline="-25000" dirty="0"/>
          </a:p>
          <a:p>
            <a:r>
              <a:rPr lang="en-US" dirty="0"/>
              <a:t>CPU Time(MIPS) 	  = 1.6 X </a:t>
            </a:r>
            <a:r>
              <a:rPr lang="en-US" altLang="en-US" dirty="0"/>
              <a:t>IC</a:t>
            </a:r>
            <a:r>
              <a:rPr lang="en-US" altLang="en-US" baseline="-25000" dirty="0"/>
              <a:t>MIPS </a:t>
            </a:r>
            <a:r>
              <a:rPr lang="en-US" dirty="0"/>
              <a:t> X </a:t>
            </a:r>
            <a:r>
              <a:rPr lang="en-US" altLang="en-US" dirty="0"/>
              <a:t>CC</a:t>
            </a:r>
            <a:r>
              <a:rPr lang="en-US" altLang="en-US" baseline="-25000" dirty="0"/>
              <a:t>MIPS</a:t>
            </a:r>
          </a:p>
          <a:p>
            <a:r>
              <a:rPr lang="en-US" dirty="0"/>
              <a:t>CPU Time(MIPS-E) = 1.8 X </a:t>
            </a:r>
            <a:r>
              <a:rPr lang="en-US" altLang="en-US" dirty="0"/>
              <a:t>IC</a:t>
            </a:r>
            <a:r>
              <a:rPr lang="en-US" altLang="en-US" baseline="-25000" dirty="0"/>
              <a:t>MIPS </a:t>
            </a:r>
            <a:r>
              <a:rPr lang="en-US" dirty="0"/>
              <a:t> X </a:t>
            </a:r>
            <a:r>
              <a:rPr lang="en-US" altLang="en-US" dirty="0"/>
              <a:t>CC</a:t>
            </a:r>
            <a:r>
              <a:rPr lang="en-US" altLang="en-US" baseline="-25000" dirty="0"/>
              <a:t>MIPS</a:t>
            </a:r>
          </a:p>
          <a:p>
            <a:pPr marL="0" indent="0">
              <a:buNone/>
            </a:pPr>
            <a:endParaRPr lang="en-US" altLang="en-US" baseline="-25000" dirty="0"/>
          </a:p>
          <a:p>
            <a:r>
              <a:rPr lang="en-US" dirty="0"/>
              <a:t>MIPS processor is faster</a:t>
            </a:r>
            <a:endParaRPr lang="en-US" altLang="en-US" baseline="-25000" dirty="0"/>
          </a:p>
          <a:p>
            <a:endParaRPr lang="en-US" altLang="en-US" baseline="-25000" dirty="0"/>
          </a:p>
          <a:p>
            <a:pPr marL="0" indent="0">
              <a:buNone/>
            </a:pPr>
            <a:endParaRPr lang="en-US" altLang="en-US" baseline="-25000" dirty="0"/>
          </a:p>
        </p:txBody>
      </p:sp>
      <p:sp>
        <p:nvSpPr>
          <p:cNvPr id="4" name="TextBox 3"/>
          <p:cNvSpPr txBox="1"/>
          <p:nvPr/>
        </p:nvSpPr>
        <p:spPr>
          <a:xfrm>
            <a:off x="152400" y="5791200"/>
            <a:ext cx="891540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en-US" dirty="0" err="1"/>
              <a:t>Perf</a:t>
            </a:r>
            <a:r>
              <a:rPr lang="en-US" altLang="en-US" dirty="0"/>
              <a:t> (MIPS) 		ET(MIPS-E) 		1.8 X IC X CC</a:t>
            </a:r>
          </a:p>
          <a:p>
            <a:r>
              <a:rPr lang="en-US" altLang="en-US" dirty="0"/>
              <a:t>–––––––––    	=  	––––––––––	=	–––––––––––– 	=  </a:t>
            </a:r>
            <a:r>
              <a:rPr lang="en-US" altLang="en-US" i="1" dirty="0"/>
              <a:t>1.13</a:t>
            </a:r>
          </a:p>
          <a:p>
            <a:r>
              <a:rPr lang="en-US" altLang="en-US" dirty="0" err="1"/>
              <a:t>Perf</a:t>
            </a:r>
            <a:r>
              <a:rPr lang="en-US" altLang="en-US" dirty="0"/>
              <a:t> (MIPS-E) 		ET (MIPS)		1.6 X IC X CC</a:t>
            </a:r>
            <a:endParaRPr lang="en-US" dirty="0"/>
          </a:p>
        </p:txBody>
      </p:sp>
    </p:spTree>
    <p:extLst>
      <p:ext uri="{BB962C8B-B14F-4D97-AF65-F5344CB8AC3E}">
        <p14:creationId xmlns:p14="http://schemas.microsoft.com/office/powerpoint/2010/main" val="168890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2</a:t>
            </a: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a:t>Calculate CPU cycles of MIPS-E</a:t>
            </a:r>
          </a:p>
          <a:p>
            <a:endParaRPr lang="en-US" altLang="en-US" dirty="0"/>
          </a:p>
          <a:p>
            <a:r>
              <a:rPr lang="en-US" altLang="en-US" dirty="0" err="1"/>
              <a:t>Cycles</a:t>
            </a:r>
            <a:r>
              <a:rPr lang="en-US" altLang="en-US" baseline="-25000" dirty="0" err="1"/>
              <a:t>MIPS</a:t>
            </a:r>
            <a:r>
              <a:rPr lang="en-US" altLang="en-US" dirty="0"/>
              <a:t> = IC</a:t>
            </a:r>
            <a:r>
              <a:rPr lang="en-US" altLang="en-US" baseline="-25000" dirty="0"/>
              <a:t>MIPS</a:t>
            </a:r>
            <a:r>
              <a:rPr lang="en-US" altLang="en-US" dirty="0"/>
              <a:t> X CPI</a:t>
            </a:r>
            <a:r>
              <a:rPr lang="en-US" altLang="en-US" baseline="-25000" dirty="0"/>
              <a:t>MIPS </a:t>
            </a:r>
            <a:r>
              <a:rPr lang="en-US" altLang="en-US" dirty="0"/>
              <a:t>= 1.6 X IC</a:t>
            </a:r>
            <a:r>
              <a:rPr lang="en-US" altLang="en-US" baseline="-25000" dirty="0"/>
              <a:t>MIPS</a:t>
            </a:r>
            <a:r>
              <a:rPr lang="en-US" altLang="en-US" dirty="0"/>
              <a:t> </a:t>
            </a:r>
          </a:p>
          <a:p>
            <a:endParaRPr lang="en-US" altLang="en-US" dirty="0"/>
          </a:p>
          <a:p>
            <a:r>
              <a:rPr lang="en-US" altLang="en-US" dirty="0" err="1"/>
              <a:t>Cycles</a:t>
            </a:r>
            <a:r>
              <a:rPr lang="en-US" altLang="en-US" baseline="-25000" dirty="0" err="1"/>
              <a:t>MIPSE</a:t>
            </a:r>
            <a:r>
              <a:rPr lang="en-US" altLang="en-US" baseline="-25000" dirty="0"/>
              <a:t>	</a:t>
            </a:r>
            <a:r>
              <a:rPr lang="en-US" altLang="en-US" dirty="0"/>
              <a:t>= </a:t>
            </a:r>
            <a:r>
              <a:rPr lang="en-US" altLang="en-US" dirty="0" err="1"/>
              <a:t>Cycles</a:t>
            </a:r>
            <a:r>
              <a:rPr lang="en-US" altLang="en-US" baseline="-25000" dirty="0" err="1"/>
              <a:t>MIPS</a:t>
            </a:r>
            <a:r>
              <a:rPr lang="en-US" altLang="en-US" dirty="0"/>
              <a:t> – saved + added</a:t>
            </a:r>
          </a:p>
          <a:p>
            <a:pPr marL="0" indent="0">
              <a:buNone/>
            </a:pPr>
            <a:r>
              <a:rPr lang="en-US" altLang="en-US" dirty="0"/>
              <a:t>	saved 	= load cycles saved + ALU cycles saved</a:t>
            </a:r>
            <a:br>
              <a:rPr lang="en-US" altLang="en-US" dirty="0"/>
            </a:br>
            <a:r>
              <a:rPr lang="en-US" altLang="en-US" dirty="0"/>
              <a:t>	     	= (30% X 0.5 X 2 + 30% X 0.5 X 1) X IC</a:t>
            </a:r>
            <a:r>
              <a:rPr lang="en-US" altLang="en-US" baseline="-25000" dirty="0"/>
              <a:t>MIPS</a:t>
            </a:r>
            <a:r>
              <a:rPr lang="en-US" altLang="en-US" dirty="0"/>
              <a:t> </a:t>
            </a:r>
            <a:br>
              <a:rPr lang="en-US" altLang="en-US" dirty="0"/>
            </a:br>
            <a:r>
              <a:rPr lang="en-US" altLang="en-US" dirty="0"/>
              <a:t>	     	= 0.45 X IC</a:t>
            </a:r>
            <a:r>
              <a:rPr lang="en-US" altLang="en-US" baseline="-25000" dirty="0"/>
              <a:t>MIPS</a:t>
            </a:r>
            <a:r>
              <a:rPr lang="en-US" altLang="en-US" dirty="0"/>
              <a:t> </a:t>
            </a:r>
          </a:p>
          <a:p>
            <a:pPr marL="0" indent="0">
              <a:buNone/>
            </a:pPr>
            <a:r>
              <a:rPr lang="en-US" altLang="en-US" dirty="0"/>
              <a:t>	added 	= ALU-memory instruction cycles</a:t>
            </a:r>
            <a:br>
              <a:rPr lang="en-US" altLang="en-US" dirty="0"/>
            </a:br>
            <a:r>
              <a:rPr lang="en-US" altLang="en-US" dirty="0"/>
              <a:t>	         	= (30% X 0.5 X 2) X IC</a:t>
            </a:r>
            <a:r>
              <a:rPr lang="en-US" altLang="en-US" baseline="-25000" dirty="0"/>
              <a:t>MIPS</a:t>
            </a:r>
            <a:r>
              <a:rPr lang="en-US" altLang="en-US" dirty="0"/>
              <a:t> = 0.3 X IC</a:t>
            </a:r>
            <a:r>
              <a:rPr lang="en-US" altLang="en-US" baseline="-25000" dirty="0"/>
              <a:t>MIPS</a:t>
            </a:r>
            <a:endParaRPr lang="en-US" altLang="en-US" dirty="0"/>
          </a:p>
          <a:p>
            <a:endParaRPr lang="en-US" altLang="en-US" dirty="0"/>
          </a:p>
          <a:p>
            <a:r>
              <a:rPr lang="en-US" altLang="en-US" dirty="0" err="1"/>
              <a:t>Cycles</a:t>
            </a:r>
            <a:r>
              <a:rPr lang="en-US" altLang="en-US" baseline="-25000" dirty="0" err="1"/>
              <a:t>MIPSE</a:t>
            </a:r>
            <a:r>
              <a:rPr lang="en-US" altLang="en-US" baseline="-25000" dirty="0"/>
              <a:t> 	</a:t>
            </a:r>
            <a:r>
              <a:rPr lang="en-US" altLang="en-US" dirty="0"/>
              <a:t>= </a:t>
            </a:r>
            <a:r>
              <a:rPr lang="en-US" altLang="en-US" dirty="0" err="1"/>
              <a:t>Cycles</a:t>
            </a:r>
            <a:r>
              <a:rPr lang="en-US" altLang="en-US" baseline="-25000" dirty="0" err="1"/>
              <a:t>MIPS</a:t>
            </a:r>
            <a:r>
              <a:rPr lang="en-US" altLang="en-US" dirty="0"/>
              <a:t> – .45 X IC</a:t>
            </a:r>
            <a:r>
              <a:rPr lang="en-US" altLang="en-US" baseline="-25000" dirty="0"/>
              <a:t>MIPS</a:t>
            </a:r>
            <a:r>
              <a:rPr lang="en-US" altLang="en-US" dirty="0"/>
              <a:t> + 0.3 X IC</a:t>
            </a:r>
            <a:r>
              <a:rPr lang="en-US" altLang="en-US" baseline="-25000" dirty="0"/>
              <a:t>MIPS</a:t>
            </a:r>
            <a:r>
              <a:rPr lang="en-US" altLang="en-US" dirty="0"/>
              <a:t> </a:t>
            </a:r>
            <a:br>
              <a:rPr lang="en-US" altLang="en-US" dirty="0"/>
            </a:br>
            <a:r>
              <a:rPr lang="en-US" altLang="en-US" dirty="0"/>
              <a:t>		= 1.6 X IC</a:t>
            </a:r>
            <a:r>
              <a:rPr lang="en-US" altLang="en-US" baseline="-25000" dirty="0"/>
              <a:t>MIPS</a:t>
            </a:r>
            <a:r>
              <a:rPr lang="en-US" altLang="en-US" dirty="0"/>
              <a:t> – 0.15 X IC</a:t>
            </a:r>
            <a:r>
              <a:rPr lang="en-US" altLang="en-US" baseline="-25000" dirty="0"/>
              <a:t>MIPS</a:t>
            </a:r>
            <a:r>
              <a:rPr lang="en-US" altLang="en-US" dirty="0"/>
              <a:t> </a:t>
            </a:r>
            <a:br>
              <a:rPr lang="en-US" altLang="en-US" dirty="0"/>
            </a:br>
            <a:r>
              <a:rPr lang="en-US" altLang="en-US" dirty="0"/>
              <a:t>		= 1.45 X IC</a:t>
            </a:r>
            <a:r>
              <a:rPr lang="en-US" altLang="en-US" baseline="-25000" dirty="0"/>
              <a:t>MIPS</a:t>
            </a:r>
            <a:r>
              <a:rPr lang="en-US" altLang="en-US" dirty="0"/>
              <a:t> </a:t>
            </a:r>
            <a:endParaRPr lang="en-US" dirty="0"/>
          </a:p>
        </p:txBody>
      </p:sp>
    </p:spTree>
    <p:extLst>
      <p:ext uri="{BB962C8B-B14F-4D97-AF65-F5344CB8AC3E}">
        <p14:creationId xmlns:p14="http://schemas.microsoft.com/office/powerpoint/2010/main" val="320480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What is performance?</a:t>
            </a:r>
          </a:p>
        </p:txBody>
      </p:sp>
      <p:graphicFrame>
        <p:nvGraphicFramePr>
          <p:cNvPr id="4" name="Table 3"/>
          <p:cNvGraphicFramePr>
            <a:graphicFrameLocks noGrp="1"/>
          </p:cNvGraphicFramePr>
          <p:nvPr>
            <p:extLst>
              <p:ext uri="{D42A27DB-BD31-4B8C-83A1-F6EECF244321}">
                <p14:modId xmlns:p14="http://schemas.microsoft.com/office/powerpoint/2010/main" val="1581844331"/>
              </p:ext>
            </p:extLst>
          </p:nvPr>
        </p:nvGraphicFramePr>
        <p:xfrm>
          <a:off x="457200" y="2667000"/>
          <a:ext cx="8001000" cy="2129625"/>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533400">
                <a:tc>
                  <a:txBody>
                    <a:bodyPr/>
                    <a:lstStyle/>
                    <a:p>
                      <a:r>
                        <a:rPr lang="en-US" dirty="0"/>
                        <a:t>Airplane</a:t>
                      </a:r>
                    </a:p>
                  </a:txBody>
                  <a:tcPr/>
                </a:tc>
                <a:tc>
                  <a:txBody>
                    <a:bodyPr/>
                    <a:lstStyle/>
                    <a:p>
                      <a:r>
                        <a:rPr lang="en-US" dirty="0"/>
                        <a:t>Passengers</a:t>
                      </a:r>
                    </a:p>
                  </a:txBody>
                  <a:tcPr/>
                </a:tc>
                <a:tc>
                  <a:txBody>
                    <a:bodyPr/>
                    <a:lstStyle/>
                    <a:p>
                      <a:r>
                        <a:rPr lang="en-US" dirty="0"/>
                        <a:t>Range</a:t>
                      </a:r>
                    </a:p>
                  </a:txBody>
                  <a:tcPr/>
                </a:tc>
                <a:tc>
                  <a:txBody>
                    <a:bodyPr/>
                    <a:lstStyle/>
                    <a:p>
                      <a:r>
                        <a:rPr lang="en-US" dirty="0"/>
                        <a:t>Speed</a:t>
                      </a:r>
                    </a:p>
                  </a:txBody>
                  <a:tcPr/>
                </a:tc>
                <a:tc>
                  <a:txBody>
                    <a:bodyPr/>
                    <a:lstStyle/>
                    <a:p>
                      <a:r>
                        <a:rPr lang="en-US" dirty="0"/>
                        <a:t>Throughput</a:t>
                      </a:r>
                    </a:p>
                  </a:txBody>
                  <a:tcPr/>
                </a:tc>
                <a:extLst>
                  <a:ext uri="{0D108BD9-81ED-4DB2-BD59-A6C34878D82A}">
                    <a16:rowId xmlns:a16="http://schemas.microsoft.com/office/drawing/2014/main" val="10000"/>
                  </a:ext>
                </a:extLst>
              </a:tr>
              <a:tr h="532075">
                <a:tc>
                  <a:txBody>
                    <a:bodyPr/>
                    <a:lstStyle/>
                    <a:p>
                      <a:r>
                        <a:rPr lang="en-US" dirty="0"/>
                        <a:t>Boeing 747</a:t>
                      </a:r>
                    </a:p>
                  </a:txBody>
                  <a:tcPr/>
                </a:tc>
                <a:tc>
                  <a:txBody>
                    <a:bodyPr/>
                    <a:lstStyle/>
                    <a:p>
                      <a:r>
                        <a:rPr lang="en-US" dirty="0"/>
                        <a:t>470</a:t>
                      </a:r>
                    </a:p>
                  </a:txBody>
                  <a:tcPr/>
                </a:tc>
                <a:tc>
                  <a:txBody>
                    <a:bodyPr/>
                    <a:lstStyle/>
                    <a:p>
                      <a:r>
                        <a:rPr lang="en-US" dirty="0"/>
                        <a:t>4150</a:t>
                      </a:r>
                    </a:p>
                  </a:txBody>
                  <a:tcPr/>
                </a:tc>
                <a:tc>
                  <a:txBody>
                    <a:bodyPr/>
                    <a:lstStyle/>
                    <a:p>
                      <a:r>
                        <a:rPr lang="en-US" dirty="0"/>
                        <a:t>610</a:t>
                      </a:r>
                    </a:p>
                  </a:txBody>
                  <a:tcPr/>
                </a:tc>
                <a:tc>
                  <a:txBody>
                    <a:bodyPr/>
                    <a:lstStyle/>
                    <a:p>
                      <a:r>
                        <a:rPr lang="en-US" dirty="0"/>
                        <a:t>286,700</a:t>
                      </a:r>
                    </a:p>
                  </a:txBody>
                  <a:tcPr/>
                </a:tc>
                <a:extLst>
                  <a:ext uri="{0D108BD9-81ED-4DB2-BD59-A6C34878D82A}">
                    <a16:rowId xmlns:a16="http://schemas.microsoft.com/office/drawing/2014/main" val="10001"/>
                  </a:ext>
                </a:extLst>
              </a:tr>
              <a:tr h="532075">
                <a:tc>
                  <a:txBody>
                    <a:bodyPr/>
                    <a:lstStyle/>
                    <a:p>
                      <a:r>
                        <a:rPr lang="en-US" dirty="0"/>
                        <a:t>Concorde</a:t>
                      </a:r>
                    </a:p>
                  </a:txBody>
                  <a:tcPr/>
                </a:tc>
                <a:tc>
                  <a:txBody>
                    <a:bodyPr/>
                    <a:lstStyle/>
                    <a:p>
                      <a:r>
                        <a:rPr lang="en-US" dirty="0"/>
                        <a:t>132</a:t>
                      </a:r>
                    </a:p>
                  </a:txBody>
                  <a:tcPr/>
                </a:tc>
                <a:tc>
                  <a:txBody>
                    <a:bodyPr/>
                    <a:lstStyle/>
                    <a:p>
                      <a:r>
                        <a:rPr lang="en-US" dirty="0"/>
                        <a:t>4000</a:t>
                      </a:r>
                    </a:p>
                  </a:txBody>
                  <a:tcPr/>
                </a:tc>
                <a:tc>
                  <a:txBody>
                    <a:bodyPr/>
                    <a:lstStyle/>
                    <a:p>
                      <a:r>
                        <a:rPr lang="en-US" dirty="0"/>
                        <a:t>1350</a:t>
                      </a:r>
                    </a:p>
                  </a:txBody>
                  <a:tcPr/>
                </a:tc>
                <a:tc>
                  <a:txBody>
                    <a:bodyPr/>
                    <a:lstStyle/>
                    <a:p>
                      <a:r>
                        <a:rPr lang="en-US" dirty="0"/>
                        <a:t>178,200</a:t>
                      </a:r>
                    </a:p>
                  </a:txBody>
                  <a:tcPr/>
                </a:tc>
                <a:extLst>
                  <a:ext uri="{0D108BD9-81ED-4DB2-BD59-A6C34878D82A}">
                    <a16:rowId xmlns:a16="http://schemas.microsoft.com/office/drawing/2014/main" val="10002"/>
                  </a:ext>
                </a:extLst>
              </a:tr>
              <a:tr h="532075">
                <a:tc>
                  <a:txBody>
                    <a:bodyPr/>
                    <a:lstStyle/>
                    <a:p>
                      <a:r>
                        <a:rPr lang="en-US" dirty="0"/>
                        <a:t>DC-8-50</a:t>
                      </a:r>
                    </a:p>
                  </a:txBody>
                  <a:tcPr/>
                </a:tc>
                <a:tc>
                  <a:txBody>
                    <a:bodyPr/>
                    <a:lstStyle/>
                    <a:p>
                      <a:r>
                        <a:rPr lang="en-US" dirty="0"/>
                        <a:t>146</a:t>
                      </a:r>
                    </a:p>
                  </a:txBody>
                  <a:tcPr/>
                </a:tc>
                <a:tc>
                  <a:txBody>
                    <a:bodyPr/>
                    <a:lstStyle/>
                    <a:p>
                      <a:r>
                        <a:rPr lang="en-US" dirty="0"/>
                        <a:t>8720</a:t>
                      </a:r>
                    </a:p>
                  </a:txBody>
                  <a:tcPr/>
                </a:tc>
                <a:tc>
                  <a:txBody>
                    <a:bodyPr/>
                    <a:lstStyle/>
                    <a:p>
                      <a:r>
                        <a:rPr lang="en-US" dirty="0"/>
                        <a:t>544</a:t>
                      </a:r>
                    </a:p>
                  </a:txBody>
                  <a:tcPr/>
                </a:tc>
                <a:tc>
                  <a:txBody>
                    <a:bodyPr/>
                    <a:lstStyle/>
                    <a:p>
                      <a:r>
                        <a:rPr lang="en-US" dirty="0"/>
                        <a:t>79.424</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52100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2</a:t>
            </a:r>
          </a:p>
        </p:txBody>
      </p:sp>
      <p:sp>
        <p:nvSpPr>
          <p:cNvPr id="3" name="Content Placeholder 2"/>
          <p:cNvSpPr>
            <a:spLocks noGrp="1"/>
          </p:cNvSpPr>
          <p:nvPr>
            <p:ph idx="1"/>
          </p:nvPr>
        </p:nvSpPr>
        <p:spPr>
          <a:xfrm>
            <a:off x="457200" y="1600200"/>
            <a:ext cx="8229600" cy="5257800"/>
          </a:xfrm>
        </p:spPr>
        <p:txBody>
          <a:bodyPr>
            <a:normAutofit/>
          </a:bodyPr>
          <a:lstStyle/>
          <a:p>
            <a:r>
              <a:rPr lang="en-US" dirty="0"/>
              <a:t>Calculate CPU cycles of MIPS-E</a:t>
            </a:r>
          </a:p>
          <a:p>
            <a:endParaRPr lang="en-US" altLang="en-US" dirty="0"/>
          </a:p>
          <a:p>
            <a:r>
              <a:rPr lang="en-US" altLang="en-US" dirty="0" err="1"/>
              <a:t>Cycles</a:t>
            </a:r>
            <a:r>
              <a:rPr lang="en-US" altLang="en-US" baseline="-25000" dirty="0" err="1"/>
              <a:t>MIPS</a:t>
            </a:r>
            <a:r>
              <a:rPr lang="en-US" altLang="en-US" dirty="0"/>
              <a:t> =   1.6 X IC</a:t>
            </a:r>
            <a:r>
              <a:rPr lang="en-US" altLang="en-US" baseline="-25000" dirty="0"/>
              <a:t>MIPS</a:t>
            </a:r>
            <a:r>
              <a:rPr lang="en-US" altLang="en-US" dirty="0"/>
              <a:t> </a:t>
            </a:r>
          </a:p>
          <a:p>
            <a:r>
              <a:rPr lang="en-US" altLang="en-US" dirty="0" err="1"/>
              <a:t>Cycles</a:t>
            </a:r>
            <a:r>
              <a:rPr lang="en-US" altLang="en-US" baseline="-25000" dirty="0" err="1"/>
              <a:t>MIPSE</a:t>
            </a:r>
            <a:r>
              <a:rPr lang="en-US" altLang="en-US" baseline="-25000" dirty="0"/>
              <a:t>	</a:t>
            </a:r>
            <a:r>
              <a:rPr lang="en-US" altLang="en-US" dirty="0"/>
              <a:t>= 1.45 X IC</a:t>
            </a:r>
            <a:r>
              <a:rPr lang="en-US" altLang="en-US" baseline="-25000" dirty="0"/>
              <a:t>MIPS</a:t>
            </a:r>
          </a:p>
          <a:p>
            <a:endParaRPr lang="en-US" altLang="en-US" baseline="-25000" dirty="0"/>
          </a:p>
          <a:p>
            <a:pPr lvl="1"/>
            <a:endParaRPr lang="en-US" altLang="en-US" baseline="-25000" dirty="0"/>
          </a:p>
          <a:p>
            <a:endParaRPr lang="en-US" dirty="0"/>
          </a:p>
        </p:txBody>
      </p:sp>
    </p:spTree>
    <p:extLst>
      <p:ext uri="{BB962C8B-B14F-4D97-AF65-F5344CB8AC3E}">
        <p14:creationId xmlns:p14="http://schemas.microsoft.com/office/powerpoint/2010/main" val="2459503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2</a:t>
            </a:r>
          </a:p>
        </p:txBody>
      </p:sp>
      <p:sp>
        <p:nvSpPr>
          <p:cNvPr id="3" name="Content Placeholder 2"/>
          <p:cNvSpPr>
            <a:spLocks noGrp="1"/>
          </p:cNvSpPr>
          <p:nvPr>
            <p:ph idx="1"/>
          </p:nvPr>
        </p:nvSpPr>
        <p:spPr>
          <a:xfrm>
            <a:off x="457200" y="1600200"/>
            <a:ext cx="8229600" cy="5257800"/>
          </a:xfrm>
        </p:spPr>
        <p:txBody>
          <a:bodyPr>
            <a:normAutofit/>
          </a:bodyPr>
          <a:lstStyle/>
          <a:p>
            <a:r>
              <a:rPr lang="en-US" dirty="0"/>
              <a:t>Calculate CPU cycles of MIPS-E</a:t>
            </a:r>
          </a:p>
          <a:p>
            <a:endParaRPr lang="en-US" altLang="en-US" dirty="0"/>
          </a:p>
          <a:p>
            <a:r>
              <a:rPr lang="en-US" altLang="en-US" dirty="0" err="1"/>
              <a:t>Cycles</a:t>
            </a:r>
            <a:r>
              <a:rPr lang="en-US" altLang="en-US" baseline="-25000" dirty="0" err="1"/>
              <a:t>MIPS</a:t>
            </a:r>
            <a:r>
              <a:rPr lang="en-US" altLang="en-US" dirty="0"/>
              <a:t> =   1.6 X IC</a:t>
            </a:r>
            <a:r>
              <a:rPr lang="en-US" altLang="en-US" baseline="-25000" dirty="0"/>
              <a:t>MIPS</a:t>
            </a:r>
            <a:r>
              <a:rPr lang="en-US" altLang="en-US" dirty="0"/>
              <a:t> </a:t>
            </a:r>
          </a:p>
          <a:p>
            <a:r>
              <a:rPr lang="en-US" altLang="en-US" dirty="0" err="1"/>
              <a:t>Cycles</a:t>
            </a:r>
            <a:r>
              <a:rPr lang="en-US" altLang="en-US" baseline="-25000" dirty="0" err="1"/>
              <a:t>MIPSE</a:t>
            </a:r>
            <a:r>
              <a:rPr lang="en-US" altLang="en-US" baseline="-25000" dirty="0"/>
              <a:t>	</a:t>
            </a:r>
            <a:r>
              <a:rPr lang="en-US" altLang="en-US" dirty="0"/>
              <a:t>= 1.45 X IC</a:t>
            </a:r>
            <a:r>
              <a:rPr lang="en-US" altLang="en-US" baseline="-25000" dirty="0"/>
              <a:t>MIPS</a:t>
            </a:r>
          </a:p>
          <a:p>
            <a:endParaRPr lang="en-US" altLang="en-US" baseline="-25000" dirty="0"/>
          </a:p>
          <a:p>
            <a:r>
              <a:rPr lang="en-US" dirty="0"/>
              <a:t>CPU Time(MIPS) 	  = 1.6 X </a:t>
            </a:r>
            <a:r>
              <a:rPr lang="en-US" altLang="en-US" dirty="0"/>
              <a:t>IC</a:t>
            </a:r>
            <a:r>
              <a:rPr lang="en-US" altLang="en-US" baseline="-25000" dirty="0"/>
              <a:t>MIPS </a:t>
            </a:r>
            <a:r>
              <a:rPr lang="en-US" dirty="0"/>
              <a:t> X </a:t>
            </a:r>
            <a:r>
              <a:rPr lang="en-US" altLang="en-US" dirty="0"/>
              <a:t>CC</a:t>
            </a:r>
            <a:r>
              <a:rPr lang="en-US" altLang="en-US" baseline="-25000" dirty="0"/>
              <a:t>MIPS</a:t>
            </a:r>
          </a:p>
          <a:p>
            <a:r>
              <a:rPr lang="en-US" dirty="0"/>
              <a:t>CPU Time(MIPS-E) = 1.45 X </a:t>
            </a:r>
            <a:r>
              <a:rPr lang="en-US" altLang="en-US" dirty="0"/>
              <a:t>IC</a:t>
            </a:r>
            <a:r>
              <a:rPr lang="en-US" altLang="en-US" baseline="-25000" dirty="0"/>
              <a:t>MIPS </a:t>
            </a:r>
            <a:r>
              <a:rPr lang="en-US" dirty="0"/>
              <a:t> X 1.25 x </a:t>
            </a:r>
            <a:r>
              <a:rPr lang="en-US" altLang="en-US" dirty="0"/>
              <a:t>CC</a:t>
            </a:r>
            <a:r>
              <a:rPr lang="en-US" altLang="en-US" baseline="-25000" dirty="0"/>
              <a:t>MIPS</a:t>
            </a:r>
          </a:p>
          <a:p>
            <a:pPr marL="0" indent="0">
              <a:buNone/>
            </a:pPr>
            <a:r>
              <a:rPr lang="en-US" dirty="0"/>
              <a:t>			  = 1.81 X </a:t>
            </a:r>
            <a:r>
              <a:rPr lang="en-US" altLang="en-US" dirty="0"/>
              <a:t>IC</a:t>
            </a:r>
            <a:r>
              <a:rPr lang="en-US" altLang="en-US" baseline="-25000" dirty="0"/>
              <a:t>MIPS </a:t>
            </a:r>
            <a:r>
              <a:rPr lang="en-US" dirty="0"/>
              <a:t> X </a:t>
            </a:r>
            <a:r>
              <a:rPr lang="en-US" altLang="en-US" dirty="0"/>
              <a:t>CC</a:t>
            </a:r>
            <a:r>
              <a:rPr lang="en-US" altLang="en-US" baseline="-25000" dirty="0"/>
              <a:t>MIPS</a:t>
            </a:r>
          </a:p>
          <a:p>
            <a:pPr lvl="1"/>
            <a:endParaRPr lang="en-US" altLang="en-US" baseline="-25000" dirty="0"/>
          </a:p>
          <a:p>
            <a:endParaRPr lang="en-US" dirty="0"/>
          </a:p>
        </p:txBody>
      </p:sp>
    </p:spTree>
    <p:extLst>
      <p:ext uri="{BB962C8B-B14F-4D97-AF65-F5344CB8AC3E}">
        <p14:creationId xmlns:p14="http://schemas.microsoft.com/office/powerpoint/2010/main" val="3904416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2</a:t>
            </a:r>
          </a:p>
        </p:txBody>
      </p:sp>
      <p:sp>
        <p:nvSpPr>
          <p:cNvPr id="3" name="Content Placeholder 2"/>
          <p:cNvSpPr>
            <a:spLocks noGrp="1"/>
          </p:cNvSpPr>
          <p:nvPr>
            <p:ph idx="1"/>
          </p:nvPr>
        </p:nvSpPr>
        <p:spPr>
          <a:xfrm>
            <a:off x="457200" y="1600200"/>
            <a:ext cx="8229600" cy="5257800"/>
          </a:xfrm>
        </p:spPr>
        <p:txBody>
          <a:bodyPr>
            <a:normAutofit/>
          </a:bodyPr>
          <a:lstStyle/>
          <a:p>
            <a:r>
              <a:rPr lang="en-US" dirty="0"/>
              <a:t>Calculate CPU cycles of MIPS-E</a:t>
            </a:r>
          </a:p>
          <a:p>
            <a:endParaRPr lang="en-US" altLang="en-US" dirty="0"/>
          </a:p>
          <a:p>
            <a:r>
              <a:rPr lang="en-US" altLang="en-US" dirty="0" err="1"/>
              <a:t>Cycles</a:t>
            </a:r>
            <a:r>
              <a:rPr lang="en-US" altLang="en-US" baseline="-25000" dirty="0" err="1"/>
              <a:t>MIPS</a:t>
            </a:r>
            <a:r>
              <a:rPr lang="en-US" altLang="en-US" dirty="0"/>
              <a:t> =   1.6 X IC</a:t>
            </a:r>
            <a:r>
              <a:rPr lang="en-US" altLang="en-US" baseline="-25000" dirty="0"/>
              <a:t>MIPS</a:t>
            </a:r>
            <a:r>
              <a:rPr lang="en-US" altLang="en-US" dirty="0"/>
              <a:t> </a:t>
            </a:r>
          </a:p>
          <a:p>
            <a:r>
              <a:rPr lang="en-US" altLang="en-US" dirty="0" err="1"/>
              <a:t>Cycles</a:t>
            </a:r>
            <a:r>
              <a:rPr lang="en-US" altLang="en-US" baseline="-25000" dirty="0" err="1"/>
              <a:t>MIPSE</a:t>
            </a:r>
            <a:r>
              <a:rPr lang="en-US" altLang="en-US" baseline="-25000" dirty="0"/>
              <a:t>	</a:t>
            </a:r>
            <a:r>
              <a:rPr lang="en-US" altLang="en-US" dirty="0"/>
              <a:t>= 1.45 X IC</a:t>
            </a:r>
            <a:r>
              <a:rPr lang="en-US" altLang="en-US" baseline="-25000" dirty="0"/>
              <a:t>MIPS</a:t>
            </a:r>
          </a:p>
          <a:p>
            <a:endParaRPr lang="en-US" altLang="en-US" baseline="-25000" dirty="0"/>
          </a:p>
          <a:p>
            <a:r>
              <a:rPr lang="en-US" dirty="0"/>
              <a:t>CPU Time(MIPS) 	  = 1.6 X </a:t>
            </a:r>
            <a:r>
              <a:rPr lang="en-US" altLang="en-US" dirty="0"/>
              <a:t>IC</a:t>
            </a:r>
            <a:r>
              <a:rPr lang="en-US" altLang="en-US" baseline="-25000" dirty="0"/>
              <a:t>MIPS </a:t>
            </a:r>
            <a:r>
              <a:rPr lang="en-US" dirty="0"/>
              <a:t> X </a:t>
            </a:r>
            <a:r>
              <a:rPr lang="en-US" altLang="en-US" dirty="0"/>
              <a:t>CC</a:t>
            </a:r>
            <a:r>
              <a:rPr lang="en-US" altLang="en-US" baseline="-25000" dirty="0"/>
              <a:t>MIPS</a:t>
            </a:r>
          </a:p>
          <a:p>
            <a:r>
              <a:rPr lang="en-US" dirty="0"/>
              <a:t>CPU Time(MIPS-E) = 1.45 X </a:t>
            </a:r>
            <a:r>
              <a:rPr lang="en-US" altLang="en-US" dirty="0"/>
              <a:t>IC</a:t>
            </a:r>
            <a:r>
              <a:rPr lang="en-US" altLang="en-US" baseline="-25000" dirty="0"/>
              <a:t>MIPS </a:t>
            </a:r>
            <a:r>
              <a:rPr lang="en-US" dirty="0"/>
              <a:t> X 1.25 x </a:t>
            </a:r>
            <a:r>
              <a:rPr lang="en-US" altLang="en-US" dirty="0"/>
              <a:t>CC</a:t>
            </a:r>
            <a:r>
              <a:rPr lang="en-US" altLang="en-US" baseline="-25000" dirty="0"/>
              <a:t>MIPS</a:t>
            </a:r>
          </a:p>
          <a:p>
            <a:pPr marL="0" indent="0">
              <a:buNone/>
            </a:pPr>
            <a:r>
              <a:rPr lang="en-US" dirty="0"/>
              <a:t>			  = 1.81 X </a:t>
            </a:r>
            <a:r>
              <a:rPr lang="en-US" altLang="en-US" dirty="0"/>
              <a:t>IC</a:t>
            </a:r>
            <a:r>
              <a:rPr lang="en-US" altLang="en-US" baseline="-25000" dirty="0"/>
              <a:t>MIPS </a:t>
            </a:r>
            <a:r>
              <a:rPr lang="en-US" dirty="0"/>
              <a:t> X </a:t>
            </a:r>
            <a:r>
              <a:rPr lang="en-US" altLang="en-US" dirty="0"/>
              <a:t>CC</a:t>
            </a:r>
            <a:r>
              <a:rPr lang="en-US" altLang="en-US" baseline="-25000" dirty="0"/>
              <a:t>MIPS</a:t>
            </a:r>
          </a:p>
          <a:p>
            <a:pPr marL="0" indent="0">
              <a:buNone/>
            </a:pPr>
            <a:endParaRPr lang="en-US" altLang="en-US" baseline="-25000" dirty="0"/>
          </a:p>
          <a:p>
            <a:r>
              <a:rPr lang="en-US" dirty="0"/>
              <a:t>MIPS processor is faster</a:t>
            </a:r>
            <a:endParaRPr lang="en-US" altLang="en-US" baseline="-25000" dirty="0"/>
          </a:p>
          <a:p>
            <a:pPr marL="0" indent="0">
              <a:buNone/>
            </a:pPr>
            <a:endParaRPr lang="en-US" altLang="en-US" baseline="-25000" dirty="0"/>
          </a:p>
          <a:p>
            <a:pPr lvl="1"/>
            <a:endParaRPr lang="en-US" altLang="en-US" baseline="-25000" dirty="0"/>
          </a:p>
          <a:p>
            <a:endParaRPr lang="en-US" dirty="0"/>
          </a:p>
        </p:txBody>
      </p:sp>
      <p:sp>
        <p:nvSpPr>
          <p:cNvPr id="4" name="TextBox 3"/>
          <p:cNvSpPr txBox="1"/>
          <p:nvPr/>
        </p:nvSpPr>
        <p:spPr>
          <a:xfrm>
            <a:off x="152400" y="5791200"/>
            <a:ext cx="891540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en-US" dirty="0" err="1"/>
              <a:t>Perf</a:t>
            </a:r>
            <a:r>
              <a:rPr lang="en-US" altLang="en-US" dirty="0"/>
              <a:t> (MIPS) 		ET(MIPS-E) 		1.81 X IC X CC</a:t>
            </a:r>
          </a:p>
          <a:p>
            <a:r>
              <a:rPr lang="en-US" altLang="en-US" dirty="0"/>
              <a:t>–––––––––    	=  	––––––––––	=	–––––––––––– 	=  </a:t>
            </a:r>
            <a:r>
              <a:rPr lang="en-US" altLang="en-US" i="1" dirty="0"/>
              <a:t>1.13</a:t>
            </a:r>
          </a:p>
          <a:p>
            <a:r>
              <a:rPr lang="en-US" altLang="en-US" dirty="0" err="1"/>
              <a:t>Perf</a:t>
            </a:r>
            <a:r>
              <a:rPr lang="en-US" altLang="en-US" dirty="0"/>
              <a:t> (MIPS-E) 		ET (MIPS)		1.6 X IC X CC</a:t>
            </a:r>
            <a:endParaRPr lang="en-US" dirty="0"/>
          </a:p>
        </p:txBody>
      </p:sp>
    </p:spTree>
    <p:extLst>
      <p:ext uri="{BB962C8B-B14F-4D97-AF65-F5344CB8AC3E}">
        <p14:creationId xmlns:p14="http://schemas.microsoft.com/office/powerpoint/2010/main" val="333747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3</a:t>
            </a: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a:t>Normalize instruction sets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CPU Time(MIPS) 	  = 160 cycles X </a:t>
            </a:r>
            <a:r>
              <a:rPr lang="en-US" altLang="en-US" dirty="0"/>
              <a:t>CC</a:t>
            </a:r>
            <a:r>
              <a:rPr lang="en-US" altLang="en-US" baseline="-25000" dirty="0"/>
              <a:t>MIPS</a:t>
            </a:r>
          </a:p>
          <a:p>
            <a:r>
              <a:rPr lang="en-US" dirty="0"/>
              <a:t>CPU Time(MIPS-E) = 145 cycles X 1.25 x </a:t>
            </a:r>
            <a:r>
              <a:rPr lang="en-US" altLang="en-US" dirty="0"/>
              <a:t>CC</a:t>
            </a:r>
            <a:r>
              <a:rPr lang="en-US" altLang="en-US" baseline="-25000" dirty="0"/>
              <a:t>MIPS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51926175"/>
              </p:ext>
            </p:extLst>
          </p:nvPr>
        </p:nvGraphicFramePr>
        <p:xfrm>
          <a:off x="152402" y="2133600"/>
          <a:ext cx="8839201" cy="3669030"/>
        </p:xfrm>
        <a:graphic>
          <a:graphicData uri="http://schemas.openxmlformats.org/drawingml/2006/table">
            <a:tbl>
              <a:tblPr firstRow="1" bandRow="1">
                <a:tableStyleId>{5C22544A-7EE6-4342-B048-85BDC9FD1C3A}</a:tableStyleId>
              </a:tblPr>
              <a:tblGrid>
                <a:gridCol w="1371598">
                  <a:extLst>
                    <a:ext uri="{9D8B030D-6E8A-4147-A177-3AD203B41FA5}">
                      <a16:colId xmlns:a16="http://schemas.microsoft.com/office/drawing/2014/main" val="20000"/>
                    </a:ext>
                  </a:extLst>
                </a:gridCol>
                <a:gridCol w="1153888">
                  <a:extLst>
                    <a:ext uri="{9D8B030D-6E8A-4147-A177-3AD203B41FA5}">
                      <a16:colId xmlns:a16="http://schemas.microsoft.com/office/drawing/2014/main" val="20001"/>
                    </a:ext>
                  </a:extLst>
                </a:gridCol>
                <a:gridCol w="1262743">
                  <a:extLst>
                    <a:ext uri="{9D8B030D-6E8A-4147-A177-3AD203B41FA5}">
                      <a16:colId xmlns:a16="http://schemas.microsoft.com/office/drawing/2014/main" val="20002"/>
                    </a:ext>
                  </a:extLst>
                </a:gridCol>
                <a:gridCol w="1262743">
                  <a:extLst>
                    <a:ext uri="{9D8B030D-6E8A-4147-A177-3AD203B41FA5}">
                      <a16:colId xmlns:a16="http://schemas.microsoft.com/office/drawing/2014/main" val="20003"/>
                    </a:ext>
                  </a:extLst>
                </a:gridCol>
                <a:gridCol w="1262743">
                  <a:extLst>
                    <a:ext uri="{9D8B030D-6E8A-4147-A177-3AD203B41FA5}">
                      <a16:colId xmlns:a16="http://schemas.microsoft.com/office/drawing/2014/main" val="20004"/>
                    </a:ext>
                  </a:extLst>
                </a:gridCol>
                <a:gridCol w="1262743">
                  <a:extLst>
                    <a:ext uri="{9D8B030D-6E8A-4147-A177-3AD203B41FA5}">
                      <a16:colId xmlns:a16="http://schemas.microsoft.com/office/drawing/2014/main" val="20005"/>
                    </a:ext>
                  </a:extLst>
                </a:gridCol>
                <a:gridCol w="1262743">
                  <a:extLst>
                    <a:ext uri="{9D8B030D-6E8A-4147-A177-3AD203B41FA5}">
                      <a16:colId xmlns:a16="http://schemas.microsoft.com/office/drawing/2014/main" val="20006"/>
                    </a:ext>
                  </a:extLst>
                </a:gridCol>
              </a:tblGrid>
              <a:tr h="504825">
                <a:tc>
                  <a:txBody>
                    <a:bodyPr/>
                    <a:lstStyle/>
                    <a:p>
                      <a:r>
                        <a:rPr lang="en-US" dirty="0"/>
                        <a:t>Instruction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CPI</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IC</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Cycles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Changes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IC</a:t>
                      </a:r>
                    </a:p>
                    <a:p>
                      <a:endParaRPr lang="en-US" dirty="0"/>
                    </a:p>
                  </a:txBody>
                  <a:tcPr/>
                </a:tc>
                <a:tc>
                  <a:txBody>
                    <a:bodyPr/>
                    <a:lstStyle/>
                    <a:p>
                      <a:r>
                        <a:rPr lang="en-US" dirty="0"/>
                        <a:t>Cycles</a:t>
                      </a:r>
                    </a:p>
                  </a:txBody>
                  <a:tcPr/>
                </a:tc>
                <a:extLst>
                  <a:ext uri="{0D108BD9-81ED-4DB2-BD59-A6C34878D82A}">
                    <a16:rowId xmlns:a16="http://schemas.microsoft.com/office/drawing/2014/main" val="10000"/>
                  </a:ext>
                </a:extLst>
              </a:tr>
              <a:tr h="504825">
                <a:tc>
                  <a:txBody>
                    <a:bodyPr/>
                    <a:lstStyle/>
                    <a:p>
                      <a:r>
                        <a:rPr lang="en-US" dirty="0"/>
                        <a:t>Load</a:t>
                      </a:r>
                    </a:p>
                  </a:txBody>
                  <a:tcPr/>
                </a:tc>
                <a:tc>
                  <a:txBody>
                    <a:bodyPr/>
                    <a:lstStyle/>
                    <a:p>
                      <a:r>
                        <a:rPr lang="en-US" dirty="0"/>
                        <a:t>2</a:t>
                      </a:r>
                    </a:p>
                  </a:txBody>
                  <a:tcPr/>
                </a:tc>
                <a:tc>
                  <a:txBody>
                    <a:bodyPr/>
                    <a:lstStyle/>
                    <a:p>
                      <a:r>
                        <a:rPr lang="en-US" dirty="0"/>
                        <a:t>30</a:t>
                      </a:r>
                    </a:p>
                  </a:txBody>
                  <a:tcPr/>
                </a:tc>
                <a:tc>
                  <a:txBody>
                    <a:bodyPr/>
                    <a:lstStyle/>
                    <a:p>
                      <a:r>
                        <a:rPr lang="en-US" dirty="0"/>
                        <a:t>60</a:t>
                      </a:r>
                    </a:p>
                  </a:txBody>
                  <a:tcPr/>
                </a:tc>
                <a:tc>
                  <a:txBody>
                    <a:bodyPr/>
                    <a:lstStyle/>
                    <a:p>
                      <a:r>
                        <a:rPr lang="en-US" dirty="0"/>
                        <a:t>-15</a:t>
                      </a:r>
                    </a:p>
                  </a:txBody>
                  <a:tcPr/>
                </a:tc>
                <a:tc>
                  <a:txBody>
                    <a:bodyPr/>
                    <a:lstStyle/>
                    <a:p>
                      <a:r>
                        <a:rPr lang="en-US" dirty="0"/>
                        <a:t>15</a:t>
                      </a:r>
                    </a:p>
                  </a:txBody>
                  <a:tcPr/>
                </a:tc>
                <a:tc>
                  <a:txBody>
                    <a:bodyPr/>
                    <a:lstStyle/>
                    <a:p>
                      <a:r>
                        <a:rPr lang="en-US" dirty="0"/>
                        <a:t>30</a:t>
                      </a:r>
                    </a:p>
                  </a:txBody>
                  <a:tcPr/>
                </a:tc>
                <a:extLst>
                  <a:ext uri="{0D108BD9-81ED-4DB2-BD59-A6C34878D82A}">
                    <a16:rowId xmlns:a16="http://schemas.microsoft.com/office/drawing/2014/main" val="10001"/>
                  </a:ext>
                </a:extLst>
              </a:tr>
              <a:tr h="504825">
                <a:tc>
                  <a:txBody>
                    <a:bodyPr/>
                    <a:lstStyle/>
                    <a:p>
                      <a:r>
                        <a:rPr lang="en-US" dirty="0"/>
                        <a:t>Store</a:t>
                      </a:r>
                    </a:p>
                  </a:txBody>
                  <a:tcPr/>
                </a:tc>
                <a:tc>
                  <a:txBody>
                    <a:bodyPr/>
                    <a:lstStyle/>
                    <a:p>
                      <a:r>
                        <a:rPr lang="en-US" dirty="0"/>
                        <a:t>2</a:t>
                      </a:r>
                    </a:p>
                  </a:txBody>
                  <a:tcPr/>
                </a:tc>
                <a:tc>
                  <a:txBody>
                    <a:bodyPr/>
                    <a:lstStyle/>
                    <a:p>
                      <a:r>
                        <a:rPr lang="en-US" dirty="0"/>
                        <a:t>15</a:t>
                      </a:r>
                    </a:p>
                  </a:txBody>
                  <a:tcPr/>
                </a:tc>
                <a:tc>
                  <a:txBody>
                    <a:bodyPr/>
                    <a:lstStyle/>
                    <a:p>
                      <a:r>
                        <a:rPr lang="en-US" dirty="0"/>
                        <a:t>30</a:t>
                      </a:r>
                    </a:p>
                  </a:txBody>
                  <a:tcPr/>
                </a:tc>
                <a:tc>
                  <a:txBody>
                    <a:bodyPr/>
                    <a:lstStyle/>
                    <a:p>
                      <a:endParaRPr lang="en-US" dirty="0"/>
                    </a:p>
                  </a:txBody>
                  <a:tcPr/>
                </a:tc>
                <a:tc>
                  <a:txBody>
                    <a:bodyPr/>
                    <a:lstStyle/>
                    <a:p>
                      <a:r>
                        <a:rPr lang="en-US" dirty="0"/>
                        <a:t>15</a:t>
                      </a:r>
                    </a:p>
                  </a:txBody>
                  <a:tcPr/>
                </a:tc>
                <a:tc>
                  <a:txBody>
                    <a:bodyPr/>
                    <a:lstStyle/>
                    <a:p>
                      <a:r>
                        <a:rPr lang="en-US" dirty="0"/>
                        <a:t>30</a:t>
                      </a:r>
                    </a:p>
                  </a:txBody>
                  <a:tcPr/>
                </a:tc>
                <a:extLst>
                  <a:ext uri="{0D108BD9-81ED-4DB2-BD59-A6C34878D82A}">
                    <a16:rowId xmlns:a16="http://schemas.microsoft.com/office/drawing/2014/main" val="10002"/>
                  </a:ext>
                </a:extLst>
              </a:tr>
              <a:tr h="504825">
                <a:tc>
                  <a:txBody>
                    <a:bodyPr/>
                    <a:lstStyle/>
                    <a:p>
                      <a:r>
                        <a:rPr lang="en-US" dirty="0"/>
                        <a:t>A/L</a:t>
                      </a:r>
                    </a:p>
                  </a:txBody>
                  <a:tcPr/>
                </a:tc>
                <a:tc>
                  <a:txBody>
                    <a:bodyPr/>
                    <a:lstStyle/>
                    <a:p>
                      <a:r>
                        <a:rPr lang="en-US" dirty="0"/>
                        <a:t>1</a:t>
                      </a:r>
                    </a:p>
                  </a:txBody>
                  <a:tcPr/>
                </a:tc>
                <a:tc>
                  <a:txBody>
                    <a:bodyPr/>
                    <a:lstStyle/>
                    <a:p>
                      <a:r>
                        <a:rPr lang="en-US" dirty="0"/>
                        <a:t>40</a:t>
                      </a:r>
                    </a:p>
                  </a:txBody>
                  <a:tcPr/>
                </a:tc>
                <a:tc>
                  <a:txBody>
                    <a:bodyPr/>
                    <a:lstStyle/>
                    <a:p>
                      <a:r>
                        <a:rPr lang="en-US" dirty="0"/>
                        <a:t>40</a:t>
                      </a:r>
                    </a:p>
                  </a:txBody>
                  <a:tcPr/>
                </a:tc>
                <a:tc>
                  <a:txBody>
                    <a:bodyPr/>
                    <a:lstStyle/>
                    <a:p>
                      <a:r>
                        <a:rPr lang="en-US" dirty="0"/>
                        <a:t>-15</a:t>
                      </a:r>
                    </a:p>
                  </a:txBody>
                  <a:tcPr/>
                </a:tc>
                <a:tc>
                  <a:txBody>
                    <a:bodyPr/>
                    <a:lstStyle/>
                    <a:p>
                      <a:r>
                        <a:rPr lang="en-US" dirty="0"/>
                        <a:t>25</a:t>
                      </a:r>
                    </a:p>
                  </a:txBody>
                  <a:tcPr/>
                </a:tc>
                <a:tc>
                  <a:txBody>
                    <a:bodyPr/>
                    <a:lstStyle/>
                    <a:p>
                      <a:r>
                        <a:rPr lang="en-US" dirty="0"/>
                        <a:t>25</a:t>
                      </a:r>
                    </a:p>
                  </a:txBody>
                  <a:tcPr/>
                </a:tc>
                <a:extLst>
                  <a:ext uri="{0D108BD9-81ED-4DB2-BD59-A6C34878D82A}">
                    <a16:rowId xmlns:a16="http://schemas.microsoft.com/office/drawing/2014/main" val="10003"/>
                  </a:ext>
                </a:extLst>
              </a:tr>
              <a:tr h="504825">
                <a:tc>
                  <a:txBody>
                    <a:bodyPr/>
                    <a:lstStyle/>
                    <a:p>
                      <a:r>
                        <a:rPr lang="en-US" dirty="0"/>
                        <a:t>Branch</a:t>
                      </a:r>
                    </a:p>
                  </a:txBody>
                  <a:tcPr/>
                </a:tc>
                <a:tc>
                  <a:txBody>
                    <a:bodyPr/>
                    <a:lstStyle/>
                    <a:p>
                      <a:r>
                        <a:rPr lang="en-US" dirty="0"/>
                        <a:t>2</a:t>
                      </a:r>
                    </a:p>
                  </a:txBody>
                  <a:tcPr/>
                </a:tc>
                <a:tc>
                  <a:txBody>
                    <a:bodyPr/>
                    <a:lstStyle/>
                    <a:p>
                      <a:r>
                        <a:rPr lang="en-US" dirty="0"/>
                        <a:t>15</a:t>
                      </a:r>
                    </a:p>
                  </a:txBody>
                  <a:tcPr/>
                </a:tc>
                <a:tc>
                  <a:txBody>
                    <a:bodyPr/>
                    <a:lstStyle/>
                    <a:p>
                      <a:r>
                        <a:rPr lang="en-US" dirty="0"/>
                        <a:t>30</a:t>
                      </a:r>
                    </a:p>
                  </a:txBody>
                  <a:tcPr/>
                </a:tc>
                <a:tc>
                  <a:txBody>
                    <a:bodyPr/>
                    <a:lstStyle/>
                    <a:p>
                      <a:endParaRPr lang="en-US" dirty="0"/>
                    </a:p>
                  </a:txBody>
                  <a:tcPr/>
                </a:tc>
                <a:tc>
                  <a:txBody>
                    <a:bodyPr/>
                    <a:lstStyle/>
                    <a:p>
                      <a:r>
                        <a:rPr lang="en-US" dirty="0"/>
                        <a:t>15</a:t>
                      </a:r>
                    </a:p>
                  </a:txBody>
                  <a:tcPr/>
                </a:tc>
                <a:tc>
                  <a:txBody>
                    <a:bodyPr/>
                    <a:lstStyle/>
                    <a:p>
                      <a:r>
                        <a:rPr lang="en-US" dirty="0"/>
                        <a:t>30</a:t>
                      </a:r>
                    </a:p>
                  </a:txBody>
                  <a:tcPr/>
                </a:tc>
                <a:extLst>
                  <a:ext uri="{0D108BD9-81ED-4DB2-BD59-A6C34878D82A}">
                    <a16:rowId xmlns:a16="http://schemas.microsoft.com/office/drawing/2014/main" val="10004"/>
                  </a:ext>
                </a:extLst>
              </a:tr>
              <a:tr h="504825">
                <a:tc>
                  <a:txBody>
                    <a:bodyPr/>
                    <a:lstStyle/>
                    <a:p>
                      <a:r>
                        <a:rPr lang="en-US" dirty="0"/>
                        <a:t>A/L-</a:t>
                      </a:r>
                      <a:r>
                        <a:rPr lang="en-US" dirty="0" err="1"/>
                        <a:t>mem</a:t>
                      </a:r>
                      <a:endParaRPr lang="en-US" dirty="0"/>
                    </a:p>
                  </a:txBody>
                  <a:tcPr/>
                </a:tc>
                <a:tc>
                  <a:txBody>
                    <a:bodyPr/>
                    <a:lstStyle/>
                    <a:p>
                      <a:r>
                        <a:rPr lang="en-US" dirty="0"/>
                        <a:t>2</a:t>
                      </a:r>
                    </a:p>
                  </a:txBody>
                  <a:tcPr/>
                </a:tc>
                <a:tc>
                  <a:txBody>
                    <a:bodyPr/>
                    <a:lstStyle/>
                    <a:p>
                      <a:r>
                        <a:rPr lang="en-US" dirty="0"/>
                        <a:t>0</a:t>
                      </a:r>
                    </a:p>
                  </a:txBody>
                  <a:tcPr/>
                </a:tc>
                <a:tc>
                  <a:txBody>
                    <a:bodyPr/>
                    <a:lstStyle/>
                    <a:p>
                      <a:r>
                        <a:rPr lang="en-US" dirty="0"/>
                        <a:t>0</a:t>
                      </a:r>
                    </a:p>
                  </a:txBody>
                  <a:tcPr/>
                </a:tc>
                <a:tc>
                  <a:txBody>
                    <a:bodyPr/>
                    <a:lstStyle/>
                    <a:p>
                      <a:r>
                        <a:rPr lang="en-US" dirty="0"/>
                        <a:t>+15</a:t>
                      </a:r>
                    </a:p>
                  </a:txBody>
                  <a:tcPr/>
                </a:tc>
                <a:tc>
                  <a:txBody>
                    <a:bodyPr/>
                    <a:lstStyle/>
                    <a:p>
                      <a:r>
                        <a:rPr lang="en-US" dirty="0"/>
                        <a:t>15</a:t>
                      </a:r>
                    </a:p>
                  </a:txBody>
                  <a:tcPr/>
                </a:tc>
                <a:tc>
                  <a:txBody>
                    <a:bodyPr/>
                    <a:lstStyle/>
                    <a:p>
                      <a:r>
                        <a:rPr lang="en-US" dirty="0"/>
                        <a:t>30</a:t>
                      </a:r>
                    </a:p>
                  </a:txBody>
                  <a:tcPr/>
                </a:tc>
                <a:extLst>
                  <a:ext uri="{0D108BD9-81ED-4DB2-BD59-A6C34878D82A}">
                    <a16:rowId xmlns:a16="http://schemas.microsoft.com/office/drawing/2014/main" val="10005"/>
                  </a:ext>
                </a:extLst>
              </a:tr>
              <a:tr h="504825">
                <a:tc>
                  <a:txBody>
                    <a:bodyPr/>
                    <a:lstStyle/>
                    <a:p>
                      <a:r>
                        <a:rPr lang="en-US" dirty="0"/>
                        <a:t>Total</a:t>
                      </a:r>
                    </a:p>
                  </a:txBody>
                  <a:tcPr/>
                </a:tc>
                <a:tc>
                  <a:txBody>
                    <a:bodyPr/>
                    <a:lstStyle/>
                    <a:p>
                      <a:endParaRPr lang="en-US" dirty="0"/>
                    </a:p>
                  </a:txBody>
                  <a:tcPr/>
                </a:tc>
                <a:tc>
                  <a:txBody>
                    <a:bodyPr/>
                    <a:lstStyle/>
                    <a:p>
                      <a:r>
                        <a:rPr lang="en-US" dirty="0"/>
                        <a:t>100</a:t>
                      </a:r>
                    </a:p>
                  </a:txBody>
                  <a:tcPr/>
                </a:tc>
                <a:tc>
                  <a:txBody>
                    <a:bodyPr/>
                    <a:lstStyle/>
                    <a:p>
                      <a:r>
                        <a:rPr lang="en-US" dirty="0"/>
                        <a:t>160</a:t>
                      </a:r>
                    </a:p>
                  </a:txBody>
                  <a:tcPr/>
                </a:tc>
                <a:tc>
                  <a:txBody>
                    <a:bodyPr/>
                    <a:lstStyle/>
                    <a:p>
                      <a:endParaRPr lang="en-US" dirty="0"/>
                    </a:p>
                  </a:txBody>
                  <a:tcPr/>
                </a:tc>
                <a:tc>
                  <a:txBody>
                    <a:bodyPr/>
                    <a:lstStyle/>
                    <a:p>
                      <a:r>
                        <a:rPr lang="en-US" dirty="0"/>
                        <a:t>85</a:t>
                      </a:r>
                    </a:p>
                  </a:txBody>
                  <a:tcPr/>
                </a:tc>
                <a:tc>
                  <a:txBody>
                    <a:bodyPr/>
                    <a:lstStyle/>
                    <a:p>
                      <a:r>
                        <a:rPr lang="en-US" dirty="0"/>
                        <a:t>145</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6920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3</a:t>
            </a:r>
          </a:p>
        </p:txBody>
      </p:sp>
      <p:sp>
        <p:nvSpPr>
          <p:cNvPr id="3" name="Content Placeholder 2"/>
          <p:cNvSpPr>
            <a:spLocks noGrp="1"/>
          </p:cNvSpPr>
          <p:nvPr>
            <p:ph idx="1"/>
          </p:nvPr>
        </p:nvSpPr>
        <p:spPr/>
        <p:txBody>
          <a:bodyPr/>
          <a:lstStyle/>
          <a:p>
            <a:r>
              <a:rPr lang="en-US" dirty="0"/>
              <a:t>Normalize instruction sets</a:t>
            </a:r>
          </a:p>
          <a:p>
            <a:endParaRPr lang="en-US" dirty="0"/>
          </a:p>
          <a:p>
            <a:r>
              <a:rPr lang="en-US" dirty="0"/>
              <a:t>CPU Time(MIPS) 	  = 160 cycles X </a:t>
            </a:r>
            <a:r>
              <a:rPr lang="en-US" altLang="en-US" dirty="0"/>
              <a:t>CC</a:t>
            </a:r>
            <a:r>
              <a:rPr lang="en-US" altLang="en-US" baseline="-25000" dirty="0"/>
              <a:t>MIPS</a:t>
            </a:r>
          </a:p>
          <a:p>
            <a:r>
              <a:rPr lang="en-US" dirty="0"/>
              <a:t>CPU Time(MIPS-E) = 145 cycles X 1.25 x </a:t>
            </a:r>
            <a:r>
              <a:rPr lang="en-US" altLang="en-US" dirty="0"/>
              <a:t>CC</a:t>
            </a:r>
            <a:r>
              <a:rPr lang="en-US" altLang="en-US" baseline="-25000" dirty="0"/>
              <a:t>MIPS</a:t>
            </a:r>
          </a:p>
          <a:p>
            <a:endParaRPr lang="en-US" dirty="0"/>
          </a:p>
          <a:p>
            <a:r>
              <a:rPr lang="en-US" dirty="0"/>
              <a:t>MIPS processor is faster</a:t>
            </a:r>
            <a:endParaRPr lang="en-US" altLang="en-US" baseline="-25000" dirty="0"/>
          </a:p>
        </p:txBody>
      </p:sp>
      <p:sp>
        <p:nvSpPr>
          <p:cNvPr id="4" name="TextBox 3"/>
          <p:cNvSpPr txBox="1"/>
          <p:nvPr/>
        </p:nvSpPr>
        <p:spPr>
          <a:xfrm>
            <a:off x="114300" y="4800600"/>
            <a:ext cx="891540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en-US" dirty="0" err="1"/>
              <a:t>Perf</a:t>
            </a:r>
            <a:r>
              <a:rPr lang="en-US" altLang="en-US" dirty="0"/>
              <a:t> (MIPS) 	    ET(MIPS-E) 	     181.25 cycles X CC</a:t>
            </a:r>
          </a:p>
          <a:p>
            <a:r>
              <a:rPr lang="en-US" altLang="en-US" dirty="0"/>
              <a:t>–––––––––    	=  ––––––––––    =    –––––––––––– 	=  </a:t>
            </a:r>
            <a:r>
              <a:rPr lang="en-US" altLang="en-US" i="1" dirty="0"/>
              <a:t>1.13</a:t>
            </a:r>
          </a:p>
          <a:p>
            <a:r>
              <a:rPr lang="en-US" altLang="en-US" dirty="0" err="1"/>
              <a:t>Perf</a:t>
            </a:r>
            <a:r>
              <a:rPr lang="en-US" altLang="en-US" dirty="0"/>
              <a:t> (MIPS-E) 	    ET (MIPS)	     160 cycles X CC</a:t>
            </a:r>
            <a:endParaRPr lang="en-US" dirty="0"/>
          </a:p>
        </p:txBody>
      </p:sp>
    </p:spTree>
    <p:extLst>
      <p:ext uri="{BB962C8B-B14F-4D97-AF65-F5344CB8AC3E}">
        <p14:creationId xmlns:p14="http://schemas.microsoft.com/office/powerpoint/2010/main" val="143185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Summary</a:t>
            </a:r>
          </a:p>
        </p:txBody>
      </p:sp>
      <p:sp>
        <p:nvSpPr>
          <p:cNvPr id="3" name="Content Placeholder 2"/>
          <p:cNvSpPr>
            <a:spLocks noGrp="1"/>
          </p:cNvSpPr>
          <p:nvPr>
            <p:ph idx="1"/>
          </p:nvPr>
        </p:nvSpPr>
        <p:spPr/>
        <p:txBody>
          <a:bodyPr/>
          <a:lstStyle/>
          <a:p>
            <a:r>
              <a:rPr lang="en-AU" dirty="0"/>
              <a:t>Performance depends on</a:t>
            </a:r>
          </a:p>
          <a:p>
            <a:pPr lvl="1"/>
            <a:r>
              <a:rPr lang="en-AU" dirty="0"/>
              <a:t>Algorithm: 			affects IC, possibly CPI</a:t>
            </a:r>
          </a:p>
          <a:p>
            <a:pPr lvl="1"/>
            <a:r>
              <a:rPr lang="en-AU" dirty="0"/>
              <a:t>Programming language: 	affects IC, CPI</a:t>
            </a:r>
          </a:p>
          <a:p>
            <a:pPr lvl="1"/>
            <a:r>
              <a:rPr lang="en-AU" dirty="0"/>
              <a:t>Compiler: 			affects IC, CPI</a:t>
            </a:r>
          </a:p>
          <a:p>
            <a:pPr lvl="1"/>
            <a:r>
              <a:rPr lang="en-AU" dirty="0"/>
              <a:t>Instruction set architecture: 	affects IC, CPI, CC</a:t>
            </a:r>
            <a:endParaRPr lang="en-AU" baseline="-25000" dirty="0"/>
          </a:p>
          <a:p>
            <a:endParaRPr lang="en-US" dirty="0"/>
          </a:p>
        </p:txBody>
      </p:sp>
    </p:spTree>
    <p:extLst>
      <p:ext uri="{BB962C8B-B14F-4D97-AF65-F5344CB8AC3E}">
        <p14:creationId xmlns:p14="http://schemas.microsoft.com/office/powerpoint/2010/main" val="897092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Single-Cycle </a:t>
            </a:r>
            <a:r>
              <a:rPr lang="en-US" dirty="0" err="1"/>
              <a:t>Datapath</a:t>
            </a:r>
            <a:endParaRPr lang="en-US" dirty="0"/>
          </a:p>
        </p:txBody>
      </p:sp>
      <p:sp>
        <p:nvSpPr>
          <p:cNvPr id="3" name="Content Placeholder 2"/>
          <p:cNvSpPr>
            <a:spLocks noGrp="1"/>
          </p:cNvSpPr>
          <p:nvPr>
            <p:ph idx="1"/>
          </p:nvPr>
        </p:nvSpPr>
        <p:spPr/>
        <p:txBody>
          <a:bodyPr>
            <a:normAutofit lnSpcReduction="10000"/>
          </a:bodyPr>
          <a:lstStyle/>
          <a:p>
            <a:r>
              <a:rPr lang="en-US" dirty="0"/>
              <a:t>Operation times for functional units:</a:t>
            </a:r>
          </a:p>
          <a:p>
            <a:pPr lvl="1"/>
            <a:r>
              <a:rPr lang="en-US" dirty="0"/>
              <a:t>Memory: 	200 </a:t>
            </a:r>
            <a:r>
              <a:rPr lang="en-US" dirty="0" err="1"/>
              <a:t>ps</a:t>
            </a:r>
            <a:endParaRPr lang="en-US" dirty="0"/>
          </a:p>
          <a:p>
            <a:pPr lvl="1"/>
            <a:r>
              <a:rPr lang="en-US" dirty="0"/>
              <a:t>ALU:	100 </a:t>
            </a:r>
            <a:r>
              <a:rPr lang="en-US" dirty="0" err="1"/>
              <a:t>ps</a:t>
            </a:r>
            <a:endParaRPr lang="en-US" dirty="0"/>
          </a:p>
          <a:p>
            <a:pPr lvl="1"/>
            <a:r>
              <a:rPr lang="en-US" dirty="0"/>
              <a:t>Registers:	50 </a:t>
            </a:r>
            <a:r>
              <a:rPr lang="en-US" dirty="0" err="1"/>
              <a:t>ps</a:t>
            </a:r>
            <a:endParaRPr lang="en-US" dirty="0"/>
          </a:p>
          <a:p>
            <a:pPr lvl="1"/>
            <a:endParaRPr lang="en-US" dirty="0"/>
          </a:p>
          <a:p>
            <a:r>
              <a:rPr lang="en-US" dirty="0"/>
              <a:t>Which is faster?</a:t>
            </a:r>
          </a:p>
          <a:p>
            <a:pPr marL="731520" lvl="1" indent="-457200">
              <a:buFont typeface="+mj-lt"/>
              <a:buAutoNum type="arabicPeriod"/>
            </a:pPr>
            <a:r>
              <a:rPr lang="en-US" dirty="0"/>
              <a:t>An implementation in which every instruction operates in 1 clock cycle of a fixed length.</a:t>
            </a:r>
          </a:p>
          <a:p>
            <a:pPr marL="731520" lvl="1" indent="-457200">
              <a:buFont typeface="+mj-lt"/>
              <a:buAutoNum type="arabicPeriod"/>
            </a:pPr>
            <a:r>
              <a:rPr lang="en-US" dirty="0"/>
              <a:t>An implementation where every instruction executes in 1 clock cycle using a variable-length clock, which for each instruction is only as long as it needs to be.</a:t>
            </a:r>
          </a:p>
          <a:p>
            <a:pPr marL="731520" lvl="1" indent="-457200">
              <a:buFont typeface="+mj-lt"/>
              <a:buAutoNum type="arabicPeriod"/>
            </a:pPr>
            <a:endParaRPr lang="en-US" dirty="0"/>
          </a:p>
          <a:p>
            <a:r>
              <a:rPr lang="en-US" dirty="0"/>
              <a:t>Assume: 25% loads, 10% stores, 45% A/L, 15% branches, 5% jumps</a:t>
            </a:r>
          </a:p>
        </p:txBody>
      </p:sp>
    </p:spTree>
    <p:extLst>
      <p:ext uri="{BB962C8B-B14F-4D97-AF65-F5344CB8AC3E}">
        <p14:creationId xmlns:p14="http://schemas.microsoft.com/office/powerpoint/2010/main" val="26908731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Single-Cycle </a:t>
            </a:r>
            <a:r>
              <a:rPr lang="en-US" dirty="0" err="1"/>
              <a:t>Datapath</a:t>
            </a:r>
            <a:endParaRPr lang="en-US" dirty="0"/>
          </a:p>
        </p:txBody>
      </p:sp>
      <p:sp>
        <p:nvSpPr>
          <p:cNvPr id="3" name="Content Placeholder 2"/>
          <p:cNvSpPr>
            <a:spLocks noGrp="1"/>
          </p:cNvSpPr>
          <p:nvPr>
            <p:ph idx="1"/>
          </p:nvPr>
        </p:nvSpPr>
        <p:spPr/>
        <p:txBody>
          <a:bodyPr/>
          <a:lstStyle/>
          <a:p>
            <a:pPr lvl="1" indent="-457200">
              <a:buFont typeface="+mj-lt"/>
              <a:buAutoNum type="arabicPeriod"/>
            </a:pPr>
            <a:r>
              <a:rPr lang="en-US" dirty="0"/>
              <a:t>An implementation in which every instruction operates in 1 clock cycle of a fixed length.</a:t>
            </a:r>
          </a:p>
          <a:p>
            <a:pPr lvl="1" indent="-457200">
              <a:buFont typeface="+mj-lt"/>
              <a:buAutoNum type="arabicPeriod"/>
            </a:pPr>
            <a:r>
              <a:rPr lang="en-US" dirty="0"/>
              <a:t>An implementation where every instruction executes in 1 clock cycle using a variable-length clock, which for each instruction is only as long as it needs to be.</a:t>
            </a:r>
          </a:p>
          <a:p>
            <a:pPr lvl="1" indent="-457200">
              <a:buFont typeface="+mj-lt"/>
              <a:buAutoNum type="arabicPeriod"/>
            </a:pPr>
            <a:endParaRPr lang="en-US" dirty="0"/>
          </a:p>
          <a:p>
            <a:pPr lvl="1" indent="-457200">
              <a:buFont typeface="+mj-lt"/>
              <a:buAutoNum type="arabicPeriod"/>
            </a:pPr>
            <a:endParaRPr lang="en-US" dirty="0"/>
          </a:p>
          <a:p>
            <a:pPr lvl="1" indent="-457200">
              <a:buFont typeface="+mj-lt"/>
              <a:buAutoNum type="arabicPeriod"/>
            </a:pPr>
            <a:endParaRPr lang="en-US" dirty="0"/>
          </a:p>
          <a:p>
            <a:pPr marL="173038" lvl="1" indent="-173038"/>
            <a:r>
              <a:rPr lang="en-US" dirty="0"/>
              <a:t>CPI must be 1</a:t>
            </a:r>
          </a:p>
          <a:p>
            <a:pPr marL="173038" lvl="1" indent="-173038"/>
            <a:r>
              <a:rPr lang="en-US" dirty="0"/>
              <a:t>How long should the clock cycle time be?</a:t>
            </a:r>
          </a:p>
          <a:p>
            <a:endParaRPr lang="en-US" dirty="0"/>
          </a:p>
        </p:txBody>
      </p:sp>
      <p:sp>
        <p:nvSpPr>
          <p:cNvPr id="4" name="TextBox 3"/>
          <p:cNvSpPr txBox="1"/>
          <p:nvPr/>
        </p:nvSpPr>
        <p:spPr>
          <a:xfrm>
            <a:off x="838200" y="3576935"/>
            <a:ext cx="70866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CPU Time = Instruction Count x CPI x Clock Cycle</a:t>
            </a:r>
          </a:p>
        </p:txBody>
      </p:sp>
    </p:spTree>
    <p:extLst>
      <p:ext uri="{BB962C8B-B14F-4D97-AF65-F5344CB8AC3E}">
        <p14:creationId xmlns:p14="http://schemas.microsoft.com/office/powerpoint/2010/main" val="6099947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Single-Cycle </a:t>
            </a:r>
            <a:r>
              <a:rPr lang="en-US" dirty="0" err="1"/>
              <a:t>Datapath</a:t>
            </a:r>
            <a:endParaRPr lang="en-US" dirty="0"/>
          </a:p>
        </p:txBody>
      </p:sp>
      <p:sp>
        <p:nvSpPr>
          <p:cNvPr id="3" name="Content Placeholder 2"/>
          <p:cNvSpPr>
            <a:spLocks noGrp="1"/>
          </p:cNvSpPr>
          <p:nvPr>
            <p:ph idx="1"/>
          </p:nvPr>
        </p:nvSpPr>
        <p:spPr/>
        <p:txBody>
          <a:bodyPr/>
          <a:lstStyle/>
          <a:p>
            <a:r>
              <a:rPr lang="en-US" dirty="0"/>
              <a:t>Compute the required length for each instruction:</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03971415"/>
              </p:ext>
            </p:extLst>
          </p:nvPr>
        </p:nvGraphicFramePr>
        <p:xfrm>
          <a:off x="228600" y="2286000"/>
          <a:ext cx="8763000" cy="3703320"/>
        </p:xfrm>
        <a:graphic>
          <a:graphicData uri="http://schemas.openxmlformats.org/drawingml/2006/table">
            <a:tbl>
              <a:tblPr firstRow="1" bandRow="1">
                <a:tableStyleId>{5C22544A-7EE6-4342-B048-85BDC9FD1C3A}</a:tableStyleId>
              </a:tblPr>
              <a:tblGrid>
                <a:gridCol w="1460500">
                  <a:extLst>
                    <a:ext uri="{9D8B030D-6E8A-4147-A177-3AD203B41FA5}">
                      <a16:colId xmlns:a16="http://schemas.microsoft.com/office/drawing/2014/main" val="20000"/>
                    </a:ext>
                  </a:extLst>
                </a:gridCol>
                <a:gridCol w="28067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tblGrid>
              <a:tr h="370840">
                <a:tc>
                  <a:txBody>
                    <a:bodyPr/>
                    <a:lstStyle/>
                    <a:p>
                      <a:r>
                        <a:rPr lang="en-US" dirty="0"/>
                        <a:t>Instruction Type</a:t>
                      </a:r>
                    </a:p>
                  </a:txBody>
                  <a:tcPr/>
                </a:tc>
                <a:tc gridSpan="5">
                  <a:txBody>
                    <a:bodyPr/>
                    <a:lstStyle/>
                    <a:p>
                      <a:r>
                        <a:rPr lang="en-US" dirty="0"/>
                        <a:t>Functional units</a:t>
                      </a:r>
                      <a:r>
                        <a:rPr lang="en-US" baseline="0" dirty="0"/>
                        <a:t> used by instructions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502920">
                <a:tc>
                  <a:txBody>
                    <a:bodyPr/>
                    <a:lstStyle/>
                    <a:p>
                      <a:r>
                        <a:rPr lang="en-US" dirty="0"/>
                        <a:t>A/L</a:t>
                      </a:r>
                    </a:p>
                  </a:txBody>
                  <a:tcPr/>
                </a:tc>
                <a:tc>
                  <a:txBody>
                    <a:bodyPr/>
                    <a:lstStyle/>
                    <a:p>
                      <a:r>
                        <a:rPr lang="en-US" dirty="0"/>
                        <a:t>Instruction Memory</a:t>
                      </a:r>
                    </a:p>
                  </a:txBody>
                  <a:tcPr/>
                </a:tc>
                <a:tc>
                  <a:txBody>
                    <a:bodyPr/>
                    <a:lstStyle/>
                    <a:p>
                      <a:r>
                        <a:rPr lang="en-US" dirty="0"/>
                        <a:t>Register</a:t>
                      </a:r>
                    </a:p>
                  </a:txBody>
                  <a:tcPr/>
                </a:tc>
                <a:tc>
                  <a:txBody>
                    <a:bodyPr/>
                    <a:lstStyle/>
                    <a:p>
                      <a:r>
                        <a:rPr lang="en-US" dirty="0"/>
                        <a:t>ALU</a:t>
                      </a:r>
                    </a:p>
                  </a:txBody>
                  <a:tcPr/>
                </a:tc>
                <a:tc>
                  <a:txBody>
                    <a:bodyPr/>
                    <a:lstStyle/>
                    <a:p>
                      <a:r>
                        <a:rPr lang="en-US" dirty="0"/>
                        <a:t>Register</a:t>
                      </a:r>
                    </a:p>
                  </a:txBody>
                  <a:tcPr/>
                </a:tc>
                <a:tc>
                  <a:txBody>
                    <a:bodyPr/>
                    <a:lstStyle/>
                    <a:p>
                      <a:endParaRPr lang="en-US" dirty="0"/>
                    </a:p>
                  </a:txBody>
                  <a:tcPr/>
                </a:tc>
                <a:extLst>
                  <a:ext uri="{0D108BD9-81ED-4DB2-BD59-A6C34878D82A}">
                    <a16:rowId xmlns:a16="http://schemas.microsoft.com/office/drawing/2014/main" val="10001"/>
                  </a:ext>
                </a:extLst>
              </a:tr>
              <a:tr h="436880">
                <a:tc>
                  <a:txBody>
                    <a:bodyPr/>
                    <a:lstStyle/>
                    <a:p>
                      <a:r>
                        <a:rPr lang="en-US" dirty="0"/>
                        <a:t>Load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Instruction Memory</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Register</a:t>
                      </a:r>
                    </a:p>
                    <a:p>
                      <a:endParaRPr lang="en-US" dirty="0"/>
                    </a:p>
                  </a:txBody>
                  <a:tcPr/>
                </a:tc>
                <a:tc>
                  <a:txBody>
                    <a:bodyPr/>
                    <a:lstStyle/>
                    <a:p>
                      <a:r>
                        <a:rPr lang="en-US" dirty="0"/>
                        <a:t>ALU</a:t>
                      </a:r>
                    </a:p>
                  </a:txBody>
                  <a:tcPr/>
                </a:tc>
                <a:tc>
                  <a:txBody>
                    <a:bodyPr/>
                    <a:lstStyle/>
                    <a:p>
                      <a:r>
                        <a:rPr lang="en-US" dirty="0"/>
                        <a:t>Data Memory</a:t>
                      </a:r>
                    </a:p>
                  </a:txBody>
                  <a:tcPr/>
                </a:tc>
                <a:tc>
                  <a:txBody>
                    <a:bodyPr/>
                    <a:lstStyle/>
                    <a:p>
                      <a:r>
                        <a:rPr lang="en-US" dirty="0"/>
                        <a:t>Register</a:t>
                      </a:r>
                    </a:p>
                  </a:txBody>
                  <a:tcPr/>
                </a:tc>
                <a:extLst>
                  <a:ext uri="{0D108BD9-81ED-4DB2-BD59-A6C34878D82A}">
                    <a16:rowId xmlns:a16="http://schemas.microsoft.com/office/drawing/2014/main" val="10002"/>
                  </a:ext>
                </a:extLst>
              </a:tr>
              <a:tr h="370840">
                <a:tc>
                  <a:txBody>
                    <a:bodyPr/>
                    <a:lstStyle/>
                    <a:p>
                      <a:r>
                        <a:rPr lang="en-US" dirty="0"/>
                        <a:t>Store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Instruction Memory</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Register</a:t>
                      </a:r>
                    </a:p>
                    <a:p>
                      <a:endParaRPr lang="en-US" dirty="0"/>
                    </a:p>
                  </a:txBody>
                  <a:tcPr/>
                </a:tc>
                <a:tc>
                  <a:txBody>
                    <a:bodyPr/>
                    <a:lstStyle/>
                    <a:p>
                      <a:r>
                        <a:rPr lang="en-US" dirty="0"/>
                        <a:t>ALU</a:t>
                      </a:r>
                    </a:p>
                  </a:txBody>
                  <a:tcPr/>
                </a:tc>
                <a:tc>
                  <a:txBody>
                    <a:bodyPr/>
                    <a:lstStyle/>
                    <a:p>
                      <a:r>
                        <a:rPr lang="en-US" dirty="0"/>
                        <a:t>Data Memory</a:t>
                      </a:r>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Branch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Instruction Memory</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Register</a:t>
                      </a:r>
                    </a:p>
                    <a:p>
                      <a:endParaRPr lang="en-US" dirty="0"/>
                    </a:p>
                  </a:txBody>
                  <a:tcPr/>
                </a:tc>
                <a:tc>
                  <a:txBody>
                    <a:bodyPr/>
                    <a:lstStyle/>
                    <a:p>
                      <a:r>
                        <a:rPr lang="en-US" dirty="0"/>
                        <a:t>ALU</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r>
                        <a:rPr lang="en-US" dirty="0"/>
                        <a:t>Jump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Instruction Memory</a:t>
                      </a:r>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87771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Single-Cycle </a:t>
            </a:r>
            <a:r>
              <a:rPr lang="en-US" dirty="0" err="1"/>
              <a:t>Datapath</a:t>
            </a:r>
            <a:endParaRPr lang="en-US" dirty="0"/>
          </a:p>
        </p:txBody>
      </p:sp>
      <p:sp>
        <p:nvSpPr>
          <p:cNvPr id="3" name="Content Placeholder 2"/>
          <p:cNvSpPr>
            <a:spLocks noGrp="1"/>
          </p:cNvSpPr>
          <p:nvPr>
            <p:ph idx="1"/>
          </p:nvPr>
        </p:nvSpPr>
        <p:spPr/>
        <p:txBody>
          <a:bodyPr/>
          <a:lstStyle/>
          <a:p>
            <a:r>
              <a:rPr lang="en-US" dirty="0"/>
              <a:t>Compute the required length for each instruction: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CPU Time(single clock) = IC * 600</a:t>
            </a:r>
          </a:p>
          <a:p>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11177053"/>
              </p:ext>
            </p:extLst>
          </p:nvPr>
        </p:nvGraphicFramePr>
        <p:xfrm>
          <a:off x="228600" y="2286000"/>
          <a:ext cx="8765541" cy="2756488"/>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gridCol w="993141">
                  <a:extLst>
                    <a:ext uri="{9D8B030D-6E8A-4147-A177-3AD203B41FA5}">
                      <a16:colId xmlns:a16="http://schemas.microsoft.com/office/drawing/2014/main" val="20006"/>
                    </a:ext>
                  </a:extLst>
                </a:gridCol>
              </a:tblGrid>
              <a:tr h="437662">
                <a:tc>
                  <a:txBody>
                    <a:bodyPr/>
                    <a:lstStyle/>
                    <a:p>
                      <a:r>
                        <a:rPr lang="en-US" dirty="0"/>
                        <a:t>Instruction Type</a:t>
                      </a:r>
                    </a:p>
                  </a:txBody>
                  <a:tcPr/>
                </a:tc>
                <a:tc>
                  <a:txBody>
                    <a:bodyPr/>
                    <a:lstStyle/>
                    <a:p>
                      <a:r>
                        <a:rPr lang="en-US" dirty="0"/>
                        <a:t>Instruction</a:t>
                      </a:r>
                      <a:r>
                        <a:rPr lang="en-US" baseline="0" dirty="0"/>
                        <a:t> Memory</a:t>
                      </a:r>
                      <a:endParaRPr lang="en-US" dirty="0"/>
                    </a:p>
                  </a:txBody>
                  <a:tcPr/>
                </a:tc>
                <a:tc>
                  <a:txBody>
                    <a:bodyPr/>
                    <a:lstStyle/>
                    <a:p>
                      <a:r>
                        <a:rPr lang="en-US" dirty="0"/>
                        <a:t>Register</a:t>
                      </a:r>
                    </a:p>
                  </a:txBody>
                  <a:tcPr/>
                </a:tc>
                <a:tc>
                  <a:txBody>
                    <a:bodyPr/>
                    <a:lstStyle/>
                    <a:p>
                      <a:r>
                        <a:rPr lang="en-US" dirty="0"/>
                        <a:t>ALU</a:t>
                      </a:r>
                    </a:p>
                  </a:txBody>
                  <a:tcPr/>
                </a:tc>
                <a:tc>
                  <a:txBody>
                    <a:bodyPr/>
                    <a:lstStyle/>
                    <a:p>
                      <a:r>
                        <a:rPr lang="en-US" dirty="0"/>
                        <a:t>Data Memory</a:t>
                      </a:r>
                    </a:p>
                  </a:txBody>
                  <a:tcPr/>
                </a:tc>
                <a:tc>
                  <a:txBody>
                    <a:bodyPr/>
                    <a:lstStyle/>
                    <a:p>
                      <a:r>
                        <a:rPr lang="en-US"/>
                        <a:t>Register</a:t>
                      </a:r>
                      <a:endParaRPr lang="en-US" dirty="0"/>
                    </a:p>
                  </a:txBody>
                  <a:tcPr/>
                </a:tc>
                <a:tc>
                  <a:txBody>
                    <a:bodyPr/>
                    <a:lstStyle/>
                    <a:p>
                      <a:r>
                        <a:rPr lang="en-US" dirty="0"/>
                        <a:t>Total</a:t>
                      </a:r>
                    </a:p>
                  </a:txBody>
                  <a:tcPr/>
                </a:tc>
                <a:extLst>
                  <a:ext uri="{0D108BD9-81ED-4DB2-BD59-A6C34878D82A}">
                    <a16:rowId xmlns:a16="http://schemas.microsoft.com/office/drawing/2014/main" val="10000"/>
                  </a:ext>
                </a:extLst>
              </a:tr>
              <a:tr h="250092">
                <a:tc>
                  <a:txBody>
                    <a:bodyPr/>
                    <a:lstStyle/>
                    <a:p>
                      <a:r>
                        <a:rPr lang="en-US" dirty="0"/>
                        <a:t>A/L</a:t>
                      </a:r>
                    </a:p>
                  </a:txBody>
                  <a:tcPr/>
                </a:tc>
                <a:tc>
                  <a:txBody>
                    <a:bodyPr/>
                    <a:lstStyle/>
                    <a:p>
                      <a:r>
                        <a:rPr lang="en-US" dirty="0"/>
                        <a:t>200</a:t>
                      </a:r>
                    </a:p>
                  </a:txBody>
                  <a:tcPr/>
                </a:tc>
                <a:tc>
                  <a:txBody>
                    <a:bodyPr/>
                    <a:lstStyle/>
                    <a:p>
                      <a:r>
                        <a:rPr lang="en-US" dirty="0"/>
                        <a:t>50</a:t>
                      </a:r>
                    </a:p>
                  </a:txBody>
                  <a:tcPr/>
                </a:tc>
                <a:tc>
                  <a:txBody>
                    <a:bodyPr/>
                    <a:lstStyle/>
                    <a:p>
                      <a:r>
                        <a:rPr lang="en-US" dirty="0"/>
                        <a:t>100</a:t>
                      </a:r>
                    </a:p>
                  </a:txBody>
                  <a:tcPr/>
                </a:tc>
                <a:tc>
                  <a:txBody>
                    <a:bodyPr/>
                    <a:lstStyle/>
                    <a:p>
                      <a:r>
                        <a:rPr lang="en-US" dirty="0"/>
                        <a:t>0</a:t>
                      </a:r>
                    </a:p>
                  </a:txBody>
                  <a:tcPr/>
                </a:tc>
                <a:tc>
                  <a:txBody>
                    <a:bodyPr/>
                    <a:lstStyle/>
                    <a:p>
                      <a:r>
                        <a:rPr lang="en-US" dirty="0"/>
                        <a:t>50</a:t>
                      </a:r>
                    </a:p>
                  </a:txBody>
                  <a:tcPr/>
                </a:tc>
                <a:tc>
                  <a:txBody>
                    <a:bodyPr/>
                    <a:lstStyle/>
                    <a:p>
                      <a:r>
                        <a:rPr lang="en-US" dirty="0"/>
                        <a:t>400</a:t>
                      </a:r>
                    </a:p>
                  </a:txBody>
                  <a:tcPr/>
                </a:tc>
                <a:extLst>
                  <a:ext uri="{0D108BD9-81ED-4DB2-BD59-A6C34878D82A}">
                    <a16:rowId xmlns:a16="http://schemas.microsoft.com/office/drawing/2014/main" val="10001"/>
                  </a:ext>
                </a:extLst>
              </a:tr>
              <a:tr h="437662">
                <a:tc>
                  <a:txBody>
                    <a:bodyPr/>
                    <a:lstStyle/>
                    <a:p>
                      <a:r>
                        <a:rPr lang="en-US" dirty="0"/>
                        <a:t>Load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200</a:t>
                      </a:r>
                    </a:p>
                  </a:txBody>
                  <a:tcPr/>
                </a:tc>
                <a:tc>
                  <a:txBody>
                    <a:bodyPr/>
                    <a:lstStyle/>
                    <a:p>
                      <a:r>
                        <a:rPr lang="en-US" dirty="0"/>
                        <a:t>50</a:t>
                      </a:r>
                    </a:p>
                  </a:txBody>
                  <a:tcPr/>
                </a:tc>
                <a:tc>
                  <a:txBody>
                    <a:bodyPr/>
                    <a:lstStyle/>
                    <a:p>
                      <a:r>
                        <a:rPr lang="en-US" dirty="0"/>
                        <a:t>600</a:t>
                      </a:r>
                    </a:p>
                  </a:txBody>
                  <a:tcPr/>
                </a:tc>
                <a:extLst>
                  <a:ext uri="{0D108BD9-81ED-4DB2-BD59-A6C34878D82A}">
                    <a16:rowId xmlns:a16="http://schemas.microsoft.com/office/drawing/2014/main" val="10002"/>
                  </a:ext>
                </a:extLst>
              </a:tr>
              <a:tr h="437662">
                <a:tc>
                  <a:txBody>
                    <a:bodyPr/>
                    <a:lstStyle/>
                    <a:p>
                      <a:r>
                        <a:rPr lang="en-US" dirty="0"/>
                        <a:t>Store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200</a:t>
                      </a:r>
                    </a:p>
                  </a:txBody>
                  <a:tcPr/>
                </a:tc>
                <a:tc>
                  <a:txBody>
                    <a:bodyPr/>
                    <a:lstStyle/>
                    <a:p>
                      <a:r>
                        <a:rPr lang="en-US" dirty="0"/>
                        <a:t>0</a:t>
                      </a:r>
                    </a:p>
                  </a:txBody>
                  <a:tcPr/>
                </a:tc>
                <a:tc>
                  <a:txBody>
                    <a:bodyPr/>
                    <a:lstStyle/>
                    <a:p>
                      <a:r>
                        <a:rPr lang="en-US" dirty="0"/>
                        <a:t>550</a:t>
                      </a:r>
                    </a:p>
                  </a:txBody>
                  <a:tcPr/>
                </a:tc>
                <a:extLst>
                  <a:ext uri="{0D108BD9-81ED-4DB2-BD59-A6C34878D82A}">
                    <a16:rowId xmlns:a16="http://schemas.microsoft.com/office/drawing/2014/main" val="10003"/>
                  </a:ext>
                </a:extLst>
              </a:tr>
              <a:tr h="437662">
                <a:tc>
                  <a:txBody>
                    <a:bodyPr/>
                    <a:lstStyle/>
                    <a:p>
                      <a:r>
                        <a:rPr lang="en-US" dirty="0"/>
                        <a:t>Branch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0</a:t>
                      </a:r>
                    </a:p>
                  </a:txBody>
                  <a:tcPr/>
                </a:tc>
                <a:tc>
                  <a:txBody>
                    <a:bodyPr/>
                    <a:lstStyle/>
                    <a:p>
                      <a:r>
                        <a:rPr lang="en-US" dirty="0"/>
                        <a:t>0</a:t>
                      </a:r>
                    </a:p>
                  </a:txBody>
                  <a:tcPr/>
                </a:tc>
                <a:tc>
                  <a:txBody>
                    <a:bodyPr/>
                    <a:lstStyle/>
                    <a:p>
                      <a:r>
                        <a:rPr lang="en-US" dirty="0"/>
                        <a:t>350</a:t>
                      </a:r>
                    </a:p>
                  </a:txBody>
                  <a:tcPr/>
                </a:tc>
                <a:extLst>
                  <a:ext uri="{0D108BD9-81ED-4DB2-BD59-A6C34878D82A}">
                    <a16:rowId xmlns:a16="http://schemas.microsoft.com/office/drawing/2014/main" val="10004"/>
                  </a:ext>
                </a:extLst>
              </a:tr>
              <a:tr h="437662">
                <a:tc>
                  <a:txBody>
                    <a:bodyPr/>
                    <a:lstStyle/>
                    <a:p>
                      <a:r>
                        <a:rPr lang="en-US" dirty="0"/>
                        <a:t>Jump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200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6864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dirty="0"/>
              <a:t>Definitions of Performance</a:t>
            </a:r>
            <a:endParaRPr lang="en-AU" sz="4000" dirty="0"/>
          </a:p>
        </p:txBody>
      </p:sp>
      <p:sp>
        <p:nvSpPr>
          <p:cNvPr id="23556" name="Rectangle 3"/>
          <p:cNvSpPr>
            <a:spLocks noGrp="1" noChangeArrowheads="1"/>
          </p:cNvSpPr>
          <p:nvPr>
            <p:ph type="body" idx="1"/>
          </p:nvPr>
        </p:nvSpPr>
        <p:spPr/>
        <p:txBody>
          <a:bodyPr>
            <a:normAutofit/>
          </a:bodyPr>
          <a:lstStyle/>
          <a:p>
            <a:pPr eaLnBrk="1" hangingPunct="1"/>
            <a:r>
              <a:rPr lang="en-US" sz="2800" dirty="0"/>
              <a:t>Response time</a:t>
            </a:r>
          </a:p>
          <a:p>
            <a:pPr lvl="1" eaLnBrk="1" hangingPunct="1"/>
            <a:r>
              <a:rPr lang="en-US" sz="2400" dirty="0"/>
              <a:t>How long it takes to do a task</a:t>
            </a:r>
          </a:p>
          <a:p>
            <a:pPr lvl="2"/>
            <a:r>
              <a:rPr lang="en-US" sz="2200" dirty="0"/>
              <a:t>Execution time</a:t>
            </a:r>
          </a:p>
          <a:p>
            <a:pPr lvl="1" eaLnBrk="1" hangingPunct="1"/>
            <a:endParaRPr lang="en-US" sz="2400" dirty="0"/>
          </a:p>
          <a:p>
            <a:pPr eaLnBrk="1" hangingPunct="1"/>
            <a:r>
              <a:rPr lang="en-US" sz="2800" dirty="0"/>
              <a:t>Throughput</a:t>
            </a:r>
          </a:p>
          <a:p>
            <a:pPr lvl="1" eaLnBrk="1" hangingPunct="1"/>
            <a:r>
              <a:rPr lang="en-US" sz="2400" dirty="0"/>
              <a:t>Total work done per unit time</a:t>
            </a:r>
          </a:p>
          <a:p>
            <a:pPr lvl="2" eaLnBrk="1" hangingPunct="1"/>
            <a:r>
              <a:rPr lang="en-US" sz="2000" dirty="0"/>
              <a:t>e.g., tasks/transactions/… per hour</a:t>
            </a:r>
          </a:p>
        </p:txBody>
      </p:sp>
    </p:spTree>
    <p:extLst>
      <p:ext uri="{BB962C8B-B14F-4D97-AF65-F5344CB8AC3E}">
        <p14:creationId xmlns:p14="http://schemas.microsoft.com/office/powerpoint/2010/main" val="26896313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Single-Cycle </a:t>
            </a:r>
            <a:r>
              <a:rPr lang="en-US" dirty="0" err="1"/>
              <a:t>Datapath</a:t>
            </a:r>
            <a:endParaRPr lang="en-US" dirty="0"/>
          </a:p>
        </p:txBody>
      </p:sp>
      <p:sp>
        <p:nvSpPr>
          <p:cNvPr id="3" name="Content Placeholder 2"/>
          <p:cNvSpPr>
            <a:spLocks noGrp="1"/>
          </p:cNvSpPr>
          <p:nvPr>
            <p:ph idx="1"/>
          </p:nvPr>
        </p:nvSpPr>
        <p:spPr/>
        <p:txBody>
          <a:bodyPr/>
          <a:lstStyle/>
          <a:p>
            <a:r>
              <a:rPr lang="en-US" dirty="0"/>
              <a:t>Compute the required length for each instruction: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Cycle Time (variable clock) = 600 X 25% + 550 X 10% + 400 X 45% + 350 X 15% + 200 X 5% = 447.5 </a:t>
            </a:r>
            <a:r>
              <a:rPr lang="en-US" dirty="0" err="1"/>
              <a:t>ps</a:t>
            </a:r>
            <a:endParaRPr lang="en-US" dirty="0"/>
          </a:p>
          <a:p>
            <a:endParaRPr lang="en-US" dirty="0"/>
          </a:p>
          <a:p>
            <a:endParaRPr lang="en-US" dirty="0"/>
          </a:p>
          <a:p>
            <a:endParaRPr lang="en-US" dirty="0"/>
          </a:p>
        </p:txBody>
      </p:sp>
      <p:graphicFrame>
        <p:nvGraphicFramePr>
          <p:cNvPr id="4" name="Table 3"/>
          <p:cNvGraphicFramePr>
            <a:graphicFrameLocks noGrp="1"/>
          </p:cNvGraphicFramePr>
          <p:nvPr/>
        </p:nvGraphicFramePr>
        <p:xfrm>
          <a:off x="228600" y="2286000"/>
          <a:ext cx="8765541" cy="2756488"/>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gridCol w="993141">
                  <a:extLst>
                    <a:ext uri="{9D8B030D-6E8A-4147-A177-3AD203B41FA5}">
                      <a16:colId xmlns:a16="http://schemas.microsoft.com/office/drawing/2014/main" val="20006"/>
                    </a:ext>
                  </a:extLst>
                </a:gridCol>
              </a:tblGrid>
              <a:tr h="437662">
                <a:tc>
                  <a:txBody>
                    <a:bodyPr/>
                    <a:lstStyle/>
                    <a:p>
                      <a:r>
                        <a:rPr lang="en-US" dirty="0"/>
                        <a:t>Instruction Type</a:t>
                      </a:r>
                    </a:p>
                  </a:txBody>
                  <a:tcPr/>
                </a:tc>
                <a:tc>
                  <a:txBody>
                    <a:bodyPr/>
                    <a:lstStyle/>
                    <a:p>
                      <a:r>
                        <a:rPr lang="en-US" dirty="0"/>
                        <a:t>Instruction</a:t>
                      </a:r>
                      <a:r>
                        <a:rPr lang="en-US" baseline="0" dirty="0"/>
                        <a:t> Memory</a:t>
                      </a:r>
                      <a:endParaRPr lang="en-US" dirty="0"/>
                    </a:p>
                  </a:txBody>
                  <a:tcPr/>
                </a:tc>
                <a:tc>
                  <a:txBody>
                    <a:bodyPr/>
                    <a:lstStyle/>
                    <a:p>
                      <a:r>
                        <a:rPr lang="en-US" dirty="0"/>
                        <a:t>Register</a:t>
                      </a:r>
                    </a:p>
                  </a:txBody>
                  <a:tcPr/>
                </a:tc>
                <a:tc>
                  <a:txBody>
                    <a:bodyPr/>
                    <a:lstStyle/>
                    <a:p>
                      <a:r>
                        <a:rPr lang="en-US" dirty="0"/>
                        <a:t>ALU</a:t>
                      </a:r>
                    </a:p>
                  </a:txBody>
                  <a:tcPr/>
                </a:tc>
                <a:tc>
                  <a:txBody>
                    <a:bodyPr/>
                    <a:lstStyle/>
                    <a:p>
                      <a:r>
                        <a:rPr lang="en-US" dirty="0"/>
                        <a:t>Data Memory</a:t>
                      </a:r>
                    </a:p>
                  </a:txBody>
                  <a:tcPr/>
                </a:tc>
                <a:tc>
                  <a:txBody>
                    <a:bodyPr/>
                    <a:lstStyle/>
                    <a:p>
                      <a:r>
                        <a:rPr lang="en-US"/>
                        <a:t>Register</a:t>
                      </a:r>
                      <a:endParaRPr lang="en-US" dirty="0"/>
                    </a:p>
                  </a:txBody>
                  <a:tcPr/>
                </a:tc>
                <a:tc>
                  <a:txBody>
                    <a:bodyPr/>
                    <a:lstStyle/>
                    <a:p>
                      <a:r>
                        <a:rPr lang="en-US" dirty="0"/>
                        <a:t>Total</a:t>
                      </a:r>
                    </a:p>
                  </a:txBody>
                  <a:tcPr/>
                </a:tc>
                <a:extLst>
                  <a:ext uri="{0D108BD9-81ED-4DB2-BD59-A6C34878D82A}">
                    <a16:rowId xmlns:a16="http://schemas.microsoft.com/office/drawing/2014/main" val="10000"/>
                  </a:ext>
                </a:extLst>
              </a:tr>
              <a:tr h="250092">
                <a:tc>
                  <a:txBody>
                    <a:bodyPr/>
                    <a:lstStyle/>
                    <a:p>
                      <a:r>
                        <a:rPr lang="en-US" dirty="0"/>
                        <a:t>A/L</a:t>
                      </a:r>
                    </a:p>
                  </a:txBody>
                  <a:tcPr/>
                </a:tc>
                <a:tc>
                  <a:txBody>
                    <a:bodyPr/>
                    <a:lstStyle/>
                    <a:p>
                      <a:r>
                        <a:rPr lang="en-US" dirty="0"/>
                        <a:t>200</a:t>
                      </a:r>
                    </a:p>
                  </a:txBody>
                  <a:tcPr/>
                </a:tc>
                <a:tc>
                  <a:txBody>
                    <a:bodyPr/>
                    <a:lstStyle/>
                    <a:p>
                      <a:r>
                        <a:rPr lang="en-US" dirty="0"/>
                        <a:t>50</a:t>
                      </a:r>
                    </a:p>
                  </a:txBody>
                  <a:tcPr/>
                </a:tc>
                <a:tc>
                  <a:txBody>
                    <a:bodyPr/>
                    <a:lstStyle/>
                    <a:p>
                      <a:r>
                        <a:rPr lang="en-US" dirty="0"/>
                        <a:t>100</a:t>
                      </a:r>
                    </a:p>
                  </a:txBody>
                  <a:tcPr/>
                </a:tc>
                <a:tc>
                  <a:txBody>
                    <a:bodyPr/>
                    <a:lstStyle/>
                    <a:p>
                      <a:r>
                        <a:rPr lang="en-US" dirty="0"/>
                        <a:t>0</a:t>
                      </a:r>
                    </a:p>
                  </a:txBody>
                  <a:tcPr/>
                </a:tc>
                <a:tc>
                  <a:txBody>
                    <a:bodyPr/>
                    <a:lstStyle/>
                    <a:p>
                      <a:r>
                        <a:rPr lang="en-US" dirty="0"/>
                        <a:t>50</a:t>
                      </a:r>
                    </a:p>
                  </a:txBody>
                  <a:tcPr/>
                </a:tc>
                <a:tc>
                  <a:txBody>
                    <a:bodyPr/>
                    <a:lstStyle/>
                    <a:p>
                      <a:r>
                        <a:rPr lang="en-US" dirty="0"/>
                        <a:t>400</a:t>
                      </a:r>
                    </a:p>
                  </a:txBody>
                  <a:tcPr/>
                </a:tc>
                <a:extLst>
                  <a:ext uri="{0D108BD9-81ED-4DB2-BD59-A6C34878D82A}">
                    <a16:rowId xmlns:a16="http://schemas.microsoft.com/office/drawing/2014/main" val="10001"/>
                  </a:ext>
                </a:extLst>
              </a:tr>
              <a:tr h="437662">
                <a:tc>
                  <a:txBody>
                    <a:bodyPr/>
                    <a:lstStyle/>
                    <a:p>
                      <a:r>
                        <a:rPr lang="en-US" dirty="0"/>
                        <a:t>Load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200</a:t>
                      </a:r>
                    </a:p>
                  </a:txBody>
                  <a:tcPr/>
                </a:tc>
                <a:tc>
                  <a:txBody>
                    <a:bodyPr/>
                    <a:lstStyle/>
                    <a:p>
                      <a:r>
                        <a:rPr lang="en-US" dirty="0"/>
                        <a:t>50</a:t>
                      </a:r>
                    </a:p>
                  </a:txBody>
                  <a:tcPr/>
                </a:tc>
                <a:tc>
                  <a:txBody>
                    <a:bodyPr/>
                    <a:lstStyle/>
                    <a:p>
                      <a:r>
                        <a:rPr lang="en-US" dirty="0"/>
                        <a:t>600</a:t>
                      </a:r>
                    </a:p>
                  </a:txBody>
                  <a:tcPr/>
                </a:tc>
                <a:extLst>
                  <a:ext uri="{0D108BD9-81ED-4DB2-BD59-A6C34878D82A}">
                    <a16:rowId xmlns:a16="http://schemas.microsoft.com/office/drawing/2014/main" val="10002"/>
                  </a:ext>
                </a:extLst>
              </a:tr>
              <a:tr h="437662">
                <a:tc>
                  <a:txBody>
                    <a:bodyPr/>
                    <a:lstStyle/>
                    <a:p>
                      <a:r>
                        <a:rPr lang="en-US" dirty="0"/>
                        <a:t>Store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200</a:t>
                      </a:r>
                    </a:p>
                  </a:txBody>
                  <a:tcPr/>
                </a:tc>
                <a:tc>
                  <a:txBody>
                    <a:bodyPr/>
                    <a:lstStyle/>
                    <a:p>
                      <a:r>
                        <a:rPr lang="en-US" dirty="0"/>
                        <a:t>0</a:t>
                      </a:r>
                    </a:p>
                  </a:txBody>
                  <a:tcPr/>
                </a:tc>
                <a:tc>
                  <a:txBody>
                    <a:bodyPr/>
                    <a:lstStyle/>
                    <a:p>
                      <a:r>
                        <a:rPr lang="en-US" dirty="0"/>
                        <a:t>550</a:t>
                      </a:r>
                    </a:p>
                  </a:txBody>
                  <a:tcPr/>
                </a:tc>
                <a:extLst>
                  <a:ext uri="{0D108BD9-81ED-4DB2-BD59-A6C34878D82A}">
                    <a16:rowId xmlns:a16="http://schemas.microsoft.com/office/drawing/2014/main" val="10003"/>
                  </a:ext>
                </a:extLst>
              </a:tr>
              <a:tr h="437662">
                <a:tc>
                  <a:txBody>
                    <a:bodyPr/>
                    <a:lstStyle/>
                    <a:p>
                      <a:r>
                        <a:rPr lang="en-US" dirty="0"/>
                        <a:t>Branch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0</a:t>
                      </a:r>
                    </a:p>
                  </a:txBody>
                  <a:tcPr/>
                </a:tc>
                <a:tc>
                  <a:txBody>
                    <a:bodyPr/>
                    <a:lstStyle/>
                    <a:p>
                      <a:r>
                        <a:rPr lang="en-US" dirty="0"/>
                        <a:t>0</a:t>
                      </a:r>
                    </a:p>
                  </a:txBody>
                  <a:tcPr/>
                </a:tc>
                <a:tc>
                  <a:txBody>
                    <a:bodyPr/>
                    <a:lstStyle/>
                    <a:p>
                      <a:r>
                        <a:rPr lang="en-US" dirty="0"/>
                        <a:t>350</a:t>
                      </a:r>
                    </a:p>
                  </a:txBody>
                  <a:tcPr/>
                </a:tc>
                <a:extLst>
                  <a:ext uri="{0D108BD9-81ED-4DB2-BD59-A6C34878D82A}">
                    <a16:rowId xmlns:a16="http://schemas.microsoft.com/office/drawing/2014/main" val="10004"/>
                  </a:ext>
                </a:extLst>
              </a:tr>
              <a:tr h="437662">
                <a:tc>
                  <a:txBody>
                    <a:bodyPr/>
                    <a:lstStyle/>
                    <a:p>
                      <a:r>
                        <a:rPr lang="en-US" dirty="0"/>
                        <a:t>Jump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200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3421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Single-Cycle </a:t>
            </a:r>
            <a:r>
              <a:rPr lang="en-US" dirty="0" err="1"/>
              <a:t>Datapath</a:t>
            </a:r>
            <a:endParaRPr lang="en-US" dirty="0"/>
          </a:p>
        </p:txBody>
      </p:sp>
      <p:sp>
        <p:nvSpPr>
          <p:cNvPr id="3" name="Content Placeholder 2"/>
          <p:cNvSpPr>
            <a:spLocks noGrp="1"/>
          </p:cNvSpPr>
          <p:nvPr>
            <p:ph idx="1"/>
          </p:nvPr>
        </p:nvSpPr>
        <p:spPr/>
        <p:txBody>
          <a:bodyPr/>
          <a:lstStyle/>
          <a:p>
            <a:r>
              <a:rPr lang="en-US" dirty="0"/>
              <a:t>Compute the required length for each instruction: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CPU Time(single clock) = IC * 600</a:t>
            </a:r>
          </a:p>
          <a:p>
            <a:r>
              <a:rPr lang="en-US" dirty="0"/>
              <a:t>CPU Time(variable clock) = IC * 447.5</a:t>
            </a:r>
          </a:p>
          <a:p>
            <a:endParaRPr lang="en-US" dirty="0"/>
          </a:p>
          <a:p>
            <a:endParaRPr lang="en-US" dirty="0"/>
          </a:p>
          <a:p>
            <a:endParaRPr lang="en-US" dirty="0"/>
          </a:p>
        </p:txBody>
      </p:sp>
      <p:graphicFrame>
        <p:nvGraphicFramePr>
          <p:cNvPr id="4" name="Table 3"/>
          <p:cNvGraphicFramePr>
            <a:graphicFrameLocks noGrp="1"/>
          </p:cNvGraphicFramePr>
          <p:nvPr/>
        </p:nvGraphicFramePr>
        <p:xfrm>
          <a:off x="228600" y="2286000"/>
          <a:ext cx="8765541" cy="2756488"/>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gridCol w="993141">
                  <a:extLst>
                    <a:ext uri="{9D8B030D-6E8A-4147-A177-3AD203B41FA5}">
                      <a16:colId xmlns:a16="http://schemas.microsoft.com/office/drawing/2014/main" val="20006"/>
                    </a:ext>
                  </a:extLst>
                </a:gridCol>
              </a:tblGrid>
              <a:tr h="437662">
                <a:tc>
                  <a:txBody>
                    <a:bodyPr/>
                    <a:lstStyle/>
                    <a:p>
                      <a:r>
                        <a:rPr lang="en-US" dirty="0"/>
                        <a:t>Instruction Type</a:t>
                      </a:r>
                    </a:p>
                  </a:txBody>
                  <a:tcPr/>
                </a:tc>
                <a:tc>
                  <a:txBody>
                    <a:bodyPr/>
                    <a:lstStyle/>
                    <a:p>
                      <a:r>
                        <a:rPr lang="en-US" dirty="0"/>
                        <a:t>Instruction</a:t>
                      </a:r>
                      <a:r>
                        <a:rPr lang="en-US" baseline="0" dirty="0"/>
                        <a:t> Memory</a:t>
                      </a:r>
                      <a:endParaRPr lang="en-US" dirty="0"/>
                    </a:p>
                  </a:txBody>
                  <a:tcPr/>
                </a:tc>
                <a:tc>
                  <a:txBody>
                    <a:bodyPr/>
                    <a:lstStyle/>
                    <a:p>
                      <a:r>
                        <a:rPr lang="en-US" dirty="0"/>
                        <a:t>Register</a:t>
                      </a:r>
                    </a:p>
                  </a:txBody>
                  <a:tcPr/>
                </a:tc>
                <a:tc>
                  <a:txBody>
                    <a:bodyPr/>
                    <a:lstStyle/>
                    <a:p>
                      <a:r>
                        <a:rPr lang="en-US" dirty="0"/>
                        <a:t>ALU</a:t>
                      </a:r>
                    </a:p>
                  </a:txBody>
                  <a:tcPr/>
                </a:tc>
                <a:tc>
                  <a:txBody>
                    <a:bodyPr/>
                    <a:lstStyle/>
                    <a:p>
                      <a:r>
                        <a:rPr lang="en-US" dirty="0"/>
                        <a:t>Data Memory</a:t>
                      </a:r>
                    </a:p>
                  </a:txBody>
                  <a:tcPr/>
                </a:tc>
                <a:tc>
                  <a:txBody>
                    <a:bodyPr/>
                    <a:lstStyle/>
                    <a:p>
                      <a:r>
                        <a:rPr lang="en-US"/>
                        <a:t>Register</a:t>
                      </a:r>
                      <a:endParaRPr lang="en-US" dirty="0"/>
                    </a:p>
                  </a:txBody>
                  <a:tcPr/>
                </a:tc>
                <a:tc>
                  <a:txBody>
                    <a:bodyPr/>
                    <a:lstStyle/>
                    <a:p>
                      <a:r>
                        <a:rPr lang="en-US" dirty="0"/>
                        <a:t>Total</a:t>
                      </a:r>
                    </a:p>
                  </a:txBody>
                  <a:tcPr/>
                </a:tc>
                <a:extLst>
                  <a:ext uri="{0D108BD9-81ED-4DB2-BD59-A6C34878D82A}">
                    <a16:rowId xmlns:a16="http://schemas.microsoft.com/office/drawing/2014/main" val="10000"/>
                  </a:ext>
                </a:extLst>
              </a:tr>
              <a:tr h="250092">
                <a:tc>
                  <a:txBody>
                    <a:bodyPr/>
                    <a:lstStyle/>
                    <a:p>
                      <a:r>
                        <a:rPr lang="en-US" dirty="0"/>
                        <a:t>A/L</a:t>
                      </a:r>
                    </a:p>
                  </a:txBody>
                  <a:tcPr/>
                </a:tc>
                <a:tc>
                  <a:txBody>
                    <a:bodyPr/>
                    <a:lstStyle/>
                    <a:p>
                      <a:r>
                        <a:rPr lang="en-US" dirty="0"/>
                        <a:t>200</a:t>
                      </a:r>
                    </a:p>
                  </a:txBody>
                  <a:tcPr/>
                </a:tc>
                <a:tc>
                  <a:txBody>
                    <a:bodyPr/>
                    <a:lstStyle/>
                    <a:p>
                      <a:r>
                        <a:rPr lang="en-US" dirty="0"/>
                        <a:t>50</a:t>
                      </a:r>
                    </a:p>
                  </a:txBody>
                  <a:tcPr/>
                </a:tc>
                <a:tc>
                  <a:txBody>
                    <a:bodyPr/>
                    <a:lstStyle/>
                    <a:p>
                      <a:r>
                        <a:rPr lang="en-US" dirty="0"/>
                        <a:t>100</a:t>
                      </a:r>
                    </a:p>
                  </a:txBody>
                  <a:tcPr/>
                </a:tc>
                <a:tc>
                  <a:txBody>
                    <a:bodyPr/>
                    <a:lstStyle/>
                    <a:p>
                      <a:r>
                        <a:rPr lang="en-US" dirty="0"/>
                        <a:t>0</a:t>
                      </a:r>
                    </a:p>
                  </a:txBody>
                  <a:tcPr/>
                </a:tc>
                <a:tc>
                  <a:txBody>
                    <a:bodyPr/>
                    <a:lstStyle/>
                    <a:p>
                      <a:r>
                        <a:rPr lang="en-US" dirty="0"/>
                        <a:t>50</a:t>
                      </a:r>
                    </a:p>
                  </a:txBody>
                  <a:tcPr/>
                </a:tc>
                <a:tc>
                  <a:txBody>
                    <a:bodyPr/>
                    <a:lstStyle/>
                    <a:p>
                      <a:r>
                        <a:rPr lang="en-US" dirty="0"/>
                        <a:t>400</a:t>
                      </a:r>
                    </a:p>
                  </a:txBody>
                  <a:tcPr/>
                </a:tc>
                <a:extLst>
                  <a:ext uri="{0D108BD9-81ED-4DB2-BD59-A6C34878D82A}">
                    <a16:rowId xmlns:a16="http://schemas.microsoft.com/office/drawing/2014/main" val="10001"/>
                  </a:ext>
                </a:extLst>
              </a:tr>
              <a:tr h="437662">
                <a:tc>
                  <a:txBody>
                    <a:bodyPr/>
                    <a:lstStyle/>
                    <a:p>
                      <a:r>
                        <a:rPr lang="en-US" dirty="0"/>
                        <a:t>Load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200</a:t>
                      </a:r>
                    </a:p>
                  </a:txBody>
                  <a:tcPr/>
                </a:tc>
                <a:tc>
                  <a:txBody>
                    <a:bodyPr/>
                    <a:lstStyle/>
                    <a:p>
                      <a:r>
                        <a:rPr lang="en-US" dirty="0"/>
                        <a:t>50</a:t>
                      </a:r>
                    </a:p>
                  </a:txBody>
                  <a:tcPr/>
                </a:tc>
                <a:tc>
                  <a:txBody>
                    <a:bodyPr/>
                    <a:lstStyle/>
                    <a:p>
                      <a:r>
                        <a:rPr lang="en-US" dirty="0"/>
                        <a:t>600</a:t>
                      </a:r>
                    </a:p>
                  </a:txBody>
                  <a:tcPr/>
                </a:tc>
                <a:extLst>
                  <a:ext uri="{0D108BD9-81ED-4DB2-BD59-A6C34878D82A}">
                    <a16:rowId xmlns:a16="http://schemas.microsoft.com/office/drawing/2014/main" val="10002"/>
                  </a:ext>
                </a:extLst>
              </a:tr>
              <a:tr h="437662">
                <a:tc>
                  <a:txBody>
                    <a:bodyPr/>
                    <a:lstStyle/>
                    <a:p>
                      <a:r>
                        <a:rPr lang="en-US" dirty="0"/>
                        <a:t>Store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200</a:t>
                      </a:r>
                    </a:p>
                  </a:txBody>
                  <a:tcPr/>
                </a:tc>
                <a:tc>
                  <a:txBody>
                    <a:bodyPr/>
                    <a:lstStyle/>
                    <a:p>
                      <a:r>
                        <a:rPr lang="en-US" dirty="0"/>
                        <a:t>0</a:t>
                      </a:r>
                    </a:p>
                  </a:txBody>
                  <a:tcPr/>
                </a:tc>
                <a:tc>
                  <a:txBody>
                    <a:bodyPr/>
                    <a:lstStyle/>
                    <a:p>
                      <a:r>
                        <a:rPr lang="en-US" dirty="0"/>
                        <a:t>550</a:t>
                      </a:r>
                    </a:p>
                  </a:txBody>
                  <a:tcPr/>
                </a:tc>
                <a:extLst>
                  <a:ext uri="{0D108BD9-81ED-4DB2-BD59-A6C34878D82A}">
                    <a16:rowId xmlns:a16="http://schemas.microsoft.com/office/drawing/2014/main" val="10003"/>
                  </a:ext>
                </a:extLst>
              </a:tr>
              <a:tr h="437662">
                <a:tc>
                  <a:txBody>
                    <a:bodyPr/>
                    <a:lstStyle/>
                    <a:p>
                      <a:r>
                        <a:rPr lang="en-US" dirty="0"/>
                        <a:t>Branch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0</a:t>
                      </a:r>
                    </a:p>
                  </a:txBody>
                  <a:tcPr/>
                </a:tc>
                <a:tc>
                  <a:txBody>
                    <a:bodyPr/>
                    <a:lstStyle/>
                    <a:p>
                      <a:r>
                        <a:rPr lang="en-US" dirty="0"/>
                        <a:t>0</a:t>
                      </a:r>
                    </a:p>
                  </a:txBody>
                  <a:tcPr/>
                </a:tc>
                <a:tc>
                  <a:txBody>
                    <a:bodyPr/>
                    <a:lstStyle/>
                    <a:p>
                      <a:r>
                        <a:rPr lang="en-US" dirty="0"/>
                        <a:t>350</a:t>
                      </a:r>
                    </a:p>
                  </a:txBody>
                  <a:tcPr/>
                </a:tc>
                <a:extLst>
                  <a:ext uri="{0D108BD9-81ED-4DB2-BD59-A6C34878D82A}">
                    <a16:rowId xmlns:a16="http://schemas.microsoft.com/office/drawing/2014/main" val="10004"/>
                  </a:ext>
                </a:extLst>
              </a:tr>
              <a:tr h="437662">
                <a:tc>
                  <a:txBody>
                    <a:bodyPr/>
                    <a:lstStyle/>
                    <a:p>
                      <a:r>
                        <a:rPr lang="en-US" dirty="0"/>
                        <a:t>Jump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200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5312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Single-Cycle </a:t>
            </a:r>
            <a:r>
              <a:rPr lang="en-US" dirty="0" err="1"/>
              <a:t>Datapath</a:t>
            </a:r>
            <a:endParaRPr lang="en-US" dirty="0"/>
          </a:p>
        </p:txBody>
      </p:sp>
      <p:sp>
        <p:nvSpPr>
          <p:cNvPr id="3" name="Content Placeholder 2"/>
          <p:cNvSpPr>
            <a:spLocks noGrp="1"/>
          </p:cNvSpPr>
          <p:nvPr>
            <p:ph idx="1"/>
          </p:nvPr>
        </p:nvSpPr>
        <p:spPr/>
        <p:txBody>
          <a:bodyPr/>
          <a:lstStyle/>
          <a:p>
            <a:r>
              <a:rPr lang="en-US" dirty="0"/>
              <a:t>The variable clock implementation is faster.</a:t>
            </a:r>
          </a:p>
          <a:p>
            <a:endParaRPr lang="en-US" dirty="0"/>
          </a:p>
          <a:p>
            <a:endParaRPr lang="en-US" dirty="0"/>
          </a:p>
          <a:p>
            <a:endParaRPr lang="en-US" dirty="0"/>
          </a:p>
          <a:p>
            <a:endParaRPr lang="en-US" dirty="0"/>
          </a:p>
          <a:p>
            <a:endParaRPr lang="en-US" dirty="0"/>
          </a:p>
          <a:p>
            <a:r>
              <a:rPr lang="en-US" dirty="0"/>
              <a:t>Why don’t we use variable clocks?</a:t>
            </a:r>
          </a:p>
          <a:p>
            <a:pPr lvl="1"/>
            <a:r>
              <a:rPr lang="en-US" dirty="0"/>
              <a:t>Too difficult</a:t>
            </a:r>
          </a:p>
          <a:p>
            <a:pPr lvl="1"/>
            <a:r>
              <a:rPr lang="en-US" dirty="0"/>
              <a:t>Overhead outweighs potential speedup</a:t>
            </a:r>
          </a:p>
        </p:txBody>
      </p:sp>
      <p:sp>
        <p:nvSpPr>
          <p:cNvPr id="4" name="TextBox 3"/>
          <p:cNvSpPr txBox="1"/>
          <p:nvPr/>
        </p:nvSpPr>
        <p:spPr>
          <a:xfrm>
            <a:off x="114300" y="2438400"/>
            <a:ext cx="891540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en-US" dirty="0" err="1"/>
              <a:t>Perf</a:t>
            </a:r>
            <a:r>
              <a:rPr lang="en-US" altLang="en-US" dirty="0"/>
              <a:t> (variable) 	    ET(single) 	     600</a:t>
            </a:r>
          </a:p>
          <a:p>
            <a:r>
              <a:rPr lang="en-US" altLang="en-US" dirty="0"/>
              <a:t>–––––––––    	=  ––––––––––    =    –––––	=  </a:t>
            </a:r>
            <a:r>
              <a:rPr lang="en-US" altLang="en-US" i="1" dirty="0"/>
              <a:t>1.34</a:t>
            </a:r>
          </a:p>
          <a:p>
            <a:r>
              <a:rPr lang="en-US" altLang="en-US" dirty="0" err="1"/>
              <a:t>Perf</a:t>
            </a:r>
            <a:r>
              <a:rPr lang="en-US" altLang="en-US" dirty="0"/>
              <a:t> (single) 	    ET (variable)	     447.5</a:t>
            </a:r>
            <a:endParaRPr lang="en-US" dirty="0"/>
          </a:p>
        </p:txBody>
      </p:sp>
    </p:spTree>
    <p:extLst>
      <p:ext uri="{BB962C8B-B14F-4D97-AF65-F5344CB8AC3E}">
        <p14:creationId xmlns:p14="http://schemas.microsoft.com/office/powerpoint/2010/main" val="157538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Pipelined </a:t>
            </a:r>
            <a:r>
              <a:rPr lang="en-US" dirty="0" err="1"/>
              <a:t>Datapath</a:t>
            </a:r>
            <a:endParaRPr lang="en-US" dirty="0"/>
          </a:p>
        </p:txBody>
      </p:sp>
      <p:sp>
        <p:nvSpPr>
          <p:cNvPr id="3" name="Content Placeholder 2"/>
          <p:cNvSpPr>
            <a:spLocks noGrp="1"/>
          </p:cNvSpPr>
          <p:nvPr>
            <p:ph idx="1"/>
          </p:nvPr>
        </p:nvSpPr>
        <p:spPr/>
        <p:txBody>
          <a:bodyPr/>
          <a:lstStyle/>
          <a:p>
            <a:r>
              <a:rPr lang="en-US" dirty="0"/>
              <a:t>Compare the throughput of three load instructions on a single-cycle processor to a pipelined processor. </a:t>
            </a:r>
          </a:p>
          <a:p>
            <a:endParaRPr lang="en-US" dirty="0"/>
          </a:p>
          <a:p>
            <a:r>
              <a:rPr lang="en-US" dirty="0"/>
              <a:t>Instructions take 600 </a:t>
            </a:r>
            <a:r>
              <a:rPr lang="en-US" dirty="0" err="1"/>
              <a:t>ps</a:t>
            </a:r>
            <a:r>
              <a:rPr lang="en-US" dirty="0"/>
              <a:t> to complete in the single cycle </a:t>
            </a:r>
            <a:r>
              <a:rPr lang="en-US" dirty="0" err="1"/>
              <a:t>datapath</a:t>
            </a:r>
            <a:r>
              <a:rPr lang="en-US" dirty="0"/>
              <a:t>.</a:t>
            </a:r>
          </a:p>
        </p:txBody>
      </p:sp>
    </p:spTree>
    <p:extLst>
      <p:ext uri="{BB962C8B-B14F-4D97-AF65-F5344CB8AC3E}">
        <p14:creationId xmlns:p14="http://schemas.microsoft.com/office/powerpoint/2010/main" val="24943742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Pipelined </a:t>
            </a:r>
            <a:r>
              <a:rPr lang="en-US" dirty="0" err="1"/>
              <a:t>Datapath</a:t>
            </a:r>
            <a:endParaRPr lang="en-US" dirty="0"/>
          </a:p>
        </p:txBody>
      </p:sp>
      <p:sp>
        <p:nvSpPr>
          <p:cNvPr id="3" name="Content Placeholder 2"/>
          <p:cNvSpPr>
            <a:spLocks noGrp="1"/>
          </p:cNvSpPr>
          <p:nvPr>
            <p:ph idx="1"/>
          </p:nvPr>
        </p:nvSpPr>
        <p:spPr>
          <a:xfrm>
            <a:off x="457200" y="1600200"/>
            <a:ext cx="8229600" cy="5181600"/>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Each functional unit belongs to a different stage</a:t>
            </a:r>
          </a:p>
          <a:p>
            <a:r>
              <a:rPr lang="en-US" dirty="0"/>
              <a:t>Each stage requires one clock cycle to complete.  </a:t>
            </a:r>
          </a:p>
          <a:p>
            <a:r>
              <a:rPr lang="en-US" dirty="0"/>
              <a:t>The clock cycle time must at least as long as the longest stage.  </a:t>
            </a:r>
          </a:p>
          <a:p>
            <a:pPr lvl="1"/>
            <a:r>
              <a:rPr lang="en-US" dirty="0"/>
              <a:t>200 ps.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83593856"/>
              </p:ext>
            </p:extLst>
          </p:nvPr>
        </p:nvGraphicFramePr>
        <p:xfrm>
          <a:off x="228600" y="1524000"/>
          <a:ext cx="8765541" cy="2756488"/>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gridCol w="993141">
                  <a:extLst>
                    <a:ext uri="{9D8B030D-6E8A-4147-A177-3AD203B41FA5}">
                      <a16:colId xmlns:a16="http://schemas.microsoft.com/office/drawing/2014/main" val="20006"/>
                    </a:ext>
                  </a:extLst>
                </a:gridCol>
              </a:tblGrid>
              <a:tr h="437662">
                <a:tc>
                  <a:txBody>
                    <a:bodyPr/>
                    <a:lstStyle/>
                    <a:p>
                      <a:r>
                        <a:rPr lang="en-US" dirty="0"/>
                        <a:t>Instruction Type</a:t>
                      </a:r>
                    </a:p>
                  </a:txBody>
                  <a:tcPr/>
                </a:tc>
                <a:tc>
                  <a:txBody>
                    <a:bodyPr/>
                    <a:lstStyle/>
                    <a:p>
                      <a:r>
                        <a:rPr lang="en-US" dirty="0"/>
                        <a:t>Instruction</a:t>
                      </a:r>
                      <a:r>
                        <a:rPr lang="en-US" baseline="0" dirty="0"/>
                        <a:t> Memory</a:t>
                      </a:r>
                      <a:endParaRPr lang="en-US" dirty="0"/>
                    </a:p>
                  </a:txBody>
                  <a:tcPr/>
                </a:tc>
                <a:tc>
                  <a:txBody>
                    <a:bodyPr/>
                    <a:lstStyle/>
                    <a:p>
                      <a:r>
                        <a:rPr lang="en-US" dirty="0"/>
                        <a:t>Register</a:t>
                      </a:r>
                    </a:p>
                  </a:txBody>
                  <a:tcPr/>
                </a:tc>
                <a:tc>
                  <a:txBody>
                    <a:bodyPr/>
                    <a:lstStyle/>
                    <a:p>
                      <a:r>
                        <a:rPr lang="en-US" dirty="0"/>
                        <a:t>ALU</a:t>
                      </a:r>
                    </a:p>
                  </a:txBody>
                  <a:tcPr/>
                </a:tc>
                <a:tc>
                  <a:txBody>
                    <a:bodyPr/>
                    <a:lstStyle/>
                    <a:p>
                      <a:r>
                        <a:rPr lang="en-US" dirty="0"/>
                        <a:t>Data Memory</a:t>
                      </a:r>
                    </a:p>
                  </a:txBody>
                  <a:tcPr/>
                </a:tc>
                <a:tc>
                  <a:txBody>
                    <a:bodyPr/>
                    <a:lstStyle/>
                    <a:p>
                      <a:r>
                        <a:rPr lang="en-US"/>
                        <a:t>Register</a:t>
                      </a:r>
                      <a:endParaRPr lang="en-US" dirty="0"/>
                    </a:p>
                  </a:txBody>
                  <a:tcPr/>
                </a:tc>
                <a:tc>
                  <a:txBody>
                    <a:bodyPr/>
                    <a:lstStyle/>
                    <a:p>
                      <a:r>
                        <a:rPr lang="en-US" dirty="0"/>
                        <a:t>Total</a:t>
                      </a:r>
                    </a:p>
                  </a:txBody>
                  <a:tcPr/>
                </a:tc>
                <a:extLst>
                  <a:ext uri="{0D108BD9-81ED-4DB2-BD59-A6C34878D82A}">
                    <a16:rowId xmlns:a16="http://schemas.microsoft.com/office/drawing/2014/main" val="10000"/>
                  </a:ext>
                </a:extLst>
              </a:tr>
              <a:tr h="250092">
                <a:tc>
                  <a:txBody>
                    <a:bodyPr/>
                    <a:lstStyle/>
                    <a:p>
                      <a:r>
                        <a:rPr lang="en-US" dirty="0"/>
                        <a:t>A/L</a:t>
                      </a:r>
                    </a:p>
                  </a:txBody>
                  <a:tcPr/>
                </a:tc>
                <a:tc>
                  <a:txBody>
                    <a:bodyPr/>
                    <a:lstStyle/>
                    <a:p>
                      <a:r>
                        <a:rPr lang="en-US" dirty="0"/>
                        <a:t>200</a:t>
                      </a:r>
                    </a:p>
                  </a:txBody>
                  <a:tcPr/>
                </a:tc>
                <a:tc>
                  <a:txBody>
                    <a:bodyPr/>
                    <a:lstStyle/>
                    <a:p>
                      <a:r>
                        <a:rPr lang="en-US" dirty="0"/>
                        <a:t>50</a:t>
                      </a:r>
                    </a:p>
                  </a:txBody>
                  <a:tcPr/>
                </a:tc>
                <a:tc>
                  <a:txBody>
                    <a:bodyPr/>
                    <a:lstStyle/>
                    <a:p>
                      <a:r>
                        <a:rPr lang="en-US" dirty="0"/>
                        <a:t>100</a:t>
                      </a:r>
                    </a:p>
                  </a:txBody>
                  <a:tcPr/>
                </a:tc>
                <a:tc>
                  <a:txBody>
                    <a:bodyPr/>
                    <a:lstStyle/>
                    <a:p>
                      <a:r>
                        <a:rPr lang="en-US" dirty="0"/>
                        <a:t>0</a:t>
                      </a:r>
                    </a:p>
                  </a:txBody>
                  <a:tcPr/>
                </a:tc>
                <a:tc>
                  <a:txBody>
                    <a:bodyPr/>
                    <a:lstStyle/>
                    <a:p>
                      <a:r>
                        <a:rPr lang="en-US" dirty="0"/>
                        <a:t>50</a:t>
                      </a:r>
                    </a:p>
                  </a:txBody>
                  <a:tcPr/>
                </a:tc>
                <a:tc>
                  <a:txBody>
                    <a:bodyPr/>
                    <a:lstStyle/>
                    <a:p>
                      <a:r>
                        <a:rPr lang="en-US" dirty="0"/>
                        <a:t>400</a:t>
                      </a:r>
                    </a:p>
                  </a:txBody>
                  <a:tcPr/>
                </a:tc>
                <a:extLst>
                  <a:ext uri="{0D108BD9-81ED-4DB2-BD59-A6C34878D82A}">
                    <a16:rowId xmlns:a16="http://schemas.microsoft.com/office/drawing/2014/main" val="10001"/>
                  </a:ext>
                </a:extLst>
              </a:tr>
              <a:tr h="437662">
                <a:tc>
                  <a:txBody>
                    <a:bodyPr/>
                    <a:lstStyle/>
                    <a:p>
                      <a:r>
                        <a:rPr lang="en-US" dirty="0"/>
                        <a:t>Load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200</a:t>
                      </a:r>
                    </a:p>
                  </a:txBody>
                  <a:tcPr/>
                </a:tc>
                <a:tc>
                  <a:txBody>
                    <a:bodyPr/>
                    <a:lstStyle/>
                    <a:p>
                      <a:r>
                        <a:rPr lang="en-US" dirty="0"/>
                        <a:t>50</a:t>
                      </a:r>
                    </a:p>
                  </a:txBody>
                  <a:tcPr/>
                </a:tc>
                <a:tc>
                  <a:txBody>
                    <a:bodyPr/>
                    <a:lstStyle/>
                    <a:p>
                      <a:r>
                        <a:rPr lang="en-US" dirty="0"/>
                        <a:t>600</a:t>
                      </a:r>
                    </a:p>
                  </a:txBody>
                  <a:tcPr/>
                </a:tc>
                <a:extLst>
                  <a:ext uri="{0D108BD9-81ED-4DB2-BD59-A6C34878D82A}">
                    <a16:rowId xmlns:a16="http://schemas.microsoft.com/office/drawing/2014/main" val="10002"/>
                  </a:ext>
                </a:extLst>
              </a:tr>
              <a:tr h="437662">
                <a:tc>
                  <a:txBody>
                    <a:bodyPr/>
                    <a:lstStyle/>
                    <a:p>
                      <a:r>
                        <a:rPr lang="en-US" dirty="0"/>
                        <a:t>Store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200</a:t>
                      </a:r>
                    </a:p>
                  </a:txBody>
                  <a:tcPr/>
                </a:tc>
                <a:tc>
                  <a:txBody>
                    <a:bodyPr/>
                    <a:lstStyle/>
                    <a:p>
                      <a:r>
                        <a:rPr lang="en-US" dirty="0"/>
                        <a:t>0</a:t>
                      </a:r>
                    </a:p>
                  </a:txBody>
                  <a:tcPr/>
                </a:tc>
                <a:tc>
                  <a:txBody>
                    <a:bodyPr/>
                    <a:lstStyle/>
                    <a:p>
                      <a:r>
                        <a:rPr lang="en-US" dirty="0"/>
                        <a:t>550</a:t>
                      </a:r>
                    </a:p>
                  </a:txBody>
                  <a:tcPr/>
                </a:tc>
                <a:extLst>
                  <a:ext uri="{0D108BD9-81ED-4DB2-BD59-A6C34878D82A}">
                    <a16:rowId xmlns:a16="http://schemas.microsoft.com/office/drawing/2014/main" val="10003"/>
                  </a:ext>
                </a:extLst>
              </a:tr>
              <a:tr h="437662">
                <a:tc>
                  <a:txBody>
                    <a:bodyPr/>
                    <a:lstStyle/>
                    <a:p>
                      <a:r>
                        <a:rPr lang="en-US" dirty="0"/>
                        <a:t>Branch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a:t>
                      </a:r>
                    </a:p>
                  </a:txBody>
                  <a:tcPr/>
                </a:tc>
                <a:tc>
                  <a:txBody>
                    <a:bodyPr/>
                    <a:lstStyle/>
                    <a:p>
                      <a:r>
                        <a:rPr lang="en-US" dirty="0"/>
                        <a:t>100</a:t>
                      </a:r>
                    </a:p>
                  </a:txBody>
                  <a:tcPr/>
                </a:tc>
                <a:tc>
                  <a:txBody>
                    <a:bodyPr/>
                    <a:lstStyle/>
                    <a:p>
                      <a:r>
                        <a:rPr lang="en-US" dirty="0"/>
                        <a:t>0</a:t>
                      </a:r>
                    </a:p>
                  </a:txBody>
                  <a:tcPr/>
                </a:tc>
                <a:tc>
                  <a:txBody>
                    <a:bodyPr/>
                    <a:lstStyle/>
                    <a:p>
                      <a:r>
                        <a:rPr lang="en-US" dirty="0"/>
                        <a:t>0</a:t>
                      </a:r>
                    </a:p>
                  </a:txBody>
                  <a:tcPr/>
                </a:tc>
                <a:tc>
                  <a:txBody>
                    <a:bodyPr/>
                    <a:lstStyle/>
                    <a:p>
                      <a:r>
                        <a:rPr lang="en-US" dirty="0"/>
                        <a:t>350</a:t>
                      </a:r>
                    </a:p>
                  </a:txBody>
                  <a:tcPr/>
                </a:tc>
                <a:extLst>
                  <a:ext uri="{0D108BD9-81ED-4DB2-BD59-A6C34878D82A}">
                    <a16:rowId xmlns:a16="http://schemas.microsoft.com/office/drawing/2014/main" val="10004"/>
                  </a:ext>
                </a:extLst>
              </a:tr>
              <a:tr h="437662">
                <a:tc>
                  <a:txBody>
                    <a:bodyPr/>
                    <a:lstStyle/>
                    <a:p>
                      <a:r>
                        <a:rPr lang="en-US" dirty="0"/>
                        <a:t>Jump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200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200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326765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Single-Cycle vs. Pipelined</a:t>
            </a:r>
          </a:p>
        </p:txBody>
      </p:sp>
      <p:sp>
        <p:nvSpPr>
          <p:cNvPr id="5" name="TextBox 4"/>
          <p:cNvSpPr txBox="1"/>
          <p:nvPr/>
        </p:nvSpPr>
        <p:spPr>
          <a:xfrm>
            <a:off x="7295158" y="2362200"/>
            <a:ext cx="1544042" cy="369332"/>
          </a:xfrm>
          <a:prstGeom prst="rect">
            <a:avLst/>
          </a:prstGeom>
          <a:noFill/>
        </p:spPr>
        <p:txBody>
          <a:bodyPr wrap="square" rtlCol="0">
            <a:spAutoFit/>
          </a:bodyPr>
          <a:lstStyle/>
          <a:p>
            <a:r>
              <a:rPr lang="en-US" dirty="0">
                <a:solidFill>
                  <a:schemeClr val="tx2"/>
                </a:solidFill>
              </a:rPr>
              <a:t>1800 </a:t>
            </a:r>
            <a:r>
              <a:rPr lang="en-US" dirty="0" err="1">
                <a:solidFill>
                  <a:schemeClr val="tx2"/>
                </a:solidFill>
              </a:rPr>
              <a:t>ps</a:t>
            </a:r>
            <a:r>
              <a:rPr lang="en-US" dirty="0">
                <a:solidFill>
                  <a:schemeClr val="tx2"/>
                </a:solidFill>
              </a:rPr>
              <a:t> total</a:t>
            </a:r>
          </a:p>
        </p:txBody>
      </p:sp>
      <p:sp>
        <p:nvSpPr>
          <p:cNvPr id="6" name="TextBox 5"/>
          <p:cNvSpPr txBox="1"/>
          <p:nvPr/>
        </p:nvSpPr>
        <p:spPr>
          <a:xfrm>
            <a:off x="7142758" y="5181600"/>
            <a:ext cx="1544042" cy="369332"/>
          </a:xfrm>
          <a:prstGeom prst="rect">
            <a:avLst/>
          </a:prstGeom>
          <a:noFill/>
        </p:spPr>
        <p:txBody>
          <a:bodyPr wrap="square" rtlCol="0">
            <a:spAutoFit/>
          </a:bodyPr>
          <a:lstStyle/>
          <a:p>
            <a:r>
              <a:rPr lang="en-US" dirty="0">
                <a:solidFill>
                  <a:schemeClr val="tx2"/>
                </a:solidFill>
              </a:rPr>
              <a:t>1400 </a:t>
            </a:r>
            <a:r>
              <a:rPr lang="en-US" dirty="0" err="1">
                <a:solidFill>
                  <a:schemeClr val="tx2"/>
                </a:solidFill>
              </a:rPr>
              <a:t>ps</a:t>
            </a:r>
            <a:r>
              <a:rPr lang="en-US" dirty="0">
                <a:solidFill>
                  <a:schemeClr val="tx2"/>
                </a:solidFill>
              </a:rPr>
              <a:t> total</a:t>
            </a:r>
          </a:p>
        </p:txBody>
      </p:sp>
      <p:pic>
        <p:nvPicPr>
          <p:cNvPr id="7" name="Picture 6">
            <a:extLst>
              <a:ext uri="{FF2B5EF4-FFF2-40B4-BE49-F238E27FC236}">
                <a16:creationId xmlns:a16="http://schemas.microsoft.com/office/drawing/2014/main" id="{11E32374-B42C-4D49-BC31-31E612AE521A}"/>
              </a:ext>
            </a:extLst>
          </p:cNvPr>
          <p:cNvPicPr>
            <a:picLocks noChangeAspect="1"/>
          </p:cNvPicPr>
          <p:nvPr/>
        </p:nvPicPr>
        <p:blipFill>
          <a:blip r:embed="rId2"/>
          <a:stretch>
            <a:fillRect/>
          </a:stretch>
        </p:blipFill>
        <p:spPr>
          <a:xfrm>
            <a:off x="160227" y="1524001"/>
            <a:ext cx="7115175" cy="5105400"/>
          </a:xfrm>
          <a:prstGeom prst="rect">
            <a:avLst/>
          </a:prstGeom>
        </p:spPr>
      </p:pic>
    </p:spTree>
    <p:extLst>
      <p:ext uri="{BB962C8B-B14F-4D97-AF65-F5344CB8AC3E}">
        <p14:creationId xmlns:p14="http://schemas.microsoft.com/office/powerpoint/2010/main" val="42457378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Single-Cycle vs. Pipelined</a:t>
            </a:r>
          </a:p>
        </p:txBody>
      </p:sp>
      <p:sp>
        <p:nvSpPr>
          <p:cNvPr id="3" name="Content Placeholder 2"/>
          <p:cNvSpPr>
            <a:spLocks noGrp="1"/>
          </p:cNvSpPr>
          <p:nvPr>
            <p:ph idx="1"/>
          </p:nvPr>
        </p:nvSpPr>
        <p:spPr/>
        <p:txBody>
          <a:bodyPr/>
          <a:lstStyle/>
          <a:p>
            <a:r>
              <a:rPr lang="en-US" dirty="0"/>
              <a:t>The pipelined approach is faster.</a:t>
            </a:r>
          </a:p>
        </p:txBody>
      </p:sp>
      <p:sp>
        <p:nvSpPr>
          <p:cNvPr id="4" name="TextBox 3"/>
          <p:cNvSpPr txBox="1"/>
          <p:nvPr/>
        </p:nvSpPr>
        <p:spPr>
          <a:xfrm>
            <a:off x="114300" y="2438400"/>
            <a:ext cx="891540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en-US" dirty="0"/>
              <a:t>Perf (pipeline) 	    ET(single) 	     1800</a:t>
            </a:r>
          </a:p>
          <a:p>
            <a:r>
              <a:rPr lang="en-US" altLang="en-US" dirty="0"/>
              <a:t>–––––––––    	=  ––––––––––    =    –––––	</a:t>
            </a:r>
            <a:r>
              <a:rPr lang="en-US" altLang="en-US"/>
              <a:t>=  </a:t>
            </a:r>
            <a:r>
              <a:rPr lang="en-US" altLang="en-US" i="1"/>
              <a:t>1.28</a:t>
            </a:r>
            <a:endParaRPr lang="en-US" altLang="en-US" i="1" dirty="0"/>
          </a:p>
          <a:p>
            <a:r>
              <a:rPr lang="en-US" altLang="en-US" dirty="0" err="1"/>
              <a:t>Perf</a:t>
            </a:r>
            <a:r>
              <a:rPr lang="en-US" altLang="en-US" dirty="0"/>
              <a:t> (single) 	    ET (pipeline)	     1400</a:t>
            </a:r>
            <a:endParaRPr lang="en-US" dirty="0"/>
          </a:p>
        </p:txBody>
      </p:sp>
    </p:spTree>
    <p:extLst>
      <p:ext uri="{BB962C8B-B14F-4D97-AF65-F5344CB8AC3E}">
        <p14:creationId xmlns:p14="http://schemas.microsoft.com/office/powerpoint/2010/main" val="165419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Benchmarks</a:t>
            </a:r>
          </a:p>
        </p:txBody>
      </p:sp>
      <p:sp>
        <p:nvSpPr>
          <p:cNvPr id="3" name="Content Placeholder 2"/>
          <p:cNvSpPr>
            <a:spLocks noGrp="1"/>
          </p:cNvSpPr>
          <p:nvPr>
            <p:ph idx="1"/>
          </p:nvPr>
        </p:nvSpPr>
        <p:spPr/>
        <p:txBody>
          <a:bodyPr/>
          <a:lstStyle/>
          <a:p>
            <a:r>
              <a:rPr lang="en-US" dirty="0"/>
              <a:t>Someone who uses the same programs day after day are good candidates for measuring computer performance</a:t>
            </a:r>
          </a:p>
          <a:p>
            <a:pPr lvl="1"/>
            <a:r>
              <a:rPr lang="en-US" dirty="0"/>
              <a:t>Use the same programs on two computers</a:t>
            </a:r>
          </a:p>
          <a:p>
            <a:pPr lvl="1"/>
            <a:r>
              <a:rPr lang="en-US" dirty="0"/>
              <a:t>Compare execution times of the same workload</a:t>
            </a:r>
          </a:p>
          <a:p>
            <a:pPr lvl="1"/>
            <a:endParaRPr lang="en-US" dirty="0"/>
          </a:p>
          <a:p>
            <a:r>
              <a:rPr lang="en-US" dirty="0"/>
              <a:t>Benchmarks simulate standard workloads</a:t>
            </a:r>
          </a:p>
          <a:p>
            <a:pPr lvl="1"/>
            <a:r>
              <a:rPr lang="en-US" dirty="0"/>
              <a:t>Often real applications</a:t>
            </a:r>
          </a:p>
          <a:p>
            <a:pPr lvl="1"/>
            <a:endParaRPr lang="en-US" dirty="0"/>
          </a:p>
        </p:txBody>
      </p:sp>
    </p:spTree>
    <p:extLst>
      <p:ext uri="{BB962C8B-B14F-4D97-AF65-F5344CB8AC3E}">
        <p14:creationId xmlns:p14="http://schemas.microsoft.com/office/powerpoint/2010/main" val="20000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lIns="90488" tIns="44450" rIns="90488" bIns="44450" anchor="ctr"/>
          <a:lstStyle/>
          <a:p>
            <a:pPr eaLnBrk="1" hangingPunct="1"/>
            <a:r>
              <a:rPr lang="en-US" altLang="en-US"/>
              <a:t>Classes of Benchmarks</a:t>
            </a:r>
          </a:p>
        </p:txBody>
      </p:sp>
      <p:sp>
        <p:nvSpPr>
          <p:cNvPr id="28675" name="Rectangle 3"/>
          <p:cNvSpPr>
            <a:spLocks noGrp="1" noChangeArrowheads="1"/>
          </p:cNvSpPr>
          <p:nvPr>
            <p:ph type="body" idx="1"/>
          </p:nvPr>
        </p:nvSpPr>
        <p:spPr>
          <a:xfrm>
            <a:off x="457200" y="1447800"/>
            <a:ext cx="8497888" cy="5029200"/>
          </a:xfrm>
          <a:noFill/>
        </p:spPr>
        <p:txBody>
          <a:bodyPr lIns="90488" tIns="44450" rIns="90488" bIns="44450"/>
          <a:lstStyle/>
          <a:p>
            <a:pPr eaLnBrk="1" hangingPunct="1"/>
            <a:r>
              <a:rPr lang="en-US" altLang="en-US" dirty="0"/>
              <a:t>Toy Benchmarks</a:t>
            </a:r>
          </a:p>
          <a:p>
            <a:pPr lvl="1" eaLnBrk="1" hangingPunct="1"/>
            <a:r>
              <a:rPr lang="en-US" altLang="en-US" dirty="0"/>
              <a:t>10-100 line–e.g.,: sieve, quicksort</a:t>
            </a:r>
          </a:p>
          <a:p>
            <a:pPr lvl="1" eaLnBrk="1" hangingPunct="1"/>
            <a:r>
              <a:rPr lang="en-US" altLang="en-US" dirty="0"/>
              <a:t>good first programming assignments</a:t>
            </a:r>
          </a:p>
          <a:p>
            <a:pPr lvl="1" eaLnBrk="1" hangingPunct="1"/>
            <a:endParaRPr lang="en-US" altLang="en-US" dirty="0"/>
          </a:p>
          <a:p>
            <a:pPr eaLnBrk="1" hangingPunct="1"/>
            <a:r>
              <a:rPr lang="en-US" altLang="en-US" dirty="0"/>
              <a:t>Synthetic Benchmarks</a:t>
            </a:r>
          </a:p>
          <a:p>
            <a:pPr lvl="1" eaLnBrk="1" hangingPunct="1"/>
            <a:r>
              <a:rPr lang="en-US" altLang="en-US" dirty="0"/>
              <a:t>attempt to match average frequencies of real workloads</a:t>
            </a:r>
          </a:p>
          <a:p>
            <a:pPr lvl="1" eaLnBrk="1" hangingPunct="1"/>
            <a:r>
              <a:rPr lang="en-US" altLang="en-US" dirty="0"/>
              <a:t>not very useful, too artificial</a:t>
            </a:r>
          </a:p>
          <a:p>
            <a:pPr lvl="1" eaLnBrk="1" hangingPunct="1"/>
            <a:endParaRPr lang="en-US" altLang="en-US" dirty="0"/>
          </a:p>
          <a:p>
            <a:pPr eaLnBrk="1" hangingPunct="1"/>
            <a:r>
              <a:rPr lang="en-US" altLang="en-US" dirty="0"/>
              <a:t>Kernels</a:t>
            </a:r>
          </a:p>
          <a:p>
            <a:pPr lvl="1" eaLnBrk="1" hangingPunct="1"/>
            <a:r>
              <a:rPr lang="en-US" altLang="en-US" dirty="0"/>
              <a:t>Time critical excerpts from real programs</a:t>
            </a:r>
          </a:p>
          <a:p>
            <a:pPr lvl="2" eaLnBrk="1" hangingPunct="1"/>
            <a:r>
              <a:rPr lang="en-US" altLang="en-US" dirty="0"/>
              <a:t>e.g., </a:t>
            </a:r>
            <a:r>
              <a:rPr lang="en-US" altLang="en-US" dirty="0" err="1"/>
              <a:t>gcc</a:t>
            </a:r>
            <a:r>
              <a:rPr lang="en-US" altLang="en-US" dirty="0"/>
              <a:t>, spice, Verilog, Databases, stock trading</a:t>
            </a:r>
          </a:p>
        </p:txBody>
      </p:sp>
    </p:spTree>
    <p:extLst>
      <p:ext uri="{BB962C8B-B14F-4D97-AF65-F5344CB8AC3E}">
        <p14:creationId xmlns:p14="http://schemas.microsoft.com/office/powerpoint/2010/main" val="3674790032"/>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pPr eaLnBrk="1" hangingPunct="1"/>
            <a:r>
              <a:rPr lang="en-US" dirty="0"/>
              <a:t>SPEC</a:t>
            </a:r>
            <a:endParaRPr lang="en-AU" dirty="0"/>
          </a:p>
        </p:txBody>
      </p:sp>
      <p:sp>
        <p:nvSpPr>
          <p:cNvPr id="41988" name="Rectangle 3"/>
          <p:cNvSpPr>
            <a:spLocks noGrp="1" noChangeArrowheads="1"/>
          </p:cNvSpPr>
          <p:nvPr>
            <p:ph idx="1"/>
          </p:nvPr>
        </p:nvSpPr>
        <p:spPr/>
        <p:txBody>
          <a:bodyPr/>
          <a:lstStyle/>
          <a:p>
            <a:pPr eaLnBrk="1" hangingPunct="1">
              <a:lnSpc>
                <a:spcPct val="80000"/>
              </a:lnSpc>
            </a:pPr>
            <a:r>
              <a:rPr lang="en-US" sz="2800" dirty="0"/>
              <a:t>Standard Performance Evaluation Corp (SPEC)</a:t>
            </a:r>
          </a:p>
          <a:p>
            <a:pPr lvl="1" eaLnBrk="1" hangingPunct="1">
              <a:lnSpc>
                <a:spcPct val="80000"/>
              </a:lnSpc>
            </a:pPr>
            <a:r>
              <a:rPr lang="en-US" sz="2400" dirty="0"/>
              <a:t>Develops benchmarks for CPU, I/O, Web, …</a:t>
            </a:r>
          </a:p>
          <a:p>
            <a:pPr>
              <a:lnSpc>
                <a:spcPct val="80000"/>
              </a:lnSpc>
            </a:pPr>
            <a:endParaRPr lang="en-US" sz="2800" dirty="0"/>
          </a:p>
          <a:p>
            <a:pPr>
              <a:lnSpc>
                <a:spcPct val="80000"/>
              </a:lnSpc>
            </a:pPr>
            <a:r>
              <a:rPr lang="en-US" sz="2800" dirty="0"/>
              <a:t>Programs used to measure performance</a:t>
            </a:r>
          </a:p>
          <a:p>
            <a:pPr lvl="1">
              <a:lnSpc>
                <a:spcPct val="80000"/>
              </a:lnSpc>
            </a:pPr>
            <a:r>
              <a:rPr lang="en-US" sz="2400" dirty="0"/>
              <a:t>Typical of actual workloads</a:t>
            </a:r>
          </a:p>
          <a:p>
            <a:pPr lvl="1" eaLnBrk="1" hangingPunct="1">
              <a:lnSpc>
                <a:spcPct val="80000"/>
              </a:lnSpc>
            </a:pPr>
            <a:endParaRPr lang="en-US" sz="2400" dirty="0"/>
          </a:p>
          <a:p>
            <a:pPr marL="0" indent="0" eaLnBrk="1" hangingPunct="1">
              <a:lnSpc>
                <a:spcPct val="80000"/>
              </a:lnSpc>
              <a:spcBef>
                <a:spcPct val="50000"/>
              </a:spcBef>
              <a:buNone/>
            </a:pPr>
            <a:endParaRPr lang="en-US" sz="2000" dirty="0"/>
          </a:p>
        </p:txBody>
      </p:sp>
    </p:spTree>
    <p:extLst>
      <p:ext uri="{BB962C8B-B14F-4D97-AF65-F5344CB8AC3E}">
        <p14:creationId xmlns:p14="http://schemas.microsoft.com/office/powerpoint/2010/main" val="1971239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dirty="0"/>
              <a:t>Performance as Response Time</a:t>
            </a:r>
            <a:endParaRPr lang="en-AU" dirty="0"/>
          </a:p>
        </p:txBody>
      </p:sp>
      <p:sp>
        <p:nvSpPr>
          <p:cNvPr id="24580" name="Rectangle 3"/>
          <p:cNvSpPr>
            <a:spLocks noGrp="1" noChangeArrowheads="1"/>
          </p:cNvSpPr>
          <p:nvPr>
            <p:ph idx="1"/>
          </p:nvPr>
        </p:nvSpPr>
        <p:spPr/>
        <p:txBody>
          <a:bodyPr/>
          <a:lstStyle/>
          <a:p>
            <a:pPr eaLnBrk="1" hangingPunct="1"/>
            <a:r>
              <a:rPr lang="en-US" dirty="0"/>
              <a:t>To increase performance, reduce response time.</a:t>
            </a:r>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r>
              <a:rPr lang="en-US" dirty="0"/>
              <a:t>“X is </a:t>
            </a:r>
            <a:r>
              <a:rPr lang="en-US" i="1" dirty="0">
                <a:latin typeface="Times New Roman" panose="02020603050405020304" pitchFamily="18" charset="0"/>
              </a:rPr>
              <a:t>n</a:t>
            </a:r>
            <a:r>
              <a:rPr lang="en-US" dirty="0"/>
              <a:t> time faster than Y”</a:t>
            </a:r>
          </a:p>
          <a:p>
            <a:pPr marL="0" indent="0" eaLnBrk="1" hangingPunct="1">
              <a:buNone/>
            </a:pPr>
            <a:endParaRPr lang="en-US" dirty="0"/>
          </a:p>
        </p:txBody>
      </p:sp>
      <p:sp>
        <p:nvSpPr>
          <p:cNvPr id="2" name="TextBox 1"/>
          <p:cNvSpPr txBox="1"/>
          <p:nvPr/>
        </p:nvSpPr>
        <p:spPr>
          <a:xfrm>
            <a:off x="1514109" y="4648200"/>
            <a:ext cx="6115777"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en-US" dirty="0"/>
              <a:t>Performance(X) 		Execution Time(Y) 	</a:t>
            </a:r>
          </a:p>
          <a:p>
            <a:r>
              <a:rPr lang="en-US" altLang="en-US" dirty="0"/>
              <a:t>––––––––––––––     =  	––––––––––––––––	=  </a:t>
            </a:r>
            <a:r>
              <a:rPr lang="en-US" altLang="en-US" i="1" dirty="0"/>
              <a:t>n</a:t>
            </a:r>
          </a:p>
          <a:p>
            <a:r>
              <a:rPr lang="en-US" altLang="en-US" dirty="0"/>
              <a:t>Performance(Y) 		Execution Time(X)</a:t>
            </a:r>
            <a:endParaRPr lang="en-US" dirty="0"/>
          </a:p>
        </p:txBody>
      </p:sp>
      <p:sp>
        <p:nvSpPr>
          <p:cNvPr id="8" name="TextBox 7"/>
          <p:cNvSpPr txBox="1"/>
          <p:nvPr/>
        </p:nvSpPr>
        <p:spPr>
          <a:xfrm>
            <a:off x="2004629" y="2286000"/>
            <a:ext cx="5134739"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en-US" dirty="0"/>
              <a:t>				1 	</a:t>
            </a:r>
          </a:p>
          <a:p>
            <a:r>
              <a:rPr lang="en-US" altLang="en-US" dirty="0"/>
              <a:t>Performance(X)     =  	––––––––––––––––</a:t>
            </a:r>
            <a:endParaRPr lang="en-US" altLang="en-US" i="1" dirty="0"/>
          </a:p>
          <a:p>
            <a:r>
              <a:rPr lang="en-US" altLang="en-US" dirty="0"/>
              <a:t>			Execution Time(X)</a:t>
            </a:r>
            <a:endParaRPr lang="en-US" dirty="0"/>
          </a:p>
        </p:txBody>
      </p:sp>
    </p:spTree>
    <p:extLst>
      <p:ext uri="{BB962C8B-B14F-4D97-AF65-F5344CB8AC3E}">
        <p14:creationId xmlns:p14="http://schemas.microsoft.com/office/powerpoint/2010/main" val="36367053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pPr eaLnBrk="1" hangingPunct="1"/>
            <a:r>
              <a:rPr lang="en-US" dirty="0"/>
              <a:t>SPEC CPU 2017</a:t>
            </a:r>
            <a:endParaRPr lang="en-AU" dirty="0"/>
          </a:p>
        </p:txBody>
      </p:sp>
      <p:sp>
        <p:nvSpPr>
          <p:cNvPr id="41988" name="Rectangle 3"/>
          <p:cNvSpPr>
            <a:spLocks noGrp="1" noChangeArrowheads="1"/>
          </p:cNvSpPr>
          <p:nvPr>
            <p:ph idx="1"/>
          </p:nvPr>
        </p:nvSpPr>
        <p:spPr/>
        <p:txBody>
          <a:bodyPr/>
          <a:lstStyle/>
          <a:p>
            <a:pPr>
              <a:lnSpc>
                <a:spcPct val="80000"/>
              </a:lnSpc>
            </a:pPr>
            <a:r>
              <a:rPr lang="en-US" sz="2600" dirty="0"/>
              <a:t>Elapsed time to execute a selection of programs</a:t>
            </a:r>
          </a:p>
          <a:p>
            <a:pPr lvl="1">
              <a:lnSpc>
                <a:spcPct val="80000"/>
              </a:lnSpc>
            </a:pPr>
            <a:r>
              <a:rPr lang="en-US" sz="2200" dirty="0"/>
              <a:t>Negligible I/O, so focuses on CPU performance</a:t>
            </a:r>
          </a:p>
          <a:p>
            <a:pPr lvl="1">
              <a:lnSpc>
                <a:spcPct val="80000"/>
              </a:lnSpc>
            </a:pPr>
            <a:endParaRPr lang="en-US" sz="2200" dirty="0"/>
          </a:p>
          <a:p>
            <a:pPr>
              <a:lnSpc>
                <a:spcPct val="80000"/>
              </a:lnSpc>
            </a:pPr>
            <a:r>
              <a:rPr lang="en-US" sz="2600" dirty="0"/>
              <a:t>Workload “suites” measure both elapsed time and throughput</a:t>
            </a:r>
          </a:p>
          <a:p>
            <a:pPr lvl="1">
              <a:lnSpc>
                <a:spcPct val="80000"/>
              </a:lnSpc>
            </a:pPr>
            <a:r>
              <a:rPr lang="en-US" sz="2200" dirty="0"/>
              <a:t>“Speed” integer and “Rate” integer </a:t>
            </a:r>
          </a:p>
          <a:p>
            <a:pPr lvl="1">
              <a:lnSpc>
                <a:spcPct val="80000"/>
              </a:lnSpc>
            </a:pPr>
            <a:r>
              <a:rPr lang="en-US" sz="2200" dirty="0"/>
              <a:t>“Speed” floating point and “Rate” floating point</a:t>
            </a:r>
          </a:p>
          <a:p>
            <a:pPr lvl="1">
              <a:lnSpc>
                <a:spcPct val="80000"/>
              </a:lnSpc>
            </a:pPr>
            <a:endParaRPr lang="en-US" sz="2200" dirty="0"/>
          </a:p>
          <a:p>
            <a:pPr>
              <a:lnSpc>
                <a:spcPct val="80000"/>
              </a:lnSpc>
            </a:pPr>
            <a:r>
              <a:rPr lang="en-US" sz="2600" dirty="0"/>
              <a:t>Summarizes result as a SPEC ratio</a:t>
            </a:r>
          </a:p>
        </p:txBody>
      </p:sp>
    </p:spTree>
    <p:extLst>
      <p:ext uri="{BB962C8B-B14F-4D97-AF65-F5344CB8AC3E}">
        <p14:creationId xmlns:p14="http://schemas.microsoft.com/office/powerpoint/2010/main" val="13808214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SPECratios</a:t>
            </a:r>
            <a:endParaRPr lang="en-US" dirty="0"/>
          </a:p>
        </p:txBody>
      </p:sp>
      <p:sp>
        <p:nvSpPr>
          <p:cNvPr id="3" name="Content Placeholder 2"/>
          <p:cNvSpPr>
            <a:spLocks noGrp="1"/>
          </p:cNvSpPr>
          <p:nvPr>
            <p:ph idx="1"/>
          </p:nvPr>
        </p:nvSpPr>
        <p:spPr/>
        <p:txBody>
          <a:bodyPr/>
          <a:lstStyle/>
          <a:p>
            <a:pPr>
              <a:lnSpc>
                <a:spcPct val="80000"/>
              </a:lnSpc>
            </a:pPr>
            <a:r>
              <a:rPr lang="en-US" sz="2800" dirty="0"/>
              <a:t>Normalized relative to reference machine</a:t>
            </a:r>
          </a:p>
          <a:p>
            <a:pPr>
              <a:lnSpc>
                <a:spcPct val="80000"/>
              </a:lnSpc>
            </a:pPr>
            <a:r>
              <a:rPr lang="en-US" sz="2800" dirty="0"/>
              <a:t>Geometric mean of performance ratios</a:t>
            </a:r>
          </a:p>
          <a:p>
            <a:endParaRPr lang="en-US" dirty="0"/>
          </a:p>
        </p:txBody>
      </p:sp>
      <p:graphicFrame>
        <p:nvGraphicFramePr>
          <p:cNvPr id="4" name="Object 5"/>
          <p:cNvGraphicFramePr>
            <a:graphicFrameLocks noChangeAspect="1"/>
          </p:cNvGraphicFramePr>
          <p:nvPr>
            <p:extLst>
              <p:ext uri="{D42A27DB-BD31-4B8C-83A1-F6EECF244321}">
                <p14:modId xmlns:p14="http://schemas.microsoft.com/office/powerpoint/2010/main" val="355305301"/>
              </p:ext>
            </p:extLst>
          </p:nvPr>
        </p:nvGraphicFramePr>
        <p:xfrm>
          <a:off x="2590800" y="2976563"/>
          <a:ext cx="3771900" cy="1062037"/>
        </p:xfrm>
        <a:graphic>
          <a:graphicData uri="http://schemas.openxmlformats.org/presentationml/2006/ole">
            <mc:AlternateContent xmlns:mc="http://schemas.openxmlformats.org/markup-compatibility/2006">
              <mc:Choice xmlns:v="urn:schemas-microsoft-com:vml" Requires="v">
                <p:oleObj spid="_x0000_s2050" name="Equation" r:id="rId3" imgW="1714500" imgH="482600" progId="Equation.3">
                  <p:embed/>
                </p:oleObj>
              </mc:Choice>
              <mc:Fallback>
                <p:oleObj name="Equation" r:id="rId3" imgW="1714500" imgH="482600" progId="Equation.3">
                  <p:embed/>
                  <p:pic>
                    <p:nvPicPr>
                      <p:cNvPr id="4"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976563"/>
                        <a:ext cx="3771900" cy="1062037"/>
                      </a:xfrm>
                      <a:prstGeom prst="rect">
                        <a:avLst/>
                      </a:prstGeom>
                      <a:solidFill>
                        <a:schemeClr val="accent3">
                          <a:lumMod val="40000"/>
                          <a:lumOff val="60000"/>
                        </a:schemeClr>
                      </a:solidFill>
                      <a:ln>
                        <a:noFill/>
                      </a:ln>
                      <a:effectLst/>
                    </p:spPr>
                  </p:pic>
                </p:oleObj>
              </mc:Fallback>
            </mc:AlternateContent>
          </a:graphicData>
        </a:graphic>
      </p:graphicFrame>
    </p:spTree>
    <p:extLst>
      <p:ext uri="{BB962C8B-B14F-4D97-AF65-F5344CB8AC3E}">
        <p14:creationId xmlns:p14="http://schemas.microsoft.com/office/powerpoint/2010/main" val="36567027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 Benchmarks</a:t>
            </a:r>
          </a:p>
        </p:txBody>
      </p:sp>
      <p:sp>
        <p:nvSpPr>
          <p:cNvPr id="3" name="Content Placeholder 2"/>
          <p:cNvSpPr>
            <a:spLocks noGrp="1"/>
          </p:cNvSpPr>
          <p:nvPr>
            <p:ph idx="1"/>
          </p:nvPr>
        </p:nvSpPr>
        <p:spPr/>
        <p:txBody>
          <a:bodyPr/>
          <a:lstStyle/>
          <a:p>
            <a:r>
              <a:rPr lang="en-US" dirty="0"/>
              <a:t>SPEC CPU</a:t>
            </a:r>
          </a:p>
          <a:p>
            <a:pPr lvl="1"/>
            <a:r>
              <a:rPr lang="en-US" dirty="0"/>
              <a:t>CPU performance</a:t>
            </a:r>
          </a:p>
          <a:p>
            <a:endParaRPr lang="en-US" dirty="0"/>
          </a:p>
          <a:p>
            <a:r>
              <a:rPr lang="en-US" dirty="0"/>
              <a:t>SPEC Power</a:t>
            </a:r>
          </a:p>
          <a:p>
            <a:pPr lvl="1"/>
            <a:r>
              <a:rPr lang="en-US" dirty="0"/>
              <a:t>power consumption</a:t>
            </a:r>
          </a:p>
          <a:p>
            <a:endParaRPr lang="en-US" dirty="0"/>
          </a:p>
          <a:p>
            <a:r>
              <a:rPr lang="en-US" dirty="0"/>
              <a:t>SPEC OMP</a:t>
            </a:r>
          </a:p>
          <a:p>
            <a:pPr lvl="1"/>
            <a:r>
              <a:rPr lang="en-US" dirty="0"/>
              <a:t>shared memory parallel processing</a:t>
            </a:r>
          </a:p>
        </p:txBody>
      </p:sp>
    </p:spTree>
    <p:extLst>
      <p:ext uri="{BB962C8B-B14F-4D97-AF65-F5344CB8AC3E}">
        <p14:creationId xmlns:p14="http://schemas.microsoft.com/office/powerpoint/2010/main" val="3148509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Amdahl’s Law</a:t>
            </a:r>
          </a:p>
        </p:txBody>
      </p:sp>
      <p:sp>
        <p:nvSpPr>
          <p:cNvPr id="3" name="Content Placeholder 2"/>
          <p:cNvSpPr>
            <a:spLocks noGrp="1"/>
          </p:cNvSpPr>
          <p:nvPr>
            <p:ph idx="1"/>
          </p:nvPr>
        </p:nvSpPr>
        <p:spPr/>
        <p:txBody>
          <a:bodyPr/>
          <a:lstStyle/>
          <a:p>
            <a:r>
              <a:rPr lang="en-US" dirty="0"/>
              <a:t>If we could make an improvement to our system to reduce the amount of time it takes to perform a load word instruction by 5%, how much faster would the system run?</a:t>
            </a:r>
          </a:p>
          <a:p>
            <a:pPr lvl="1"/>
            <a:r>
              <a:rPr lang="en-US" dirty="0"/>
              <a:t>Depends on how often load word is used.</a:t>
            </a:r>
          </a:p>
        </p:txBody>
      </p:sp>
    </p:spTree>
    <p:extLst>
      <p:ext uri="{BB962C8B-B14F-4D97-AF65-F5344CB8AC3E}">
        <p14:creationId xmlns:p14="http://schemas.microsoft.com/office/powerpoint/2010/main" val="200192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eaLnBrk="1" hangingPunct="1"/>
            <a:r>
              <a:rPr lang="en-US" dirty="0"/>
              <a:t>Amdahl’s Law</a:t>
            </a:r>
            <a:endParaRPr lang="en-AU" dirty="0"/>
          </a:p>
        </p:txBody>
      </p:sp>
      <p:sp>
        <p:nvSpPr>
          <p:cNvPr id="46084" name="Rectangle 3"/>
          <p:cNvSpPr>
            <a:spLocks noGrp="1" noChangeArrowheads="1"/>
          </p:cNvSpPr>
          <p:nvPr>
            <p:ph idx="1"/>
          </p:nvPr>
        </p:nvSpPr>
        <p:spPr/>
        <p:txBody>
          <a:bodyPr/>
          <a:lstStyle/>
          <a:p>
            <a:r>
              <a:rPr lang="en-US" sz="2800" dirty="0"/>
              <a:t>The performance enhancement possible with a given improvement is limited by the amount that the improved feature is used.</a:t>
            </a:r>
          </a:p>
        </p:txBody>
      </p:sp>
      <p:graphicFrame>
        <p:nvGraphicFramePr>
          <p:cNvPr id="46088" name="Object 7"/>
          <p:cNvGraphicFramePr>
            <a:graphicFrameLocks noChangeAspect="1"/>
          </p:cNvGraphicFramePr>
          <p:nvPr>
            <p:extLst>
              <p:ext uri="{D42A27DB-BD31-4B8C-83A1-F6EECF244321}">
                <p14:modId xmlns:p14="http://schemas.microsoft.com/office/powerpoint/2010/main" val="454384001"/>
              </p:ext>
            </p:extLst>
          </p:nvPr>
        </p:nvGraphicFramePr>
        <p:xfrm>
          <a:off x="1676400" y="3505200"/>
          <a:ext cx="5287962" cy="839788"/>
        </p:xfrm>
        <a:graphic>
          <a:graphicData uri="http://schemas.openxmlformats.org/presentationml/2006/ole">
            <mc:AlternateContent xmlns:mc="http://schemas.openxmlformats.org/markup-compatibility/2006">
              <mc:Choice xmlns:v="urn:schemas-microsoft-com:vml" Requires="v">
                <p:oleObj spid="_x0000_s3074" name="Equation" r:id="rId4" imgW="2641600" imgH="419100" progId="Equation.3">
                  <p:embed/>
                </p:oleObj>
              </mc:Choice>
              <mc:Fallback>
                <p:oleObj name="Equation" r:id="rId4" imgW="2641600" imgH="419100" progId="Equation.3">
                  <p:embed/>
                  <p:pic>
                    <p:nvPicPr>
                      <p:cNvPr id="46088"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505200"/>
                        <a:ext cx="5287962" cy="839788"/>
                      </a:xfrm>
                      <a:prstGeom prst="rect">
                        <a:avLst/>
                      </a:prstGeom>
                      <a:solidFill>
                        <a:schemeClr val="accent3">
                          <a:lumMod val="40000"/>
                          <a:lumOff val="60000"/>
                        </a:schemeClr>
                      </a:solidFill>
                      <a:ln>
                        <a:noFill/>
                      </a:ln>
                      <a:effectLst/>
                    </p:spPr>
                  </p:pic>
                </p:oleObj>
              </mc:Fallback>
            </mc:AlternateContent>
          </a:graphicData>
        </a:graphic>
      </p:graphicFrame>
    </p:spTree>
    <p:extLst>
      <p:ext uri="{BB962C8B-B14F-4D97-AF65-F5344CB8AC3E}">
        <p14:creationId xmlns:p14="http://schemas.microsoft.com/office/powerpoint/2010/main" val="19653979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Amdahl’s Law</a:t>
            </a:r>
          </a:p>
        </p:txBody>
      </p:sp>
      <p:sp>
        <p:nvSpPr>
          <p:cNvPr id="3" name="Content Placeholder 2"/>
          <p:cNvSpPr>
            <a:spLocks noGrp="1"/>
          </p:cNvSpPr>
          <p:nvPr>
            <p:ph idx="1"/>
          </p:nvPr>
        </p:nvSpPr>
        <p:spPr/>
        <p:txBody>
          <a:bodyPr/>
          <a:lstStyle/>
          <a:p>
            <a:r>
              <a:rPr lang="en-US" dirty="0"/>
              <a:t>Suppose a program runs in 100 seconds on a computer, with multiply operations responsible for 80 seconds of this time. How much do we have to improve the speed of multiplication if we want my program to run five times faster?</a:t>
            </a:r>
          </a:p>
          <a:p>
            <a:endParaRPr lang="en-US" dirty="0"/>
          </a:p>
        </p:txBody>
      </p:sp>
      <p:sp>
        <p:nvSpPr>
          <p:cNvPr id="4" name="TextBox 3"/>
          <p:cNvSpPr txBox="1"/>
          <p:nvPr/>
        </p:nvSpPr>
        <p:spPr>
          <a:xfrm>
            <a:off x="791638" y="3576935"/>
            <a:ext cx="7560724"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			Time affected</a:t>
            </a:r>
          </a:p>
          <a:p>
            <a:r>
              <a:rPr lang="en-US" dirty="0"/>
              <a:t>Time after improvement = 	</a:t>
            </a:r>
            <a:r>
              <a:rPr lang="en-US" altLang="en-US" dirty="0"/>
              <a:t>––––––––––		</a:t>
            </a:r>
            <a:r>
              <a:rPr lang="en-US" dirty="0"/>
              <a:t>+ time unaffected </a:t>
            </a:r>
          </a:p>
          <a:p>
            <a:r>
              <a:rPr lang="en-US" dirty="0"/>
              <a:t>			improvement factor</a:t>
            </a:r>
          </a:p>
        </p:txBody>
      </p:sp>
      <p:sp>
        <p:nvSpPr>
          <p:cNvPr id="5" name="TextBox 4"/>
          <p:cNvSpPr txBox="1"/>
          <p:nvPr/>
        </p:nvSpPr>
        <p:spPr>
          <a:xfrm>
            <a:off x="791638" y="4724400"/>
            <a:ext cx="5936240"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		80</a:t>
            </a:r>
          </a:p>
          <a:p>
            <a:r>
              <a:rPr lang="en-US" dirty="0"/>
              <a:t>20 Seconds = 	</a:t>
            </a:r>
            <a:r>
              <a:rPr lang="en-US" altLang="en-US" dirty="0"/>
              <a:t>––––––––––		</a:t>
            </a:r>
            <a:r>
              <a:rPr lang="en-US" dirty="0"/>
              <a:t>+ (100-80)</a:t>
            </a:r>
          </a:p>
          <a:p>
            <a:r>
              <a:rPr lang="en-US" dirty="0"/>
              <a:t>		improvement factor</a:t>
            </a:r>
          </a:p>
        </p:txBody>
      </p:sp>
      <p:sp>
        <p:nvSpPr>
          <p:cNvPr id="6" name="TextBox 5"/>
          <p:cNvSpPr txBox="1"/>
          <p:nvPr/>
        </p:nvSpPr>
        <p:spPr>
          <a:xfrm>
            <a:off x="791638" y="4724400"/>
            <a:ext cx="593624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		80</a:t>
            </a:r>
          </a:p>
          <a:p>
            <a:r>
              <a:rPr lang="en-US" dirty="0"/>
              <a:t>20 Seconds = 	</a:t>
            </a:r>
            <a:r>
              <a:rPr lang="en-US" altLang="en-US" dirty="0"/>
              <a:t>––––––––––		</a:t>
            </a:r>
            <a:r>
              <a:rPr lang="en-US" dirty="0"/>
              <a:t>+ 20</a:t>
            </a:r>
          </a:p>
          <a:p>
            <a:r>
              <a:rPr lang="en-US" dirty="0"/>
              <a:t>		improvement factor</a:t>
            </a:r>
          </a:p>
        </p:txBody>
      </p:sp>
      <p:sp>
        <p:nvSpPr>
          <p:cNvPr id="7" name="TextBox 6"/>
          <p:cNvSpPr txBox="1"/>
          <p:nvPr/>
        </p:nvSpPr>
        <p:spPr>
          <a:xfrm>
            <a:off x="802927" y="5837998"/>
            <a:ext cx="3082895"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	80</a:t>
            </a:r>
          </a:p>
          <a:p>
            <a:r>
              <a:rPr lang="en-US" dirty="0"/>
              <a:t>0 = 	</a:t>
            </a:r>
            <a:r>
              <a:rPr lang="en-US" altLang="en-US" dirty="0"/>
              <a:t>––––––––––	</a:t>
            </a:r>
            <a:endParaRPr lang="en-US" dirty="0"/>
          </a:p>
          <a:p>
            <a:r>
              <a:rPr lang="en-US" dirty="0"/>
              <a:t>	improvement factor</a:t>
            </a:r>
          </a:p>
        </p:txBody>
      </p:sp>
    </p:spTree>
    <p:extLst>
      <p:ext uri="{BB962C8B-B14F-4D97-AF65-F5344CB8AC3E}">
        <p14:creationId xmlns:p14="http://schemas.microsoft.com/office/powerpoint/2010/main" val="386055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eaLnBrk="1" hangingPunct="1"/>
            <a:r>
              <a:rPr lang="en-US" dirty="0"/>
              <a:t>Amdahl’s Law</a:t>
            </a:r>
            <a:endParaRPr lang="en-AU" dirty="0"/>
          </a:p>
        </p:txBody>
      </p:sp>
      <p:sp>
        <p:nvSpPr>
          <p:cNvPr id="46084" name="Rectangle 3"/>
          <p:cNvSpPr>
            <a:spLocks noGrp="1" noChangeArrowheads="1"/>
          </p:cNvSpPr>
          <p:nvPr>
            <p:ph idx="1"/>
          </p:nvPr>
        </p:nvSpPr>
        <p:spPr/>
        <p:txBody>
          <a:bodyPr/>
          <a:lstStyle/>
          <a:p>
            <a:r>
              <a:rPr lang="en-US" sz="2800" dirty="0"/>
              <a:t>Law of diminishing returns </a:t>
            </a:r>
          </a:p>
          <a:p>
            <a:r>
              <a:rPr lang="en-US" altLang="en-US" sz="2800" dirty="0"/>
              <a:t>Handy for evaluating impact of a change not tied to CPU performance equation</a:t>
            </a:r>
          </a:p>
          <a:p>
            <a:endParaRPr lang="en-US" sz="2800" dirty="0">
              <a:sym typeface="Wingdings" panose="05000000000000000000" pitchFamily="2" charset="2"/>
            </a:endParaRPr>
          </a:p>
        </p:txBody>
      </p:sp>
    </p:spTree>
    <p:extLst>
      <p:ext uri="{BB962C8B-B14F-4D97-AF65-F5344CB8AC3E}">
        <p14:creationId xmlns:p14="http://schemas.microsoft.com/office/powerpoint/2010/main" val="38252215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eaLnBrk="1" hangingPunct="1"/>
            <a:r>
              <a:rPr lang="en-US" dirty="0"/>
              <a:t>Amdahl’s Law: Design Principle</a:t>
            </a:r>
            <a:endParaRPr lang="en-AU" dirty="0"/>
          </a:p>
        </p:txBody>
      </p:sp>
      <p:sp>
        <p:nvSpPr>
          <p:cNvPr id="46084" name="Rectangle 3"/>
          <p:cNvSpPr>
            <a:spLocks noGrp="1" noChangeArrowheads="1"/>
          </p:cNvSpPr>
          <p:nvPr>
            <p:ph idx="1"/>
          </p:nvPr>
        </p:nvSpPr>
        <p:spPr/>
        <p:txBody>
          <a:bodyPr/>
          <a:lstStyle/>
          <a:p>
            <a:r>
              <a:rPr lang="en-US" sz="2800" dirty="0"/>
              <a:t>Corollary: make the common case fast</a:t>
            </a:r>
          </a:p>
          <a:p>
            <a:pPr lvl="1"/>
            <a:r>
              <a:rPr lang="en-US" dirty="0"/>
              <a:t>In many cases the frequency with which one event occurs may be much higher than another. </a:t>
            </a:r>
          </a:p>
          <a:p>
            <a:pPr lvl="1"/>
            <a:r>
              <a:rPr lang="en-US" dirty="0"/>
              <a:t>Improving the common case will tend to enhance performance better than optimizing the rare case.</a:t>
            </a:r>
          </a:p>
          <a:p>
            <a:endParaRPr lang="en-US" altLang="en-US" sz="2800" dirty="0"/>
          </a:p>
          <a:p>
            <a:endParaRPr lang="en-US" sz="2800" dirty="0">
              <a:sym typeface="Wingdings" panose="05000000000000000000" pitchFamily="2" charset="2"/>
            </a:endParaRPr>
          </a:p>
        </p:txBody>
      </p:sp>
    </p:spTree>
    <p:extLst>
      <p:ext uri="{BB962C8B-B14F-4D97-AF65-F5344CB8AC3E}">
        <p14:creationId xmlns:p14="http://schemas.microsoft.com/office/powerpoint/2010/main" val="21331119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Wall</a:t>
            </a:r>
          </a:p>
        </p:txBody>
      </p:sp>
      <p:sp>
        <p:nvSpPr>
          <p:cNvPr id="3" name="Content Placeholder 2"/>
          <p:cNvSpPr>
            <a:spLocks noGrp="1"/>
          </p:cNvSpPr>
          <p:nvPr>
            <p:ph idx="1"/>
          </p:nvPr>
        </p:nvSpPr>
        <p:spPr/>
        <p:txBody>
          <a:bodyPr/>
          <a:lstStyle/>
          <a:p>
            <a:r>
              <a:rPr lang="en-US" dirty="0"/>
              <a:t>Historically, much of our performance improvements have come from improving our hardware.</a:t>
            </a:r>
          </a:p>
        </p:txBody>
      </p:sp>
    </p:spTree>
    <p:extLst>
      <p:ext uri="{BB962C8B-B14F-4D97-AF65-F5344CB8AC3E}">
        <p14:creationId xmlns:p14="http://schemas.microsoft.com/office/powerpoint/2010/main" val="17356078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t>Power Trends</a:t>
            </a:r>
          </a:p>
        </p:txBody>
      </p:sp>
      <p:pic>
        <p:nvPicPr>
          <p:cNvPr id="2" name="Picture 1">
            <a:extLst>
              <a:ext uri="{FF2B5EF4-FFF2-40B4-BE49-F238E27FC236}">
                <a16:creationId xmlns:a16="http://schemas.microsoft.com/office/drawing/2014/main" id="{5B741FE1-E0CB-431B-80B8-635BFCD2B07F}"/>
              </a:ext>
            </a:extLst>
          </p:cNvPr>
          <p:cNvPicPr>
            <a:picLocks noChangeAspect="1"/>
          </p:cNvPicPr>
          <p:nvPr/>
        </p:nvPicPr>
        <p:blipFill>
          <a:blip r:embed="rId4"/>
          <a:stretch>
            <a:fillRect/>
          </a:stretch>
        </p:blipFill>
        <p:spPr>
          <a:xfrm>
            <a:off x="431800" y="1752600"/>
            <a:ext cx="8099778" cy="4359746"/>
          </a:xfrm>
          <a:prstGeom prst="rect">
            <a:avLst/>
          </a:prstGeom>
        </p:spPr>
      </p:pic>
      <p:graphicFrame>
        <p:nvGraphicFramePr>
          <p:cNvPr id="34822" name="Object 6"/>
          <p:cNvGraphicFramePr>
            <a:graphicFrameLocks noChangeAspect="1"/>
          </p:cNvGraphicFramePr>
          <p:nvPr>
            <p:extLst>
              <p:ext uri="{D42A27DB-BD31-4B8C-83A1-F6EECF244321}">
                <p14:modId xmlns:p14="http://schemas.microsoft.com/office/powerpoint/2010/main" val="2325765445"/>
              </p:ext>
            </p:extLst>
          </p:nvPr>
        </p:nvGraphicFramePr>
        <p:xfrm>
          <a:off x="857097" y="5943600"/>
          <a:ext cx="7081837" cy="503237"/>
        </p:xfrm>
        <a:graphic>
          <a:graphicData uri="http://schemas.openxmlformats.org/presentationml/2006/ole">
            <mc:AlternateContent xmlns:mc="http://schemas.openxmlformats.org/markup-compatibility/2006">
              <mc:Choice xmlns:v="urn:schemas-microsoft-com:vml" Requires="v">
                <p:oleObj spid="_x0000_s4098" name="Equation" r:id="rId5" imgW="3213100" imgH="228600" progId="Equation.3">
                  <p:embed/>
                </p:oleObj>
              </mc:Choice>
              <mc:Fallback>
                <p:oleObj name="Equation" r:id="rId5" imgW="3213100" imgH="228600" progId="Equation.3">
                  <p:embed/>
                  <p:pic>
                    <p:nvPicPr>
                      <p:cNvPr id="34822"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097" y="5943600"/>
                        <a:ext cx="7081837" cy="503237"/>
                      </a:xfrm>
                      <a:prstGeom prst="rect">
                        <a:avLst/>
                      </a:prstGeom>
                      <a:solidFill>
                        <a:schemeClr val="accent3">
                          <a:lumMod val="40000"/>
                          <a:lumOff val="60000"/>
                        </a:schemeClr>
                      </a:solidFill>
                      <a:ln>
                        <a:noFill/>
                      </a:ln>
                      <a:effectLst/>
                    </p:spPr>
                  </p:pic>
                </p:oleObj>
              </mc:Fallback>
            </mc:AlternateContent>
          </a:graphicData>
        </a:graphic>
      </p:graphicFrame>
    </p:spTree>
    <p:extLst>
      <p:ext uri="{BB962C8B-B14F-4D97-AF65-F5344CB8AC3E}">
        <p14:creationId xmlns:p14="http://schemas.microsoft.com/office/powerpoint/2010/main" val="86210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r>
              <a:rPr lang="en-US" dirty="0"/>
              <a:t>If computer A runs a program in 10 seconds and computer B runs the same program in 15 seconds, how much faster is A than B?</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A is 1.5 times faster than B.</a:t>
            </a:r>
          </a:p>
        </p:txBody>
      </p:sp>
      <p:sp>
        <p:nvSpPr>
          <p:cNvPr id="4" name="TextBox 3"/>
          <p:cNvSpPr txBox="1"/>
          <p:nvPr/>
        </p:nvSpPr>
        <p:spPr>
          <a:xfrm>
            <a:off x="1514111" y="3724870"/>
            <a:ext cx="6115777"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en-US" dirty="0"/>
              <a:t>Execution Time(B) 		15		</a:t>
            </a:r>
          </a:p>
          <a:p>
            <a:r>
              <a:rPr lang="en-US" altLang="en-US" dirty="0"/>
              <a:t>––––––––––––––     =  	––––––––––––––––	=  </a:t>
            </a:r>
            <a:r>
              <a:rPr lang="en-US" altLang="en-US" i="1" dirty="0"/>
              <a:t>n</a:t>
            </a:r>
          </a:p>
          <a:p>
            <a:r>
              <a:rPr lang="en-US" altLang="en-US" dirty="0"/>
              <a:t>Execution Time(A)		10</a:t>
            </a:r>
            <a:endParaRPr lang="en-US" dirty="0"/>
          </a:p>
        </p:txBody>
      </p:sp>
      <p:sp>
        <p:nvSpPr>
          <p:cNvPr id="5" name="TextBox 4"/>
          <p:cNvSpPr txBox="1"/>
          <p:nvPr/>
        </p:nvSpPr>
        <p:spPr>
          <a:xfrm>
            <a:off x="1514111" y="4876800"/>
            <a:ext cx="6308137"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en-US" dirty="0"/>
              <a:t>Execution Time(B) 		15		</a:t>
            </a:r>
          </a:p>
          <a:p>
            <a:r>
              <a:rPr lang="en-US" altLang="en-US" dirty="0"/>
              <a:t>––––––––––––––     =  	––––––––––––––––	=  </a:t>
            </a:r>
            <a:r>
              <a:rPr lang="en-US" altLang="en-US" i="1" dirty="0"/>
              <a:t>1.5</a:t>
            </a:r>
          </a:p>
          <a:p>
            <a:r>
              <a:rPr lang="en-US" altLang="en-US" dirty="0"/>
              <a:t>Execution Time(A)		10</a:t>
            </a:r>
            <a:endParaRPr lang="en-US" dirty="0"/>
          </a:p>
        </p:txBody>
      </p:sp>
      <p:sp>
        <p:nvSpPr>
          <p:cNvPr id="6" name="TextBox 5"/>
          <p:cNvSpPr txBox="1"/>
          <p:nvPr/>
        </p:nvSpPr>
        <p:spPr>
          <a:xfrm>
            <a:off x="1514111" y="2633552"/>
            <a:ext cx="6115777"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en-US" dirty="0"/>
              <a:t>Performance(A) 		Execution Time(B) 	</a:t>
            </a:r>
          </a:p>
          <a:p>
            <a:r>
              <a:rPr lang="en-US" altLang="en-US" dirty="0"/>
              <a:t>––––––––––––––     =  	––––––––––––––––	=  </a:t>
            </a:r>
            <a:r>
              <a:rPr lang="en-US" altLang="en-US" i="1" dirty="0"/>
              <a:t>n</a:t>
            </a:r>
          </a:p>
          <a:p>
            <a:r>
              <a:rPr lang="en-US" altLang="en-US" dirty="0"/>
              <a:t>Performance(B) 		Execution Time(A)</a:t>
            </a:r>
            <a:endParaRPr lang="en-US" dirty="0"/>
          </a:p>
        </p:txBody>
      </p:sp>
    </p:spTree>
    <p:extLst>
      <p:ext uri="{BB962C8B-B14F-4D97-AF65-F5344CB8AC3E}">
        <p14:creationId xmlns:p14="http://schemas.microsoft.com/office/powerpoint/2010/main" val="147230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AU"/>
              <a:t>Reducing Power</a:t>
            </a:r>
          </a:p>
        </p:txBody>
      </p:sp>
      <p:sp>
        <p:nvSpPr>
          <p:cNvPr id="35844" name="Rectangle 3"/>
          <p:cNvSpPr>
            <a:spLocks noGrp="1" noChangeArrowheads="1"/>
          </p:cNvSpPr>
          <p:nvPr>
            <p:ph idx="1"/>
          </p:nvPr>
        </p:nvSpPr>
        <p:spPr/>
        <p:txBody>
          <a:bodyPr/>
          <a:lstStyle/>
          <a:p>
            <a:pPr eaLnBrk="1" hangingPunct="1"/>
            <a:r>
              <a:rPr lang="en-AU" dirty="0"/>
              <a:t>The power wall</a:t>
            </a:r>
          </a:p>
          <a:p>
            <a:pPr lvl="1"/>
            <a:r>
              <a:rPr lang="en-AU" dirty="0"/>
              <a:t>We cannot reduce voltage further</a:t>
            </a:r>
          </a:p>
          <a:p>
            <a:pPr lvl="1"/>
            <a:endParaRPr lang="en-AU" dirty="0"/>
          </a:p>
          <a:p>
            <a:r>
              <a:rPr lang="en-AU" dirty="0"/>
              <a:t>Try to remove heat</a:t>
            </a:r>
          </a:p>
          <a:p>
            <a:pPr lvl="1"/>
            <a:r>
              <a:rPr lang="en-AU" dirty="0"/>
              <a:t>Too expensive for common computers</a:t>
            </a:r>
          </a:p>
          <a:p>
            <a:pPr lvl="1"/>
            <a:endParaRPr lang="en-AU" dirty="0"/>
          </a:p>
          <a:p>
            <a:r>
              <a:rPr lang="en-AU" dirty="0"/>
              <a:t>How else can we improve performance?</a:t>
            </a:r>
          </a:p>
        </p:txBody>
      </p:sp>
    </p:spTree>
    <p:extLst>
      <p:ext uri="{BB962C8B-B14F-4D97-AF65-F5344CB8AC3E}">
        <p14:creationId xmlns:p14="http://schemas.microsoft.com/office/powerpoint/2010/main" val="42875848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AU"/>
              <a:t>Multiprocessors</a:t>
            </a:r>
          </a:p>
        </p:txBody>
      </p:sp>
      <p:sp>
        <p:nvSpPr>
          <p:cNvPr id="37892" name="Rectangle 3"/>
          <p:cNvSpPr>
            <a:spLocks noGrp="1" noChangeArrowheads="1"/>
          </p:cNvSpPr>
          <p:nvPr>
            <p:ph idx="1"/>
          </p:nvPr>
        </p:nvSpPr>
        <p:spPr/>
        <p:txBody>
          <a:bodyPr/>
          <a:lstStyle/>
          <a:p>
            <a:pPr eaLnBrk="1" hangingPunct="1"/>
            <a:r>
              <a:rPr lang="en-AU" dirty="0"/>
              <a:t>Multicore microprocessors</a:t>
            </a:r>
          </a:p>
          <a:p>
            <a:pPr lvl="1" eaLnBrk="1" hangingPunct="1"/>
            <a:r>
              <a:rPr lang="en-AU" dirty="0"/>
              <a:t>More than one processor per chip</a:t>
            </a:r>
          </a:p>
          <a:p>
            <a:pPr lvl="1" eaLnBrk="1" hangingPunct="1"/>
            <a:endParaRPr lang="en-AU" dirty="0"/>
          </a:p>
          <a:p>
            <a:pPr eaLnBrk="1" hangingPunct="1"/>
            <a:r>
              <a:rPr lang="en-AU" dirty="0"/>
              <a:t>Requires explicitly parallel programming</a:t>
            </a:r>
          </a:p>
          <a:p>
            <a:pPr lvl="1" eaLnBrk="1" hangingPunct="1"/>
            <a:r>
              <a:rPr lang="en-AU" dirty="0"/>
              <a:t>Hard to do</a:t>
            </a:r>
          </a:p>
          <a:p>
            <a:pPr lvl="2" eaLnBrk="1" hangingPunct="1"/>
            <a:r>
              <a:rPr lang="en-AU" dirty="0"/>
              <a:t>Programming for performance</a:t>
            </a:r>
          </a:p>
          <a:p>
            <a:pPr lvl="2" eaLnBrk="1" hangingPunct="1"/>
            <a:r>
              <a:rPr lang="en-AU" dirty="0"/>
              <a:t>Load balancing</a:t>
            </a:r>
          </a:p>
          <a:p>
            <a:pPr lvl="2" eaLnBrk="1" hangingPunct="1"/>
            <a:r>
              <a:rPr lang="en-AU" dirty="0"/>
              <a:t>Optimizing communication and synchronization</a:t>
            </a:r>
          </a:p>
        </p:txBody>
      </p:sp>
    </p:spTree>
    <p:extLst>
      <p:ext uri="{BB962C8B-B14F-4D97-AF65-F5344CB8AC3E}">
        <p14:creationId xmlns:p14="http://schemas.microsoft.com/office/powerpoint/2010/main" val="3487430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Performance</a:t>
            </a:r>
          </a:p>
        </p:txBody>
      </p:sp>
      <p:sp>
        <p:nvSpPr>
          <p:cNvPr id="3" name="Content Placeholder 2"/>
          <p:cNvSpPr>
            <a:spLocks noGrp="1"/>
          </p:cNvSpPr>
          <p:nvPr>
            <p:ph idx="1"/>
          </p:nvPr>
        </p:nvSpPr>
        <p:spPr/>
        <p:txBody>
          <a:bodyPr/>
          <a:lstStyle/>
          <a:p>
            <a:r>
              <a:rPr lang="en-US" dirty="0"/>
              <a:t>Time is our metric for determining performance</a:t>
            </a:r>
          </a:p>
          <a:p>
            <a:r>
              <a:rPr lang="en-US" dirty="0"/>
              <a:t>Time can be defined in different ways</a:t>
            </a:r>
          </a:p>
        </p:txBody>
      </p:sp>
    </p:spTree>
    <p:extLst>
      <p:ext uri="{BB962C8B-B14F-4D97-AF65-F5344CB8AC3E}">
        <p14:creationId xmlns:p14="http://schemas.microsoft.com/office/powerpoint/2010/main" val="1440555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a:t>Measuring Execution Time</a:t>
            </a:r>
            <a:endParaRPr lang="en-AU"/>
          </a:p>
        </p:txBody>
      </p:sp>
      <p:sp>
        <p:nvSpPr>
          <p:cNvPr id="25604" name="Rectangle 3"/>
          <p:cNvSpPr>
            <a:spLocks noGrp="1" noChangeArrowheads="1"/>
          </p:cNvSpPr>
          <p:nvPr>
            <p:ph idx="1"/>
          </p:nvPr>
        </p:nvSpPr>
        <p:spPr/>
        <p:txBody>
          <a:bodyPr/>
          <a:lstStyle/>
          <a:p>
            <a:pPr eaLnBrk="1" hangingPunct="1">
              <a:lnSpc>
                <a:spcPct val="90000"/>
              </a:lnSpc>
            </a:pPr>
            <a:r>
              <a:rPr lang="en-US" dirty="0"/>
              <a:t>Elapsed time</a:t>
            </a:r>
          </a:p>
          <a:p>
            <a:pPr lvl="1">
              <a:lnSpc>
                <a:spcPct val="90000"/>
              </a:lnSpc>
            </a:pPr>
            <a:r>
              <a:rPr lang="en-US" dirty="0"/>
              <a:t>“Wall-clock” time, Response time</a:t>
            </a:r>
          </a:p>
          <a:p>
            <a:pPr lvl="1" eaLnBrk="1" hangingPunct="1">
              <a:lnSpc>
                <a:spcPct val="90000"/>
              </a:lnSpc>
            </a:pPr>
            <a:r>
              <a:rPr lang="en-US" dirty="0"/>
              <a:t>Total time to complete task, including all aspects</a:t>
            </a:r>
          </a:p>
          <a:p>
            <a:pPr lvl="2" eaLnBrk="1" hangingPunct="1">
              <a:lnSpc>
                <a:spcPct val="90000"/>
              </a:lnSpc>
            </a:pPr>
            <a:r>
              <a:rPr lang="en-US" dirty="0"/>
              <a:t>Processing, I/O, OS overhead, idle time</a:t>
            </a:r>
          </a:p>
          <a:p>
            <a:pPr lvl="1" eaLnBrk="1" hangingPunct="1">
              <a:lnSpc>
                <a:spcPct val="90000"/>
              </a:lnSpc>
            </a:pPr>
            <a:r>
              <a:rPr lang="en-US" dirty="0"/>
              <a:t>Determines system performance</a:t>
            </a:r>
          </a:p>
          <a:p>
            <a:pPr lvl="1" eaLnBrk="1" hangingPunct="1">
              <a:lnSpc>
                <a:spcPct val="90000"/>
              </a:lnSpc>
            </a:pPr>
            <a:endParaRPr lang="en-US" dirty="0"/>
          </a:p>
          <a:p>
            <a:pPr eaLnBrk="1" hangingPunct="1">
              <a:lnSpc>
                <a:spcPct val="90000"/>
              </a:lnSpc>
            </a:pPr>
            <a:r>
              <a:rPr lang="en-US" dirty="0"/>
              <a:t>CPU time</a:t>
            </a:r>
          </a:p>
          <a:p>
            <a:pPr lvl="1" eaLnBrk="1" hangingPunct="1">
              <a:lnSpc>
                <a:spcPct val="90000"/>
              </a:lnSpc>
            </a:pPr>
            <a:r>
              <a:rPr lang="en-US" dirty="0"/>
              <a:t>Time spent processing a given job</a:t>
            </a:r>
          </a:p>
          <a:p>
            <a:pPr lvl="2" eaLnBrk="1" hangingPunct="1">
              <a:lnSpc>
                <a:spcPct val="90000"/>
              </a:lnSpc>
            </a:pPr>
            <a:r>
              <a:rPr lang="en-US" dirty="0"/>
              <a:t>Discounts I/O time, other jobs’ shares</a:t>
            </a:r>
          </a:p>
          <a:p>
            <a:pPr lvl="1" eaLnBrk="1" hangingPunct="1">
              <a:lnSpc>
                <a:spcPct val="90000"/>
              </a:lnSpc>
            </a:pPr>
            <a:r>
              <a:rPr lang="en-US" dirty="0"/>
              <a:t>Comprises user CPU time and system CPU time</a:t>
            </a:r>
          </a:p>
          <a:p>
            <a:pPr lvl="1" eaLnBrk="1" hangingPunct="1">
              <a:lnSpc>
                <a:spcPct val="90000"/>
              </a:lnSpc>
            </a:pPr>
            <a:r>
              <a:rPr lang="en-US" dirty="0"/>
              <a:t>Different programs are affected differently by CPU and system performance</a:t>
            </a:r>
          </a:p>
        </p:txBody>
      </p:sp>
      <p:sp>
        <p:nvSpPr>
          <p:cNvPr id="2" name="TextBox 1"/>
          <p:cNvSpPr txBox="1"/>
          <p:nvPr/>
        </p:nvSpPr>
        <p:spPr>
          <a:xfrm>
            <a:off x="6477000" y="3853934"/>
            <a:ext cx="2209800" cy="369332"/>
          </a:xfrm>
          <a:prstGeom prst="rect">
            <a:avLst/>
          </a:prstGeom>
          <a:noFill/>
        </p:spPr>
        <p:txBody>
          <a:bodyPr wrap="square" rtlCol="0">
            <a:spAutoFit/>
          </a:bodyPr>
          <a:lstStyle/>
          <a:p>
            <a:r>
              <a:rPr lang="en-US" dirty="0">
                <a:solidFill>
                  <a:schemeClr val="tx2"/>
                </a:solidFill>
              </a:rPr>
              <a:t>CPU Performance</a:t>
            </a:r>
          </a:p>
        </p:txBody>
      </p:sp>
      <p:sp>
        <p:nvSpPr>
          <p:cNvPr id="6" name="TextBox 5"/>
          <p:cNvSpPr txBox="1"/>
          <p:nvPr/>
        </p:nvSpPr>
        <p:spPr>
          <a:xfrm>
            <a:off x="6477000" y="1600200"/>
            <a:ext cx="2057400" cy="646331"/>
          </a:xfrm>
          <a:prstGeom prst="rect">
            <a:avLst/>
          </a:prstGeom>
          <a:noFill/>
        </p:spPr>
        <p:txBody>
          <a:bodyPr wrap="square" rtlCol="0">
            <a:spAutoFit/>
          </a:bodyPr>
          <a:lstStyle/>
          <a:p>
            <a:r>
              <a:rPr lang="en-US" dirty="0">
                <a:solidFill>
                  <a:schemeClr val="tx2"/>
                </a:solidFill>
              </a:rPr>
              <a:t>System Performance</a:t>
            </a:r>
          </a:p>
        </p:txBody>
      </p:sp>
    </p:spTree>
    <p:extLst>
      <p:ext uri="{BB962C8B-B14F-4D97-AF65-F5344CB8AC3E}">
        <p14:creationId xmlns:p14="http://schemas.microsoft.com/office/powerpoint/2010/main" val="1208260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Line 2"/>
          <p:cNvSpPr>
            <a:spLocks noChangeShapeType="1"/>
          </p:cNvSpPr>
          <p:nvPr/>
        </p:nvSpPr>
        <p:spPr bwMode="auto">
          <a:xfrm>
            <a:off x="2627313" y="4140200"/>
            <a:ext cx="172878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8" name="Line 3"/>
          <p:cNvSpPr>
            <a:spLocks noChangeShapeType="1"/>
          </p:cNvSpPr>
          <p:nvPr/>
        </p:nvSpPr>
        <p:spPr bwMode="auto">
          <a:xfrm>
            <a:off x="2627313" y="4211637"/>
            <a:ext cx="0" cy="16557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9" name="Line 4"/>
          <p:cNvSpPr>
            <a:spLocks noChangeShapeType="1"/>
          </p:cNvSpPr>
          <p:nvPr/>
        </p:nvSpPr>
        <p:spPr bwMode="auto">
          <a:xfrm>
            <a:off x="4356100" y="4211637"/>
            <a:ext cx="0" cy="16557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0" name="Line 5"/>
          <p:cNvSpPr>
            <a:spLocks noChangeShapeType="1"/>
          </p:cNvSpPr>
          <p:nvPr/>
        </p:nvSpPr>
        <p:spPr bwMode="auto">
          <a:xfrm>
            <a:off x="6083300" y="4211637"/>
            <a:ext cx="0" cy="16557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1" name="Line 6"/>
          <p:cNvSpPr>
            <a:spLocks noChangeShapeType="1"/>
          </p:cNvSpPr>
          <p:nvPr/>
        </p:nvSpPr>
        <p:spPr bwMode="auto">
          <a:xfrm>
            <a:off x="7812088" y="4211637"/>
            <a:ext cx="0" cy="16557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2" name="Rectangle 7"/>
          <p:cNvSpPr>
            <a:spLocks noGrp="1" noChangeArrowheads="1"/>
          </p:cNvSpPr>
          <p:nvPr>
            <p:ph type="title"/>
          </p:nvPr>
        </p:nvSpPr>
        <p:spPr/>
        <p:txBody>
          <a:bodyPr/>
          <a:lstStyle/>
          <a:p>
            <a:pPr eaLnBrk="1" hangingPunct="1"/>
            <a:r>
              <a:rPr lang="en-US"/>
              <a:t>CPU Clocking</a:t>
            </a:r>
            <a:endParaRPr lang="en-AU"/>
          </a:p>
        </p:txBody>
      </p:sp>
      <p:sp>
        <p:nvSpPr>
          <p:cNvPr id="26633" name="Rectangle 8"/>
          <p:cNvSpPr>
            <a:spLocks noGrp="1" noChangeArrowheads="1"/>
          </p:cNvSpPr>
          <p:nvPr>
            <p:ph idx="1"/>
          </p:nvPr>
        </p:nvSpPr>
        <p:spPr/>
        <p:txBody>
          <a:bodyPr/>
          <a:lstStyle/>
          <a:p>
            <a:pPr eaLnBrk="1" hangingPunct="1"/>
            <a:r>
              <a:rPr lang="en-AU" dirty="0"/>
              <a:t>Clock period: duration of a clock cycle</a:t>
            </a:r>
          </a:p>
          <a:p>
            <a:pPr lvl="1"/>
            <a:r>
              <a:rPr lang="en-AU" dirty="0"/>
              <a:t>e.g. 250 </a:t>
            </a:r>
            <a:r>
              <a:rPr lang="en-AU" dirty="0" err="1"/>
              <a:t>ps</a:t>
            </a:r>
            <a:endParaRPr lang="en-AU" dirty="0"/>
          </a:p>
          <a:p>
            <a:r>
              <a:rPr lang="en-AU" dirty="0"/>
              <a:t>Clock frequency: cycles per second</a:t>
            </a:r>
          </a:p>
          <a:p>
            <a:pPr lvl="1"/>
            <a:r>
              <a:rPr lang="en-AU" dirty="0"/>
              <a:t>e.g. 4 GHz</a:t>
            </a:r>
          </a:p>
        </p:txBody>
      </p:sp>
      <p:sp>
        <p:nvSpPr>
          <p:cNvPr id="26634" name="Line 10"/>
          <p:cNvSpPr>
            <a:spLocks noChangeShapeType="1"/>
          </p:cNvSpPr>
          <p:nvPr/>
        </p:nvSpPr>
        <p:spPr bwMode="auto">
          <a:xfrm>
            <a:off x="2627313" y="4356100"/>
            <a:ext cx="863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5" name="Line 11"/>
          <p:cNvSpPr>
            <a:spLocks noChangeShapeType="1"/>
          </p:cNvSpPr>
          <p:nvPr/>
        </p:nvSpPr>
        <p:spPr bwMode="auto">
          <a:xfrm>
            <a:off x="2627313" y="4356100"/>
            <a:ext cx="0" cy="28733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Line 12"/>
          <p:cNvSpPr>
            <a:spLocks noChangeShapeType="1"/>
          </p:cNvSpPr>
          <p:nvPr/>
        </p:nvSpPr>
        <p:spPr bwMode="auto">
          <a:xfrm>
            <a:off x="3490913" y="4356100"/>
            <a:ext cx="0" cy="28733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7" name="Line 13"/>
          <p:cNvSpPr>
            <a:spLocks noChangeShapeType="1"/>
          </p:cNvSpPr>
          <p:nvPr/>
        </p:nvSpPr>
        <p:spPr bwMode="auto">
          <a:xfrm>
            <a:off x="3490913" y="4643437"/>
            <a:ext cx="863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8" name="Line 14"/>
          <p:cNvSpPr>
            <a:spLocks noChangeShapeType="1"/>
          </p:cNvSpPr>
          <p:nvPr/>
        </p:nvSpPr>
        <p:spPr bwMode="auto">
          <a:xfrm>
            <a:off x="2339975" y="4643437"/>
            <a:ext cx="28733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9" name="Line 15"/>
          <p:cNvSpPr>
            <a:spLocks noChangeShapeType="1"/>
          </p:cNvSpPr>
          <p:nvPr/>
        </p:nvSpPr>
        <p:spPr bwMode="auto">
          <a:xfrm>
            <a:off x="4356100" y="4356100"/>
            <a:ext cx="863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0" name="Line 16"/>
          <p:cNvSpPr>
            <a:spLocks noChangeShapeType="1"/>
          </p:cNvSpPr>
          <p:nvPr/>
        </p:nvSpPr>
        <p:spPr bwMode="auto">
          <a:xfrm>
            <a:off x="4356100" y="4356100"/>
            <a:ext cx="0" cy="28733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1" name="Line 17"/>
          <p:cNvSpPr>
            <a:spLocks noChangeShapeType="1"/>
          </p:cNvSpPr>
          <p:nvPr/>
        </p:nvSpPr>
        <p:spPr bwMode="auto">
          <a:xfrm>
            <a:off x="5219700" y="4356100"/>
            <a:ext cx="0" cy="28733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2" name="Line 18"/>
          <p:cNvSpPr>
            <a:spLocks noChangeShapeType="1"/>
          </p:cNvSpPr>
          <p:nvPr/>
        </p:nvSpPr>
        <p:spPr bwMode="auto">
          <a:xfrm>
            <a:off x="5219700" y="4643437"/>
            <a:ext cx="863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3" name="Line 19"/>
          <p:cNvSpPr>
            <a:spLocks noChangeShapeType="1"/>
          </p:cNvSpPr>
          <p:nvPr/>
        </p:nvSpPr>
        <p:spPr bwMode="auto">
          <a:xfrm>
            <a:off x="6083300" y="4356100"/>
            <a:ext cx="863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4" name="Line 20"/>
          <p:cNvSpPr>
            <a:spLocks noChangeShapeType="1"/>
          </p:cNvSpPr>
          <p:nvPr/>
        </p:nvSpPr>
        <p:spPr bwMode="auto">
          <a:xfrm>
            <a:off x="6083300" y="4356100"/>
            <a:ext cx="0" cy="28733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5" name="Line 21"/>
          <p:cNvSpPr>
            <a:spLocks noChangeShapeType="1"/>
          </p:cNvSpPr>
          <p:nvPr/>
        </p:nvSpPr>
        <p:spPr bwMode="auto">
          <a:xfrm>
            <a:off x="6946900" y="4356100"/>
            <a:ext cx="0" cy="28733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6" name="Line 22"/>
          <p:cNvSpPr>
            <a:spLocks noChangeShapeType="1"/>
          </p:cNvSpPr>
          <p:nvPr/>
        </p:nvSpPr>
        <p:spPr bwMode="auto">
          <a:xfrm>
            <a:off x="6946900" y="4643437"/>
            <a:ext cx="863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7" name="Line 23"/>
          <p:cNvSpPr>
            <a:spLocks noChangeShapeType="1"/>
          </p:cNvSpPr>
          <p:nvPr/>
        </p:nvSpPr>
        <p:spPr bwMode="auto">
          <a:xfrm>
            <a:off x="7812088" y="4356100"/>
            <a:ext cx="0" cy="28733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8" name="Line 24"/>
          <p:cNvSpPr>
            <a:spLocks noChangeShapeType="1"/>
          </p:cNvSpPr>
          <p:nvPr/>
        </p:nvSpPr>
        <p:spPr bwMode="auto">
          <a:xfrm>
            <a:off x="7812088" y="4356100"/>
            <a:ext cx="28733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9" name="Freeform 25"/>
          <p:cNvSpPr>
            <a:spLocks/>
          </p:cNvSpPr>
          <p:nvPr/>
        </p:nvSpPr>
        <p:spPr bwMode="auto">
          <a:xfrm>
            <a:off x="4211638" y="5435600"/>
            <a:ext cx="288925" cy="287337"/>
          </a:xfrm>
          <a:custGeom>
            <a:avLst/>
            <a:gdLst>
              <a:gd name="T0" fmla="*/ 0 w 182"/>
              <a:gd name="T1" fmla="*/ 144462 h 181"/>
              <a:gd name="T2" fmla="*/ 73025 w 182"/>
              <a:gd name="T3" fmla="*/ 0 h 181"/>
              <a:gd name="T4" fmla="*/ 215900 w 182"/>
              <a:gd name="T5" fmla="*/ 0 h 181"/>
              <a:gd name="T6" fmla="*/ 288925 w 182"/>
              <a:gd name="T7" fmla="*/ 144462 h 181"/>
              <a:gd name="T8" fmla="*/ 215900 w 182"/>
              <a:gd name="T9" fmla="*/ 287337 h 181"/>
              <a:gd name="T10" fmla="*/ 73025 w 182"/>
              <a:gd name="T11" fmla="*/ 287337 h 181"/>
              <a:gd name="T12" fmla="*/ 0 w 182"/>
              <a:gd name="T13" fmla="*/ 144462 h 18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2" h="181">
                <a:moveTo>
                  <a:pt x="0" y="91"/>
                </a:moveTo>
                <a:lnTo>
                  <a:pt x="46" y="0"/>
                </a:lnTo>
                <a:lnTo>
                  <a:pt x="136" y="0"/>
                </a:lnTo>
                <a:lnTo>
                  <a:pt x="182" y="91"/>
                </a:lnTo>
                <a:lnTo>
                  <a:pt x="136" y="181"/>
                </a:lnTo>
                <a:lnTo>
                  <a:pt x="46" y="181"/>
                </a:lnTo>
                <a:lnTo>
                  <a:pt x="0" y="91"/>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0" name="Freeform 26"/>
          <p:cNvSpPr>
            <a:spLocks/>
          </p:cNvSpPr>
          <p:nvPr/>
        </p:nvSpPr>
        <p:spPr bwMode="auto">
          <a:xfrm>
            <a:off x="5940425" y="5435600"/>
            <a:ext cx="288925" cy="287337"/>
          </a:xfrm>
          <a:custGeom>
            <a:avLst/>
            <a:gdLst>
              <a:gd name="T0" fmla="*/ 0 w 182"/>
              <a:gd name="T1" fmla="*/ 144462 h 181"/>
              <a:gd name="T2" fmla="*/ 73025 w 182"/>
              <a:gd name="T3" fmla="*/ 0 h 181"/>
              <a:gd name="T4" fmla="*/ 215900 w 182"/>
              <a:gd name="T5" fmla="*/ 0 h 181"/>
              <a:gd name="T6" fmla="*/ 288925 w 182"/>
              <a:gd name="T7" fmla="*/ 144462 h 181"/>
              <a:gd name="T8" fmla="*/ 215900 w 182"/>
              <a:gd name="T9" fmla="*/ 287337 h 181"/>
              <a:gd name="T10" fmla="*/ 73025 w 182"/>
              <a:gd name="T11" fmla="*/ 287337 h 181"/>
              <a:gd name="T12" fmla="*/ 0 w 182"/>
              <a:gd name="T13" fmla="*/ 144462 h 18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2" h="181">
                <a:moveTo>
                  <a:pt x="0" y="91"/>
                </a:moveTo>
                <a:lnTo>
                  <a:pt x="46" y="0"/>
                </a:lnTo>
                <a:lnTo>
                  <a:pt x="136" y="0"/>
                </a:lnTo>
                <a:lnTo>
                  <a:pt x="182" y="91"/>
                </a:lnTo>
                <a:lnTo>
                  <a:pt x="136" y="181"/>
                </a:lnTo>
                <a:lnTo>
                  <a:pt x="46" y="181"/>
                </a:lnTo>
                <a:lnTo>
                  <a:pt x="0" y="91"/>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1" name="Freeform 27"/>
          <p:cNvSpPr>
            <a:spLocks/>
          </p:cNvSpPr>
          <p:nvPr/>
        </p:nvSpPr>
        <p:spPr bwMode="auto">
          <a:xfrm>
            <a:off x="7667625" y="5435600"/>
            <a:ext cx="288925" cy="287337"/>
          </a:xfrm>
          <a:custGeom>
            <a:avLst/>
            <a:gdLst>
              <a:gd name="T0" fmla="*/ 0 w 182"/>
              <a:gd name="T1" fmla="*/ 144462 h 181"/>
              <a:gd name="T2" fmla="*/ 73025 w 182"/>
              <a:gd name="T3" fmla="*/ 0 h 181"/>
              <a:gd name="T4" fmla="*/ 215900 w 182"/>
              <a:gd name="T5" fmla="*/ 0 h 181"/>
              <a:gd name="T6" fmla="*/ 288925 w 182"/>
              <a:gd name="T7" fmla="*/ 144462 h 181"/>
              <a:gd name="T8" fmla="*/ 215900 w 182"/>
              <a:gd name="T9" fmla="*/ 287337 h 181"/>
              <a:gd name="T10" fmla="*/ 73025 w 182"/>
              <a:gd name="T11" fmla="*/ 287337 h 181"/>
              <a:gd name="T12" fmla="*/ 0 w 182"/>
              <a:gd name="T13" fmla="*/ 144462 h 18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2" h="181">
                <a:moveTo>
                  <a:pt x="0" y="91"/>
                </a:moveTo>
                <a:lnTo>
                  <a:pt x="46" y="0"/>
                </a:lnTo>
                <a:lnTo>
                  <a:pt x="136" y="0"/>
                </a:lnTo>
                <a:lnTo>
                  <a:pt x="182" y="91"/>
                </a:lnTo>
                <a:lnTo>
                  <a:pt x="136" y="181"/>
                </a:lnTo>
                <a:lnTo>
                  <a:pt x="46" y="181"/>
                </a:lnTo>
                <a:lnTo>
                  <a:pt x="0" y="91"/>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2" name="Line 28"/>
          <p:cNvSpPr>
            <a:spLocks noChangeShapeType="1"/>
          </p:cNvSpPr>
          <p:nvPr/>
        </p:nvSpPr>
        <p:spPr bwMode="auto">
          <a:xfrm>
            <a:off x="2339975" y="5867400"/>
            <a:ext cx="59039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3" name="Line 29"/>
          <p:cNvSpPr>
            <a:spLocks noChangeShapeType="1"/>
          </p:cNvSpPr>
          <p:nvPr/>
        </p:nvSpPr>
        <p:spPr bwMode="auto">
          <a:xfrm flipV="1">
            <a:off x="2339975" y="4211637"/>
            <a:ext cx="0" cy="1655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4" name="Text Box 30"/>
          <p:cNvSpPr txBox="1">
            <a:spLocks noChangeArrowheads="1"/>
          </p:cNvSpPr>
          <p:nvPr/>
        </p:nvSpPr>
        <p:spPr bwMode="auto">
          <a:xfrm>
            <a:off x="684213" y="4360862"/>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a:t>Clock (cycles)</a:t>
            </a:r>
            <a:endParaRPr lang="en-AU" sz="1600"/>
          </a:p>
        </p:txBody>
      </p:sp>
      <p:sp>
        <p:nvSpPr>
          <p:cNvPr id="26655" name="Text Box 31"/>
          <p:cNvSpPr txBox="1">
            <a:spLocks noChangeArrowheads="1"/>
          </p:cNvSpPr>
          <p:nvPr/>
        </p:nvSpPr>
        <p:spPr bwMode="auto">
          <a:xfrm>
            <a:off x="684213" y="4792662"/>
            <a:ext cx="16859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a:t>Data transfer</a:t>
            </a:r>
            <a:br>
              <a:rPr lang="en-US" sz="1600"/>
            </a:br>
            <a:r>
              <a:rPr lang="en-US" sz="1600"/>
              <a:t>and computation</a:t>
            </a:r>
            <a:endParaRPr lang="en-AU" sz="1600"/>
          </a:p>
        </p:txBody>
      </p:sp>
      <p:sp>
        <p:nvSpPr>
          <p:cNvPr id="26656" name="Text Box 32"/>
          <p:cNvSpPr txBox="1">
            <a:spLocks noChangeArrowheads="1"/>
          </p:cNvSpPr>
          <p:nvPr/>
        </p:nvSpPr>
        <p:spPr bwMode="auto">
          <a:xfrm>
            <a:off x="684213" y="5440362"/>
            <a:ext cx="13366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a:t>Update state</a:t>
            </a:r>
            <a:endParaRPr lang="en-AU" sz="1600"/>
          </a:p>
        </p:txBody>
      </p:sp>
      <p:sp>
        <p:nvSpPr>
          <p:cNvPr id="26657" name="Rectangle 33"/>
          <p:cNvSpPr>
            <a:spLocks noChangeArrowheads="1"/>
          </p:cNvSpPr>
          <p:nvPr/>
        </p:nvSpPr>
        <p:spPr bwMode="auto">
          <a:xfrm>
            <a:off x="2916238" y="4067175"/>
            <a:ext cx="1150937" cy="1444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p>
        </p:txBody>
      </p:sp>
      <p:sp>
        <p:nvSpPr>
          <p:cNvPr id="26658" name="Text Box 34"/>
          <p:cNvSpPr txBox="1">
            <a:spLocks noChangeArrowheads="1"/>
          </p:cNvSpPr>
          <p:nvPr/>
        </p:nvSpPr>
        <p:spPr bwMode="auto">
          <a:xfrm>
            <a:off x="2843213" y="3927475"/>
            <a:ext cx="1311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1600"/>
              <a:t>Clock period</a:t>
            </a:r>
            <a:endParaRPr lang="en-AU" sz="1600"/>
          </a:p>
        </p:txBody>
      </p:sp>
      <p:sp>
        <p:nvSpPr>
          <p:cNvPr id="26660" name="Freeform 36"/>
          <p:cNvSpPr>
            <a:spLocks/>
          </p:cNvSpPr>
          <p:nvPr/>
        </p:nvSpPr>
        <p:spPr bwMode="auto">
          <a:xfrm>
            <a:off x="4356100" y="4930775"/>
            <a:ext cx="1727200" cy="287337"/>
          </a:xfrm>
          <a:custGeom>
            <a:avLst/>
            <a:gdLst>
              <a:gd name="T0" fmla="*/ 0 w 1088"/>
              <a:gd name="T1" fmla="*/ 142875 h 181"/>
              <a:gd name="T2" fmla="*/ 71438 w 1088"/>
              <a:gd name="T3" fmla="*/ 0 h 181"/>
              <a:gd name="T4" fmla="*/ 1655763 w 1088"/>
              <a:gd name="T5" fmla="*/ 0 h 181"/>
              <a:gd name="T6" fmla="*/ 1727200 w 1088"/>
              <a:gd name="T7" fmla="*/ 142875 h 181"/>
              <a:gd name="T8" fmla="*/ 1655763 w 1088"/>
              <a:gd name="T9" fmla="*/ 287337 h 181"/>
              <a:gd name="T10" fmla="*/ 71438 w 1088"/>
              <a:gd name="T11" fmla="*/ 287337 h 181"/>
              <a:gd name="T12" fmla="*/ 0 w 1088"/>
              <a:gd name="T13" fmla="*/ 142875 h 18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88" h="181">
                <a:moveTo>
                  <a:pt x="0" y="90"/>
                </a:moveTo>
                <a:lnTo>
                  <a:pt x="45" y="0"/>
                </a:lnTo>
                <a:lnTo>
                  <a:pt x="1043" y="0"/>
                </a:lnTo>
                <a:lnTo>
                  <a:pt x="1088" y="90"/>
                </a:lnTo>
                <a:lnTo>
                  <a:pt x="1043" y="181"/>
                </a:lnTo>
                <a:lnTo>
                  <a:pt x="45" y="181"/>
                </a:lnTo>
                <a:lnTo>
                  <a:pt x="0" y="9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1" name="Freeform 37"/>
          <p:cNvSpPr>
            <a:spLocks/>
          </p:cNvSpPr>
          <p:nvPr/>
        </p:nvSpPr>
        <p:spPr bwMode="auto">
          <a:xfrm>
            <a:off x="2627313" y="4930775"/>
            <a:ext cx="1727200" cy="287337"/>
          </a:xfrm>
          <a:custGeom>
            <a:avLst/>
            <a:gdLst>
              <a:gd name="T0" fmla="*/ 0 w 1088"/>
              <a:gd name="T1" fmla="*/ 142875 h 181"/>
              <a:gd name="T2" fmla="*/ 71438 w 1088"/>
              <a:gd name="T3" fmla="*/ 0 h 181"/>
              <a:gd name="T4" fmla="*/ 1655763 w 1088"/>
              <a:gd name="T5" fmla="*/ 0 h 181"/>
              <a:gd name="T6" fmla="*/ 1727200 w 1088"/>
              <a:gd name="T7" fmla="*/ 142875 h 181"/>
              <a:gd name="T8" fmla="*/ 1655763 w 1088"/>
              <a:gd name="T9" fmla="*/ 287337 h 181"/>
              <a:gd name="T10" fmla="*/ 71438 w 1088"/>
              <a:gd name="T11" fmla="*/ 287337 h 181"/>
              <a:gd name="T12" fmla="*/ 0 w 1088"/>
              <a:gd name="T13" fmla="*/ 142875 h 18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88" h="181">
                <a:moveTo>
                  <a:pt x="0" y="90"/>
                </a:moveTo>
                <a:lnTo>
                  <a:pt x="45" y="0"/>
                </a:lnTo>
                <a:lnTo>
                  <a:pt x="1043" y="0"/>
                </a:lnTo>
                <a:lnTo>
                  <a:pt x="1088" y="90"/>
                </a:lnTo>
                <a:lnTo>
                  <a:pt x="1043" y="181"/>
                </a:lnTo>
                <a:lnTo>
                  <a:pt x="45" y="181"/>
                </a:lnTo>
                <a:lnTo>
                  <a:pt x="0" y="9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2" name="Freeform 38"/>
          <p:cNvSpPr>
            <a:spLocks/>
          </p:cNvSpPr>
          <p:nvPr/>
        </p:nvSpPr>
        <p:spPr bwMode="auto">
          <a:xfrm>
            <a:off x="6083300" y="4930775"/>
            <a:ext cx="1727200" cy="287337"/>
          </a:xfrm>
          <a:custGeom>
            <a:avLst/>
            <a:gdLst>
              <a:gd name="T0" fmla="*/ 0 w 1088"/>
              <a:gd name="T1" fmla="*/ 142875 h 181"/>
              <a:gd name="T2" fmla="*/ 71438 w 1088"/>
              <a:gd name="T3" fmla="*/ 0 h 181"/>
              <a:gd name="T4" fmla="*/ 1655763 w 1088"/>
              <a:gd name="T5" fmla="*/ 0 h 181"/>
              <a:gd name="T6" fmla="*/ 1727200 w 1088"/>
              <a:gd name="T7" fmla="*/ 142875 h 181"/>
              <a:gd name="T8" fmla="*/ 1655763 w 1088"/>
              <a:gd name="T9" fmla="*/ 287337 h 181"/>
              <a:gd name="T10" fmla="*/ 71438 w 1088"/>
              <a:gd name="T11" fmla="*/ 287337 h 181"/>
              <a:gd name="T12" fmla="*/ 0 w 1088"/>
              <a:gd name="T13" fmla="*/ 142875 h 18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88" h="181">
                <a:moveTo>
                  <a:pt x="0" y="90"/>
                </a:moveTo>
                <a:lnTo>
                  <a:pt x="45" y="0"/>
                </a:lnTo>
                <a:lnTo>
                  <a:pt x="1043" y="0"/>
                </a:lnTo>
                <a:lnTo>
                  <a:pt x="1088" y="90"/>
                </a:lnTo>
                <a:lnTo>
                  <a:pt x="1043" y="181"/>
                </a:lnTo>
                <a:lnTo>
                  <a:pt x="45" y="181"/>
                </a:lnTo>
                <a:lnTo>
                  <a:pt x="0" y="9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36221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666</TotalTime>
  <Words>2431</Words>
  <Application>Microsoft Office PowerPoint</Application>
  <PresentationFormat>On-screen Show (4:3)</PresentationFormat>
  <Paragraphs>891</Paragraphs>
  <Slides>61</Slides>
  <Notes>22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7" baseType="lpstr">
      <vt:lpstr>Arial</vt:lpstr>
      <vt:lpstr>Calibri</vt:lpstr>
      <vt:lpstr>Times New Roman</vt:lpstr>
      <vt:lpstr>Wingdings</vt:lpstr>
      <vt:lpstr>Clarity</vt:lpstr>
      <vt:lpstr>Equation</vt:lpstr>
      <vt:lpstr>Performance</vt:lpstr>
      <vt:lpstr>Introduction</vt:lpstr>
      <vt:lpstr>Introduction</vt:lpstr>
      <vt:lpstr>Definitions of Performance</vt:lpstr>
      <vt:lpstr>Performance as Response Time</vt:lpstr>
      <vt:lpstr>Example</vt:lpstr>
      <vt:lpstr>Measuring Performance</vt:lpstr>
      <vt:lpstr>Measuring Execution Time</vt:lpstr>
      <vt:lpstr>CPU Clocking</vt:lpstr>
      <vt:lpstr>CPU Time</vt:lpstr>
      <vt:lpstr>Example</vt:lpstr>
      <vt:lpstr>CPU Time Example</vt:lpstr>
      <vt:lpstr>Instructions</vt:lpstr>
      <vt:lpstr>Example</vt:lpstr>
      <vt:lpstr>Example</vt:lpstr>
      <vt:lpstr>Example</vt:lpstr>
      <vt:lpstr>CPU Performance Equation</vt:lpstr>
      <vt:lpstr>Components of Performance</vt:lpstr>
      <vt:lpstr>Components of Performance</vt:lpstr>
      <vt:lpstr>CPI in More Detail</vt:lpstr>
      <vt:lpstr>CPI Example</vt:lpstr>
      <vt:lpstr>Using the CPU Performance Equation</vt:lpstr>
      <vt:lpstr>Using the CPU Performance Equation</vt:lpstr>
      <vt:lpstr>Solution 1</vt:lpstr>
      <vt:lpstr>Solution 1</vt:lpstr>
      <vt:lpstr>Solution 1</vt:lpstr>
      <vt:lpstr>Solution 1</vt:lpstr>
      <vt:lpstr>Solution 1</vt:lpstr>
      <vt:lpstr>Solution 2</vt:lpstr>
      <vt:lpstr>Solution 2</vt:lpstr>
      <vt:lpstr>Solution 2</vt:lpstr>
      <vt:lpstr>Solution 2</vt:lpstr>
      <vt:lpstr>Solution 3</vt:lpstr>
      <vt:lpstr>Solution 3</vt:lpstr>
      <vt:lpstr>Performance Summary</vt:lpstr>
      <vt:lpstr>Single-Cycle Datapath</vt:lpstr>
      <vt:lpstr>Single-Cycle Datapath</vt:lpstr>
      <vt:lpstr>Single-Cycle Datapath</vt:lpstr>
      <vt:lpstr>Single-Cycle Datapath</vt:lpstr>
      <vt:lpstr>Single-Cycle Datapath</vt:lpstr>
      <vt:lpstr>Single-Cycle Datapath</vt:lpstr>
      <vt:lpstr>Single-Cycle Datapath</vt:lpstr>
      <vt:lpstr>Pipelined Datapath</vt:lpstr>
      <vt:lpstr>Pipelined Datapath</vt:lpstr>
      <vt:lpstr>Single-Cycle vs. Pipelined</vt:lpstr>
      <vt:lpstr>Single-Cycle vs. Pipelined</vt:lpstr>
      <vt:lpstr>Benchmarks</vt:lpstr>
      <vt:lpstr>Classes of Benchmarks</vt:lpstr>
      <vt:lpstr>SPEC</vt:lpstr>
      <vt:lpstr>SPEC CPU 2017</vt:lpstr>
      <vt:lpstr>SPECratios</vt:lpstr>
      <vt:lpstr>SPEC Benchmarks</vt:lpstr>
      <vt:lpstr>Amdahl’s Law</vt:lpstr>
      <vt:lpstr>Amdahl’s Law</vt:lpstr>
      <vt:lpstr>Amdahl’s Law</vt:lpstr>
      <vt:lpstr>Amdahl’s Law</vt:lpstr>
      <vt:lpstr>Amdahl’s Law: Design Principle</vt:lpstr>
      <vt:lpstr>Power Wall</vt:lpstr>
      <vt:lpstr>Power Trends</vt:lpstr>
      <vt:lpstr>Reducing Power</vt:lpstr>
      <vt:lpstr>Multiprocessors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Binary Representation</dc:title>
  <dc:creator>Sarah</dc:creator>
  <cp:lastModifiedBy>sarah.k.angell@gmail.com</cp:lastModifiedBy>
  <cp:revision>37</cp:revision>
  <dcterms:created xsi:type="dcterms:W3CDTF">2013-08-21T13:33:56Z</dcterms:created>
  <dcterms:modified xsi:type="dcterms:W3CDTF">2020-03-26T21:14:28Z</dcterms:modified>
</cp:coreProperties>
</file>