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71" r:id="rId3"/>
    <p:sldId id="272" r:id="rId4"/>
    <p:sldId id="278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75" r:id="rId15"/>
    <p:sldId id="270" r:id="rId16"/>
    <p:sldId id="276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3DF8-F6BD-4810-9A4B-5A7692732282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F5580-4AC8-4DF8-90C0-891C1836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DB6B76-371B-499E-BD36-66CB6CDDE01A}" type="slidenum">
              <a:rPr lang="en-US" altLang="ko-KR" sz="1300"/>
              <a:pPr eaLnBrk="1" hangingPunct="1"/>
              <a:t>6</a:t>
            </a:fld>
            <a:endParaRPr lang="en-US" altLang="ko-KR" sz="1300"/>
          </a:p>
        </p:txBody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8" tIns="47025" rIns="95728" bIns="47025"/>
          <a:lstStyle/>
          <a:p>
            <a:pPr eaLnBrk="1" hangingPunct="1"/>
            <a:endParaRPr lang="ko-KR" altLang="ko-KR" smtClean="0"/>
          </a:p>
        </p:txBody>
      </p:sp>
      <p:sp>
        <p:nvSpPr>
          <p:cNvPr id="2150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428625" y="727075"/>
            <a:ext cx="6459538" cy="36337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1221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037B768-8C7E-46AF-AC46-3BF1C6144A54}" type="slidenum">
              <a:rPr lang="en-US" altLang="ko-KR" sz="1300"/>
              <a:pPr eaLnBrk="1" hangingPunct="1"/>
              <a:t>7</a:t>
            </a:fld>
            <a:endParaRPr lang="en-US" altLang="ko-KR" sz="1300"/>
          </a:p>
        </p:txBody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8" tIns="47025" rIns="95728" bIns="47025"/>
          <a:lstStyle/>
          <a:p>
            <a:pPr eaLnBrk="1" hangingPunct="1"/>
            <a:endParaRPr lang="ko-KR" altLang="ko-KR" smtClean="0"/>
          </a:p>
        </p:txBody>
      </p:sp>
      <p:sp>
        <p:nvSpPr>
          <p:cNvPr id="2253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428625" y="727075"/>
            <a:ext cx="6459538" cy="36337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3399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38559B7-93CE-4000-ABF0-03719695A404}" type="slidenum">
              <a:rPr lang="en-US" altLang="ko-KR" sz="1300"/>
              <a:pPr eaLnBrk="1" hangingPunct="1"/>
              <a:t>8</a:t>
            </a:fld>
            <a:endParaRPr lang="en-US" altLang="ko-KR" sz="1300"/>
          </a:p>
        </p:txBody>
      </p:sp>
      <p:sp>
        <p:nvSpPr>
          <p:cNvPr id="2355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8" tIns="47025" rIns="95728" bIns="47025"/>
          <a:lstStyle/>
          <a:p>
            <a:pPr eaLnBrk="1" hangingPunct="1"/>
            <a:endParaRPr lang="ko-KR" altLang="ko-KR" smtClean="0"/>
          </a:p>
        </p:txBody>
      </p:sp>
      <p:sp>
        <p:nvSpPr>
          <p:cNvPr id="2355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62025" y="327025"/>
            <a:ext cx="5568950" cy="313372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5967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BB63F67-3813-4CB7-B91D-6C55B88FA060}" type="slidenum">
              <a:rPr lang="en-US" altLang="ko-KR" sz="1300"/>
              <a:pPr eaLnBrk="1" hangingPunct="1"/>
              <a:t>9</a:t>
            </a:fld>
            <a:endParaRPr lang="en-US" altLang="ko-KR" sz="1300"/>
          </a:p>
        </p:txBody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8" tIns="47025" rIns="95728" bIns="47025"/>
          <a:lstStyle/>
          <a:p>
            <a:pPr eaLnBrk="1" hangingPunct="1"/>
            <a:endParaRPr lang="ko-KR" altLang="ko-KR" smtClean="0"/>
          </a:p>
        </p:txBody>
      </p:sp>
      <p:sp>
        <p:nvSpPr>
          <p:cNvPr id="2458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62025" y="327025"/>
            <a:ext cx="5568950" cy="313372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25238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FF2F1F8-2094-42CD-98BE-A843F88EA42D}" type="slidenum">
              <a:rPr lang="en-US" altLang="ko-KR" sz="1300"/>
              <a:pPr eaLnBrk="1" hangingPunct="1"/>
              <a:t>10</a:t>
            </a:fld>
            <a:endParaRPr lang="en-US" altLang="ko-KR" sz="1300"/>
          </a:p>
        </p:txBody>
      </p:sp>
      <p:sp>
        <p:nvSpPr>
          <p:cNvPr id="25603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8" tIns="47025" rIns="95728" bIns="47025"/>
          <a:lstStyle/>
          <a:p>
            <a:pPr eaLnBrk="1" hangingPunct="1"/>
            <a:endParaRPr lang="ko-KR" altLang="ko-KR" smtClean="0"/>
          </a:p>
        </p:txBody>
      </p:sp>
      <p:sp>
        <p:nvSpPr>
          <p:cNvPr id="2560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428625" y="727075"/>
            <a:ext cx="6459538" cy="36337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140653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8D56D-216F-4DCB-9264-8096772425A1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5147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1E9C6-F0A9-4F1A-A2BC-B733815CF6C6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0270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49016-FCA5-4D59-B88A-A3C581981DB7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728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688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86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3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2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6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7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9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3103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Recitation 1 – Number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If N is a positive number, then the negative of N ( its 2’s complement or N* ) is</a:t>
            </a:r>
          </a:p>
          <a:p>
            <a:pPr lvl="1">
              <a:lnSpc>
                <a:spcPct val="90000"/>
              </a:lnSpc>
            </a:pPr>
            <a:endParaRPr lang="en-US" altLang="ko-KR" sz="2000" dirty="0">
              <a:ea typeface="Gulim" panose="020B0600000101010101" pitchFamily="34" charset="-127"/>
            </a:endParaRPr>
          </a:p>
          <a:p>
            <a:pPr lvl="1">
              <a:lnSpc>
                <a:spcPct val="90000"/>
              </a:lnSpc>
            </a:pPr>
            <a:endParaRPr lang="en-US" altLang="ko-KR" sz="2000" dirty="0">
              <a:ea typeface="Gulim" panose="020B0600000101010101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Example: 2’s complement of 7</a:t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endParaRPr lang="en-US" altLang="ko-KR" sz="2000" dirty="0">
              <a:ea typeface="Gulim" panose="020B0600000101010101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Example: 2’s complement of –7</a:t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endParaRPr lang="en-US" altLang="ko-KR" sz="2000" dirty="0">
              <a:ea typeface="Gulim" panose="020B0600000101010101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Shortcut: 2’s complement = bit-wise complement + 1</a:t>
            </a:r>
          </a:p>
          <a:p>
            <a:pPr lvl="2">
              <a:lnSpc>
                <a:spcPct val="90000"/>
              </a:lnSpc>
            </a:pPr>
            <a:r>
              <a:rPr lang="en-US" altLang="ko-KR" sz="1800" dirty="0">
                <a:ea typeface="Gulim" panose="020B0600000101010101" pitchFamily="34" charset="-127"/>
              </a:rPr>
              <a:t>0111 -&gt; 1000 + 1 -&gt; 1001  (representation of -7)</a:t>
            </a:r>
          </a:p>
          <a:p>
            <a:pPr lvl="2">
              <a:lnSpc>
                <a:spcPct val="90000"/>
              </a:lnSpc>
            </a:pPr>
            <a:r>
              <a:rPr lang="en-US" altLang="ko-KR" sz="1800" dirty="0">
                <a:ea typeface="Gulim" panose="020B0600000101010101" pitchFamily="34" charset="-127"/>
              </a:rPr>
              <a:t>1001 -&gt; 0110 + 1 -&gt; 0111  (representation of 7)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924801" y="2480631"/>
            <a:ext cx="29305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963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2	=	10000</a:t>
            </a:r>
          </a:p>
          <a:p>
            <a:pPr>
              <a:lnSpc>
                <a:spcPts val="2963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7	= 	  0111</a:t>
            </a:r>
          </a:p>
          <a:p>
            <a:pPr>
              <a:lnSpc>
                <a:spcPts val="2963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		  1001  = repr. of –7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8532814" y="3220405"/>
            <a:ext cx="7127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8050214" y="2380619"/>
            <a:ext cx="287337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075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4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7912101" y="3947481"/>
            <a:ext cx="291941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388938" algn="l"/>
                <a:tab pos="676275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963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2	=	10000</a:t>
            </a:r>
          </a:p>
          <a:p>
            <a:pPr>
              <a:lnSpc>
                <a:spcPts val="2963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–7	=	  1001</a:t>
            </a:r>
          </a:p>
          <a:p>
            <a:pPr>
              <a:lnSpc>
                <a:spcPts val="2963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		  0111  = repr. of 7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8532814" y="4687255"/>
            <a:ext cx="7127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8050214" y="3847469"/>
            <a:ext cx="287337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075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4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6935789" y="2931480"/>
            <a:ext cx="10509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075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subtract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6959601" y="4411030"/>
            <a:ext cx="102711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075"/>
              </a:lnSpc>
            </a:pPr>
            <a:r>
              <a:rPr lang="en-US" altLang="ko-KR" sz="1600">
                <a:solidFill>
                  <a:srgbClr val="FF0000"/>
                </a:solidFill>
                <a:ea typeface="Gulim" panose="020B0600000101010101" pitchFamily="34" charset="-127"/>
              </a:rPr>
              <a:t>subtract</a:t>
            </a:r>
          </a:p>
        </p:txBody>
      </p:sp>
      <p:sp>
        <p:nvSpPr>
          <p:cNvPr id="308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Signed Numbers: 2’s Complement Method 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53542"/>
              </p:ext>
            </p:extLst>
          </p:nvPr>
        </p:nvGraphicFramePr>
        <p:xfrm>
          <a:off x="2998790" y="2360613"/>
          <a:ext cx="17589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774360" imgH="203040" progId="Equation.3">
                  <p:embed/>
                </p:oleObj>
              </mc:Choice>
              <mc:Fallback>
                <p:oleObj name="Equation" r:id="rId4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90" y="2360613"/>
                        <a:ext cx="17589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862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>
                <a:ea typeface="Gulim" panose="020B0600000101010101" pitchFamily="34" charset="-127"/>
              </a:rPr>
              <a:t>Summary:</a:t>
            </a:r>
            <a:br>
              <a:rPr lang="en-US" altLang="ko-KR" sz="2800">
                <a:ea typeface="Gulim" panose="020B0600000101010101" pitchFamily="34" charset="-127"/>
              </a:rPr>
            </a:br>
            <a:r>
              <a:rPr lang="en-US" altLang="ko-KR" sz="2800">
                <a:ea typeface="Gulim" panose="020B0600000101010101" pitchFamily="34" charset="-127"/>
              </a:rPr>
              <a:t>Binary, Signed Integer Representations</a:t>
            </a:r>
          </a:p>
        </p:txBody>
      </p:sp>
      <p:grpSp>
        <p:nvGrpSpPr>
          <p:cNvPr id="11267" name="Group 4"/>
          <p:cNvGrpSpPr>
            <a:grpSpLocks/>
          </p:cNvGrpSpPr>
          <p:nvPr/>
        </p:nvGrpSpPr>
        <p:grpSpPr bwMode="auto">
          <a:xfrm>
            <a:off x="3281364" y="1514476"/>
            <a:ext cx="5578475" cy="4932363"/>
            <a:chOff x="1107" y="441"/>
            <a:chExt cx="3514" cy="3107"/>
          </a:xfrm>
        </p:grpSpPr>
        <p:sp>
          <p:nvSpPr>
            <p:cNvPr id="11268" name="Rectangle 5"/>
            <p:cNvSpPr>
              <a:spLocks noChangeArrowheads="1"/>
            </p:cNvSpPr>
            <p:nvPr/>
          </p:nvSpPr>
          <p:spPr bwMode="auto">
            <a:xfrm>
              <a:off x="1234" y="12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69" name="Rectangle 6"/>
            <p:cNvSpPr>
              <a:spLocks noChangeArrowheads="1"/>
            </p:cNvSpPr>
            <p:nvPr/>
          </p:nvSpPr>
          <p:spPr bwMode="auto">
            <a:xfrm>
              <a:off x="1234" y="134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1234" y="14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1" name="Rectangle 8"/>
            <p:cNvSpPr>
              <a:spLocks noChangeArrowheads="1"/>
            </p:cNvSpPr>
            <p:nvPr/>
          </p:nvSpPr>
          <p:spPr bwMode="auto">
            <a:xfrm>
              <a:off x="1234" y="16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1234" y="17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3" name="Rectangle 10"/>
            <p:cNvSpPr>
              <a:spLocks noChangeArrowheads="1"/>
            </p:cNvSpPr>
            <p:nvPr/>
          </p:nvSpPr>
          <p:spPr bwMode="auto">
            <a:xfrm>
              <a:off x="1234" y="19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4" name="Rectangle 11"/>
            <p:cNvSpPr>
              <a:spLocks noChangeArrowheads="1"/>
            </p:cNvSpPr>
            <p:nvPr/>
          </p:nvSpPr>
          <p:spPr bwMode="auto">
            <a:xfrm>
              <a:off x="1234" y="20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1234" y="21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1234" y="23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1234" y="24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1234" y="26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1234" y="27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0" name="Rectangle 17"/>
            <p:cNvSpPr>
              <a:spLocks noChangeArrowheads="1"/>
            </p:cNvSpPr>
            <p:nvPr/>
          </p:nvSpPr>
          <p:spPr bwMode="auto">
            <a:xfrm>
              <a:off x="1234" y="28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1" name="Rectangle 18"/>
            <p:cNvSpPr>
              <a:spLocks noChangeArrowheads="1"/>
            </p:cNvSpPr>
            <p:nvPr/>
          </p:nvSpPr>
          <p:spPr bwMode="auto">
            <a:xfrm>
              <a:off x="1234" y="30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2" name="Rectangle 19"/>
            <p:cNvSpPr>
              <a:spLocks noChangeArrowheads="1"/>
            </p:cNvSpPr>
            <p:nvPr/>
          </p:nvSpPr>
          <p:spPr bwMode="auto">
            <a:xfrm>
              <a:off x="1234" y="31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3" name="Rectangle 20"/>
            <p:cNvSpPr>
              <a:spLocks noChangeArrowheads="1"/>
            </p:cNvSpPr>
            <p:nvPr/>
          </p:nvSpPr>
          <p:spPr bwMode="auto">
            <a:xfrm>
              <a:off x="1234" y="33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4" name="Rectangle 21"/>
            <p:cNvSpPr>
              <a:spLocks noChangeArrowheads="1"/>
            </p:cNvSpPr>
            <p:nvPr/>
          </p:nvSpPr>
          <p:spPr bwMode="auto">
            <a:xfrm>
              <a:off x="1349" y="17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5" name="Rectangle 22"/>
            <p:cNvSpPr>
              <a:spLocks noChangeArrowheads="1"/>
            </p:cNvSpPr>
            <p:nvPr/>
          </p:nvSpPr>
          <p:spPr bwMode="auto">
            <a:xfrm>
              <a:off x="1349" y="19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1349" y="20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7" name="Rectangle 24"/>
            <p:cNvSpPr>
              <a:spLocks noChangeArrowheads="1"/>
            </p:cNvSpPr>
            <p:nvPr/>
          </p:nvSpPr>
          <p:spPr bwMode="auto">
            <a:xfrm>
              <a:off x="1349" y="21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8" name="Rectangle 25"/>
            <p:cNvSpPr>
              <a:spLocks noChangeArrowheads="1"/>
            </p:cNvSpPr>
            <p:nvPr/>
          </p:nvSpPr>
          <p:spPr bwMode="auto">
            <a:xfrm>
              <a:off x="1349" y="23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89" name="Rectangle 26"/>
            <p:cNvSpPr>
              <a:spLocks noChangeArrowheads="1"/>
            </p:cNvSpPr>
            <p:nvPr/>
          </p:nvSpPr>
          <p:spPr bwMode="auto">
            <a:xfrm>
              <a:off x="1349" y="24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0" name="Rectangle 27"/>
            <p:cNvSpPr>
              <a:spLocks noChangeArrowheads="1"/>
            </p:cNvSpPr>
            <p:nvPr/>
          </p:nvSpPr>
          <p:spPr bwMode="auto">
            <a:xfrm>
              <a:off x="1349" y="26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1349" y="27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2" name="Rectangle 29"/>
            <p:cNvSpPr>
              <a:spLocks noChangeArrowheads="1"/>
            </p:cNvSpPr>
            <p:nvPr/>
          </p:nvSpPr>
          <p:spPr bwMode="auto">
            <a:xfrm>
              <a:off x="1349" y="12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3" name="Rectangle 30"/>
            <p:cNvSpPr>
              <a:spLocks noChangeArrowheads="1"/>
            </p:cNvSpPr>
            <p:nvPr/>
          </p:nvSpPr>
          <p:spPr bwMode="auto">
            <a:xfrm>
              <a:off x="1349" y="134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4" name="Rectangle 31"/>
            <p:cNvSpPr>
              <a:spLocks noChangeArrowheads="1"/>
            </p:cNvSpPr>
            <p:nvPr/>
          </p:nvSpPr>
          <p:spPr bwMode="auto">
            <a:xfrm>
              <a:off x="1349" y="14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5" name="Rectangle 32"/>
            <p:cNvSpPr>
              <a:spLocks noChangeArrowheads="1"/>
            </p:cNvSpPr>
            <p:nvPr/>
          </p:nvSpPr>
          <p:spPr bwMode="auto">
            <a:xfrm>
              <a:off x="1349" y="16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6" name="Rectangle 33"/>
            <p:cNvSpPr>
              <a:spLocks noChangeArrowheads="1"/>
            </p:cNvSpPr>
            <p:nvPr/>
          </p:nvSpPr>
          <p:spPr bwMode="auto">
            <a:xfrm>
              <a:off x="1349" y="28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7" name="Rectangle 34"/>
            <p:cNvSpPr>
              <a:spLocks noChangeArrowheads="1"/>
            </p:cNvSpPr>
            <p:nvPr/>
          </p:nvSpPr>
          <p:spPr bwMode="auto">
            <a:xfrm>
              <a:off x="1349" y="30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8" name="Rectangle 35"/>
            <p:cNvSpPr>
              <a:spLocks noChangeArrowheads="1"/>
            </p:cNvSpPr>
            <p:nvPr/>
          </p:nvSpPr>
          <p:spPr bwMode="auto">
            <a:xfrm>
              <a:off x="1349" y="31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299" name="Rectangle 36"/>
            <p:cNvSpPr>
              <a:spLocks noChangeArrowheads="1"/>
            </p:cNvSpPr>
            <p:nvPr/>
          </p:nvSpPr>
          <p:spPr bwMode="auto">
            <a:xfrm>
              <a:off x="1349" y="33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0" name="Rectangle 37"/>
            <p:cNvSpPr>
              <a:spLocks noChangeArrowheads="1"/>
            </p:cNvSpPr>
            <p:nvPr/>
          </p:nvSpPr>
          <p:spPr bwMode="auto">
            <a:xfrm>
              <a:off x="1463" y="12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1" name="Rectangle 38"/>
            <p:cNvSpPr>
              <a:spLocks noChangeArrowheads="1"/>
            </p:cNvSpPr>
            <p:nvPr/>
          </p:nvSpPr>
          <p:spPr bwMode="auto">
            <a:xfrm>
              <a:off x="1463" y="134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2" name="Rectangle 39"/>
            <p:cNvSpPr>
              <a:spLocks noChangeArrowheads="1"/>
            </p:cNvSpPr>
            <p:nvPr/>
          </p:nvSpPr>
          <p:spPr bwMode="auto">
            <a:xfrm>
              <a:off x="1463" y="14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3" name="Rectangle 40"/>
            <p:cNvSpPr>
              <a:spLocks noChangeArrowheads="1"/>
            </p:cNvSpPr>
            <p:nvPr/>
          </p:nvSpPr>
          <p:spPr bwMode="auto">
            <a:xfrm>
              <a:off x="1463" y="16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4" name="Rectangle 41"/>
            <p:cNvSpPr>
              <a:spLocks noChangeArrowheads="1"/>
            </p:cNvSpPr>
            <p:nvPr/>
          </p:nvSpPr>
          <p:spPr bwMode="auto">
            <a:xfrm>
              <a:off x="1463" y="17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5" name="Rectangle 42"/>
            <p:cNvSpPr>
              <a:spLocks noChangeArrowheads="1"/>
            </p:cNvSpPr>
            <p:nvPr/>
          </p:nvSpPr>
          <p:spPr bwMode="auto">
            <a:xfrm>
              <a:off x="1463" y="19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6" name="Rectangle 43"/>
            <p:cNvSpPr>
              <a:spLocks noChangeArrowheads="1"/>
            </p:cNvSpPr>
            <p:nvPr/>
          </p:nvSpPr>
          <p:spPr bwMode="auto">
            <a:xfrm>
              <a:off x="1463" y="20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7" name="Rectangle 44"/>
            <p:cNvSpPr>
              <a:spLocks noChangeArrowheads="1"/>
            </p:cNvSpPr>
            <p:nvPr/>
          </p:nvSpPr>
          <p:spPr bwMode="auto">
            <a:xfrm>
              <a:off x="1463" y="21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8" name="Rectangle 45"/>
            <p:cNvSpPr>
              <a:spLocks noChangeArrowheads="1"/>
            </p:cNvSpPr>
            <p:nvPr/>
          </p:nvSpPr>
          <p:spPr bwMode="auto">
            <a:xfrm>
              <a:off x="1463" y="23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09" name="Rectangle 46"/>
            <p:cNvSpPr>
              <a:spLocks noChangeArrowheads="1"/>
            </p:cNvSpPr>
            <p:nvPr/>
          </p:nvSpPr>
          <p:spPr bwMode="auto">
            <a:xfrm>
              <a:off x="1463" y="24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0" name="Rectangle 47"/>
            <p:cNvSpPr>
              <a:spLocks noChangeArrowheads="1"/>
            </p:cNvSpPr>
            <p:nvPr/>
          </p:nvSpPr>
          <p:spPr bwMode="auto">
            <a:xfrm>
              <a:off x="1463" y="26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1" name="Rectangle 48"/>
            <p:cNvSpPr>
              <a:spLocks noChangeArrowheads="1"/>
            </p:cNvSpPr>
            <p:nvPr/>
          </p:nvSpPr>
          <p:spPr bwMode="auto">
            <a:xfrm>
              <a:off x="1463" y="27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2" name="Rectangle 49"/>
            <p:cNvSpPr>
              <a:spLocks noChangeArrowheads="1"/>
            </p:cNvSpPr>
            <p:nvPr/>
          </p:nvSpPr>
          <p:spPr bwMode="auto">
            <a:xfrm>
              <a:off x="1463" y="28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3" name="Rectangle 50"/>
            <p:cNvSpPr>
              <a:spLocks noChangeArrowheads="1"/>
            </p:cNvSpPr>
            <p:nvPr/>
          </p:nvSpPr>
          <p:spPr bwMode="auto">
            <a:xfrm>
              <a:off x="1463" y="30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4" name="Rectangle 51"/>
            <p:cNvSpPr>
              <a:spLocks noChangeArrowheads="1"/>
            </p:cNvSpPr>
            <p:nvPr/>
          </p:nvSpPr>
          <p:spPr bwMode="auto">
            <a:xfrm>
              <a:off x="1463" y="31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5" name="Rectangle 52"/>
            <p:cNvSpPr>
              <a:spLocks noChangeArrowheads="1"/>
            </p:cNvSpPr>
            <p:nvPr/>
          </p:nvSpPr>
          <p:spPr bwMode="auto">
            <a:xfrm>
              <a:off x="1463" y="33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6" name="Rectangle 53"/>
            <p:cNvSpPr>
              <a:spLocks noChangeArrowheads="1"/>
            </p:cNvSpPr>
            <p:nvPr/>
          </p:nvSpPr>
          <p:spPr bwMode="auto">
            <a:xfrm>
              <a:off x="1578" y="12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7" name="Rectangle 54"/>
            <p:cNvSpPr>
              <a:spLocks noChangeArrowheads="1"/>
            </p:cNvSpPr>
            <p:nvPr/>
          </p:nvSpPr>
          <p:spPr bwMode="auto">
            <a:xfrm>
              <a:off x="1578" y="134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8" name="Rectangle 55"/>
            <p:cNvSpPr>
              <a:spLocks noChangeArrowheads="1"/>
            </p:cNvSpPr>
            <p:nvPr/>
          </p:nvSpPr>
          <p:spPr bwMode="auto">
            <a:xfrm>
              <a:off x="1578" y="14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19" name="Rectangle 56"/>
            <p:cNvSpPr>
              <a:spLocks noChangeArrowheads="1"/>
            </p:cNvSpPr>
            <p:nvPr/>
          </p:nvSpPr>
          <p:spPr bwMode="auto">
            <a:xfrm>
              <a:off x="1578" y="16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0" name="Rectangle 57"/>
            <p:cNvSpPr>
              <a:spLocks noChangeArrowheads="1"/>
            </p:cNvSpPr>
            <p:nvPr/>
          </p:nvSpPr>
          <p:spPr bwMode="auto">
            <a:xfrm>
              <a:off x="1578" y="17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1" name="Rectangle 58"/>
            <p:cNvSpPr>
              <a:spLocks noChangeArrowheads="1"/>
            </p:cNvSpPr>
            <p:nvPr/>
          </p:nvSpPr>
          <p:spPr bwMode="auto">
            <a:xfrm>
              <a:off x="1578" y="190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2" name="Rectangle 59"/>
            <p:cNvSpPr>
              <a:spLocks noChangeArrowheads="1"/>
            </p:cNvSpPr>
            <p:nvPr/>
          </p:nvSpPr>
          <p:spPr bwMode="auto">
            <a:xfrm>
              <a:off x="1578" y="20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3" name="Rectangle 60"/>
            <p:cNvSpPr>
              <a:spLocks noChangeArrowheads="1"/>
            </p:cNvSpPr>
            <p:nvPr/>
          </p:nvSpPr>
          <p:spPr bwMode="auto">
            <a:xfrm>
              <a:off x="1578" y="21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4" name="Rectangle 61"/>
            <p:cNvSpPr>
              <a:spLocks noChangeArrowheads="1"/>
            </p:cNvSpPr>
            <p:nvPr/>
          </p:nvSpPr>
          <p:spPr bwMode="auto">
            <a:xfrm>
              <a:off x="1578" y="23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5" name="Rectangle 62"/>
            <p:cNvSpPr>
              <a:spLocks noChangeArrowheads="1"/>
            </p:cNvSpPr>
            <p:nvPr/>
          </p:nvSpPr>
          <p:spPr bwMode="auto">
            <a:xfrm>
              <a:off x="1578" y="24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6" name="Rectangle 63"/>
            <p:cNvSpPr>
              <a:spLocks noChangeArrowheads="1"/>
            </p:cNvSpPr>
            <p:nvPr/>
          </p:nvSpPr>
          <p:spPr bwMode="auto">
            <a:xfrm>
              <a:off x="1578" y="26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7" name="Rectangle 64"/>
            <p:cNvSpPr>
              <a:spLocks noChangeArrowheads="1"/>
            </p:cNvSpPr>
            <p:nvPr/>
          </p:nvSpPr>
          <p:spPr bwMode="auto">
            <a:xfrm>
              <a:off x="1578" y="274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8" name="Rectangle 65"/>
            <p:cNvSpPr>
              <a:spLocks noChangeArrowheads="1"/>
            </p:cNvSpPr>
            <p:nvPr/>
          </p:nvSpPr>
          <p:spPr bwMode="auto">
            <a:xfrm>
              <a:off x="1578" y="288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29" name="Rectangle 66"/>
            <p:cNvSpPr>
              <a:spLocks noChangeArrowheads="1"/>
            </p:cNvSpPr>
            <p:nvPr/>
          </p:nvSpPr>
          <p:spPr bwMode="auto">
            <a:xfrm>
              <a:off x="1578" y="302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0" name="Rectangle 67"/>
            <p:cNvSpPr>
              <a:spLocks noChangeArrowheads="1"/>
            </p:cNvSpPr>
            <p:nvPr/>
          </p:nvSpPr>
          <p:spPr bwMode="auto">
            <a:xfrm>
              <a:off x="1578" y="316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1" name="Rectangle 68"/>
            <p:cNvSpPr>
              <a:spLocks noChangeArrowheads="1"/>
            </p:cNvSpPr>
            <p:nvPr/>
          </p:nvSpPr>
          <p:spPr bwMode="auto">
            <a:xfrm>
              <a:off x="1578" y="330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2" name="Rectangle 69"/>
            <p:cNvSpPr>
              <a:spLocks noChangeArrowheads="1"/>
            </p:cNvSpPr>
            <p:nvPr/>
          </p:nvSpPr>
          <p:spPr bwMode="auto">
            <a:xfrm>
              <a:off x="2266" y="20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3" name="Rectangle 70"/>
            <p:cNvSpPr>
              <a:spLocks noChangeArrowheads="1"/>
            </p:cNvSpPr>
            <p:nvPr/>
          </p:nvSpPr>
          <p:spPr bwMode="auto">
            <a:xfrm>
              <a:off x="2164" y="203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4" name="Rectangle 71"/>
            <p:cNvSpPr>
              <a:spLocks noChangeArrowheads="1"/>
            </p:cNvSpPr>
            <p:nvPr/>
          </p:nvSpPr>
          <p:spPr bwMode="auto">
            <a:xfrm>
              <a:off x="2266" y="24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5" name="Rectangle 72"/>
            <p:cNvSpPr>
              <a:spLocks noChangeArrowheads="1"/>
            </p:cNvSpPr>
            <p:nvPr/>
          </p:nvSpPr>
          <p:spPr bwMode="auto">
            <a:xfrm>
              <a:off x="2176" y="245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6" name="Rectangle 73"/>
            <p:cNvSpPr>
              <a:spLocks noChangeArrowheads="1"/>
            </p:cNvSpPr>
            <p:nvPr/>
          </p:nvSpPr>
          <p:spPr bwMode="auto">
            <a:xfrm>
              <a:off x="2266" y="18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7" name="Rectangle 74"/>
            <p:cNvSpPr>
              <a:spLocks noChangeArrowheads="1"/>
            </p:cNvSpPr>
            <p:nvPr/>
          </p:nvSpPr>
          <p:spPr bwMode="auto">
            <a:xfrm>
              <a:off x="2164" y="189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8" name="Rectangle 75"/>
            <p:cNvSpPr>
              <a:spLocks noChangeArrowheads="1"/>
            </p:cNvSpPr>
            <p:nvPr/>
          </p:nvSpPr>
          <p:spPr bwMode="auto">
            <a:xfrm>
              <a:off x="2266" y="17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39" name="Rectangle 76"/>
            <p:cNvSpPr>
              <a:spLocks noChangeArrowheads="1"/>
            </p:cNvSpPr>
            <p:nvPr/>
          </p:nvSpPr>
          <p:spPr bwMode="auto">
            <a:xfrm>
              <a:off x="2164" y="175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0" name="Rectangle 77"/>
            <p:cNvSpPr>
              <a:spLocks noChangeArrowheads="1"/>
            </p:cNvSpPr>
            <p:nvPr/>
          </p:nvSpPr>
          <p:spPr bwMode="auto">
            <a:xfrm>
              <a:off x="2266" y="16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4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1" name="Rectangle 78"/>
            <p:cNvSpPr>
              <a:spLocks noChangeArrowheads="1"/>
            </p:cNvSpPr>
            <p:nvPr/>
          </p:nvSpPr>
          <p:spPr bwMode="auto">
            <a:xfrm>
              <a:off x="2164" y="161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2" name="Rectangle 79"/>
            <p:cNvSpPr>
              <a:spLocks noChangeArrowheads="1"/>
            </p:cNvSpPr>
            <p:nvPr/>
          </p:nvSpPr>
          <p:spPr bwMode="auto">
            <a:xfrm>
              <a:off x="2266" y="14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5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3" name="Rectangle 80"/>
            <p:cNvSpPr>
              <a:spLocks noChangeArrowheads="1"/>
            </p:cNvSpPr>
            <p:nvPr/>
          </p:nvSpPr>
          <p:spPr bwMode="auto">
            <a:xfrm>
              <a:off x="2164" y="147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4" name="Rectangle 81"/>
            <p:cNvSpPr>
              <a:spLocks noChangeArrowheads="1"/>
            </p:cNvSpPr>
            <p:nvPr/>
          </p:nvSpPr>
          <p:spPr bwMode="auto">
            <a:xfrm>
              <a:off x="2266" y="13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6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5" name="Rectangle 82"/>
            <p:cNvSpPr>
              <a:spLocks noChangeArrowheads="1"/>
            </p:cNvSpPr>
            <p:nvPr/>
          </p:nvSpPr>
          <p:spPr bwMode="auto">
            <a:xfrm>
              <a:off x="2164" y="133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6" name="Rectangle 83"/>
            <p:cNvSpPr>
              <a:spLocks noChangeArrowheads="1"/>
            </p:cNvSpPr>
            <p:nvPr/>
          </p:nvSpPr>
          <p:spPr bwMode="auto">
            <a:xfrm>
              <a:off x="2266" y="1191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7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7" name="Rectangle 84"/>
            <p:cNvSpPr>
              <a:spLocks noChangeArrowheads="1"/>
            </p:cNvSpPr>
            <p:nvPr/>
          </p:nvSpPr>
          <p:spPr bwMode="auto">
            <a:xfrm>
              <a:off x="2164" y="1191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8" name="Rectangle 85"/>
            <p:cNvSpPr>
              <a:spLocks noChangeArrowheads="1"/>
            </p:cNvSpPr>
            <p:nvPr/>
          </p:nvSpPr>
          <p:spPr bwMode="auto">
            <a:xfrm>
              <a:off x="2266" y="25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49" name="Rectangle 86"/>
            <p:cNvSpPr>
              <a:spLocks noChangeArrowheads="1"/>
            </p:cNvSpPr>
            <p:nvPr/>
          </p:nvSpPr>
          <p:spPr bwMode="auto">
            <a:xfrm>
              <a:off x="2176" y="259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0" name="Rectangle 87"/>
            <p:cNvSpPr>
              <a:spLocks noChangeArrowheads="1"/>
            </p:cNvSpPr>
            <p:nvPr/>
          </p:nvSpPr>
          <p:spPr bwMode="auto">
            <a:xfrm>
              <a:off x="2266" y="27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1" name="Rectangle 88"/>
            <p:cNvSpPr>
              <a:spLocks noChangeArrowheads="1"/>
            </p:cNvSpPr>
            <p:nvPr/>
          </p:nvSpPr>
          <p:spPr bwMode="auto">
            <a:xfrm>
              <a:off x="2176" y="273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2" name="Rectangle 89"/>
            <p:cNvSpPr>
              <a:spLocks noChangeArrowheads="1"/>
            </p:cNvSpPr>
            <p:nvPr/>
          </p:nvSpPr>
          <p:spPr bwMode="auto">
            <a:xfrm>
              <a:off x="2266" y="28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4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3" name="Rectangle 90"/>
            <p:cNvSpPr>
              <a:spLocks noChangeArrowheads="1"/>
            </p:cNvSpPr>
            <p:nvPr/>
          </p:nvSpPr>
          <p:spPr bwMode="auto">
            <a:xfrm>
              <a:off x="2176" y="287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4" name="Rectangle 91"/>
            <p:cNvSpPr>
              <a:spLocks noChangeArrowheads="1"/>
            </p:cNvSpPr>
            <p:nvPr/>
          </p:nvSpPr>
          <p:spPr bwMode="auto">
            <a:xfrm>
              <a:off x="2266" y="30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5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5" name="Rectangle 92"/>
            <p:cNvSpPr>
              <a:spLocks noChangeArrowheads="1"/>
            </p:cNvSpPr>
            <p:nvPr/>
          </p:nvSpPr>
          <p:spPr bwMode="auto">
            <a:xfrm>
              <a:off x="2176" y="301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6" name="Rectangle 93"/>
            <p:cNvSpPr>
              <a:spLocks noChangeArrowheads="1"/>
            </p:cNvSpPr>
            <p:nvPr/>
          </p:nvSpPr>
          <p:spPr bwMode="auto">
            <a:xfrm>
              <a:off x="2266" y="31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6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7" name="Rectangle 94"/>
            <p:cNvSpPr>
              <a:spLocks noChangeArrowheads="1"/>
            </p:cNvSpPr>
            <p:nvPr/>
          </p:nvSpPr>
          <p:spPr bwMode="auto">
            <a:xfrm>
              <a:off x="2176" y="315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8" name="Rectangle 95"/>
            <p:cNvSpPr>
              <a:spLocks noChangeArrowheads="1"/>
            </p:cNvSpPr>
            <p:nvPr/>
          </p:nvSpPr>
          <p:spPr bwMode="auto">
            <a:xfrm>
              <a:off x="2253" y="32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7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59" name="Rectangle 96"/>
            <p:cNvSpPr>
              <a:spLocks noChangeArrowheads="1"/>
            </p:cNvSpPr>
            <p:nvPr/>
          </p:nvSpPr>
          <p:spPr bwMode="auto">
            <a:xfrm>
              <a:off x="2164" y="329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0" name="Rectangle 97"/>
            <p:cNvSpPr>
              <a:spLocks noChangeArrowheads="1"/>
            </p:cNvSpPr>
            <p:nvPr/>
          </p:nvSpPr>
          <p:spPr bwMode="auto">
            <a:xfrm>
              <a:off x="4227" y="23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8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1" name="Rectangle 98"/>
            <p:cNvSpPr>
              <a:spLocks noChangeArrowheads="1"/>
            </p:cNvSpPr>
            <p:nvPr/>
          </p:nvSpPr>
          <p:spPr bwMode="auto">
            <a:xfrm>
              <a:off x="4137" y="231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2" name="Rectangle 99"/>
            <p:cNvSpPr>
              <a:spLocks noChangeArrowheads="1"/>
            </p:cNvSpPr>
            <p:nvPr/>
          </p:nvSpPr>
          <p:spPr bwMode="auto">
            <a:xfrm>
              <a:off x="2266" y="21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3" name="Rectangle 100"/>
            <p:cNvSpPr>
              <a:spLocks noChangeArrowheads="1"/>
            </p:cNvSpPr>
            <p:nvPr/>
          </p:nvSpPr>
          <p:spPr bwMode="auto">
            <a:xfrm>
              <a:off x="2164" y="217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4" name="Rectangle 101"/>
            <p:cNvSpPr>
              <a:spLocks noChangeArrowheads="1"/>
            </p:cNvSpPr>
            <p:nvPr/>
          </p:nvSpPr>
          <p:spPr bwMode="auto">
            <a:xfrm>
              <a:off x="2266" y="23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5" name="Rectangle 102"/>
            <p:cNvSpPr>
              <a:spLocks noChangeArrowheads="1"/>
            </p:cNvSpPr>
            <p:nvPr/>
          </p:nvSpPr>
          <p:spPr bwMode="auto">
            <a:xfrm>
              <a:off x="2176" y="231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6" name="Rectangle 103"/>
            <p:cNvSpPr>
              <a:spLocks noChangeArrowheads="1"/>
            </p:cNvSpPr>
            <p:nvPr/>
          </p:nvSpPr>
          <p:spPr bwMode="auto">
            <a:xfrm>
              <a:off x="3195" y="20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7" name="Rectangle 104"/>
            <p:cNvSpPr>
              <a:spLocks noChangeArrowheads="1"/>
            </p:cNvSpPr>
            <p:nvPr/>
          </p:nvSpPr>
          <p:spPr bwMode="auto">
            <a:xfrm>
              <a:off x="3093" y="203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8" name="Rectangle 105"/>
            <p:cNvSpPr>
              <a:spLocks noChangeArrowheads="1"/>
            </p:cNvSpPr>
            <p:nvPr/>
          </p:nvSpPr>
          <p:spPr bwMode="auto">
            <a:xfrm>
              <a:off x="3182" y="18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69" name="Rectangle 106"/>
            <p:cNvSpPr>
              <a:spLocks noChangeArrowheads="1"/>
            </p:cNvSpPr>
            <p:nvPr/>
          </p:nvSpPr>
          <p:spPr bwMode="auto">
            <a:xfrm>
              <a:off x="3093" y="189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0" name="Rectangle 107"/>
            <p:cNvSpPr>
              <a:spLocks noChangeArrowheads="1"/>
            </p:cNvSpPr>
            <p:nvPr/>
          </p:nvSpPr>
          <p:spPr bwMode="auto">
            <a:xfrm>
              <a:off x="3182" y="17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1" name="Rectangle 108"/>
            <p:cNvSpPr>
              <a:spLocks noChangeArrowheads="1"/>
            </p:cNvSpPr>
            <p:nvPr/>
          </p:nvSpPr>
          <p:spPr bwMode="auto">
            <a:xfrm>
              <a:off x="3093" y="175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2" name="Rectangle 109"/>
            <p:cNvSpPr>
              <a:spLocks noChangeArrowheads="1"/>
            </p:cNvSpPr>
            <p:nvPr/>
          </p:nvSpPr>
          <p:spPr bwMode="auto">
            <a:xfrm>
              <a:off x="3182" y="16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4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3" name="Rectangle 110"/>
            <p:cNvSpPr>
              <a:spLocks noChangeArrowheads="1"/>
            </p:cNvSpPr>
            <p:nvPr/>
          </p:nvSpPr>
          <p:spPr bwMode="auto">
            <a:xfrm>
              <a:off x="3093" y="161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4" name="Rectangle 111"/>
            <p:cNvSpPr>
              <a:spLocks noChangeArrowheads="1"/>
            </p:cNvSpPr>
            <p:nvPr/>
          </p:nvSpPr>
          <p:spPr bwMode="auto">
            <a:xfrm>
              <a:off x="3182" y="14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5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5" name="Rectangle 112"/>
            <p:cNvSpPr>
              <a:spLocks noChangeArrowheads="1"/>
            </p:cNvSpPr>
            <p:nvPr/>
          </p:nvSpPr>
          <p:spPr bwMode="auto">
            <a:xfrm>
              <a:off x="3093" y="147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6" name="Rectangle 113"/>
            <p:cNvSpPr>
              <a:spLocks noChangeArrowheads="1"/>
            </p:cNvSpPr>
            <p:nvPr/>
          </p:nvSpPr>
          <p:spPr bwMode="auto">
            <a:xfrm>
              <a:off x="3182" y="13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6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7" name="Rectangle 114"/>
            <p:cNvSpPr>
              <a:spLocks noChangeArrowheads="1"/>
            </p:cNvSpPr>
            <p:nvPr/>
          </p:nvSpPr>
          <p:spPr bwMode="auto">
            <a:xfrm>
              <a:off x="3093" y="133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8" name="Rectangle 115"/>
            <p:cNvSpPr>
              <a:spLocks noChangeArrowheads="1"/>
            </p:cNvSpPr>
            <p:nvPr/>
          </p:nvSpPr>
          <p:spPr bwMode="auto">
            <a:xfrm>
              <a:off x="3182" y="1191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7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79" name="Rectangle 116"/>
            <p:cNvSpPr>
              <a:spLocks noChangeArrowheads="1"/>
            </p:cNvSpPr>
            <p:nvPr/>
          </p:nvSpPr>
          <p:spPr bwMode="auto">
            <a:xfrm>
              <a:off x="3093" y="1191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0" name="Rectangle 117"/>
            <p:cNvSpPr>
              <a:spLocks noChangeArrowheads="1"/>
            </p:cNvSpPr>
            <p:nvPr/>
          </p:nvSpPr>
          <p:spPr bwMode="auto">
            <a:xfrm>
              <a:off x="3182" y="21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1" name="Rectangle 118"/>
            <p:cNvSpPr>
              <a:spLocks noChangeArrowheads="1"/>
            </p:cNvSpPr>
            <p:nvPr/>
          </p:nvSpPr>
          <p:spPr bwMode="auto">
            <a:xfrm>
              <a:off x="3093" y="217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2" name="Rectangle 119"/>
            <p:cNvSpPr>
              <a:spLocks noChangeArrowheads="1"/>
            </p:cNvSpPr>
            <p:nvPr/>
          </p:nvSpPr>
          <p:spPr bwMode="auto">
            <a:xfrm>
              <a:off x="3182" y="23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7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3" name="Rectangle 120"/>
            <p:cNvSpPr>
              <a:spLocks noChangeArrowheads="1"/>
            </p:cNvSpPr>
            <p:nvPr/>
          </p:nvSpPr>
          <p:spPr bwMode="auto">
            <a:xfrm>
              <a:off x="3106" y="231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4" name="Rectangle 121"/>
            <p:cNvSpPr>
              <a:spLocks noChangeArrowheads="1"/>
            </p:cNvSpPr>
            <p:nvPr/>
          </p:nvSpPr>
          <p:spPr bwMode="auto">
            <a:xfrm>
              <a:off x="3182" y="24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6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5" name="Rectangle 122"/>
            <p:cNvSpPr>
              <a:spLocks noChangeArrowheads="1"/>
            </p:cNvSpPr>
            <p:nvPr/>
          </p:nvSpPr>
          <p:spPr bwMode="auto">
            <a:xfrm>
              <a:off x="3106" y="245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6" name="Rectangle 123"/>
            <p:cNvSpPr>
              <a:spLocks noChangeArrowheads="1"/>
            </p:cNvSpPr>
            <p:nvPr/>
          </p:nvSpPr>
          <p:spPr bwMode="auto">
            <a:xfrm>
              <a:off x="3182" y="25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5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7" name="Rectangle 124"/>
            <p:cNvSpPr>
              <a:spLocks noChangeArrowheads="1"/>
            </p:cNvSpPr>
            <p:nvPr/>
          </p:nvSpPr>
          <p:spPr bwMode="auto">
            <a:xfrm>
              <a:off x="3106" y="259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8" name="Rectangle 125"/>
            <p:cNvSpPr>
              <a:spLocks noChangeArrowheads="1"/>
            </p:cNvSpPr>
            <p:nvPr/>
          </p:nvSpPr>
          <p:spPr bwMode="auto">
            <a:xfrm>
              <a:off x="3182" y="27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4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89" name="Rectangle 126"/>
            <p:cNvSpPr>
              <a:spLocks noChangeArrowheads="1"/>
            </p:cNvSpPr>
            <p:nvPr/>
          </p:nvSpPr>
          <p:spPr bwMode="auto">
            <a:xfrm>
              <a:off x="3106" y="273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0" name="Rectangle 127"/>
            <p:cNvSpPr>
              <a:spLocks noChangeArrowheads="1"/>
            </p:cNvSpPr>
            <p:nvPr/>
          </p:nvSpPr>
          <p:spPr bwMode="auto">
            <a:xfrm>
              <a:off x="3182" y="28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1" name="Rectangle 128"/>
            <p:cNvSpPr>
              <a:spLocks noChangeArrowheads="1"/>
            </p:cNvSpPr>
            <p:nvPr/>
          </p:nvSpPr>
          <p:spPr bwMode="auto">
            <a:xfrm>
              <a:off x="3106" y="287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2" name="Rectangle 129"/>
            <p:cNvSpPr>
              <a:spLocks noChangeArrowheads="1"/>
            </p:cNvSpPr>
            <p:nvPr/>
          </p:nvSpPr>
          <p:spPr bwMode="auto">
            <a:xfrm>
              <a:off x="3182" y="30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3" name="Rectangle 130"/>
            <p:cNvSpPr>
              <a:spLocks noChangeArrowheads="1"/>
            </p:cNvSpPr>
            <p:nvPr/>
          </p:nvSpPr>
          <p:spPr bwMode="auto">
            <a:xfrm>
              <a:off x="3106" y="301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4" name="Rectangle 131"/>
            <p:cNvSpPr>
              <a:spLocks noChangeArrowheads="1"/>
            </p:cNvSpPr>
            <p:nvPr/>
          </p:nvSpPr>
          <p:spPr bwMode="auto">
            <a:xfrm>
              <a:off x="3166" y="31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5" name="Rectangle 132"/>
            <p:cNvSpPr>
              <a:spLocks noChangeArrowheads="1"/>
            </p:cNvSpPr>
            <p:nvPr/>
          </p:nvSpPr>
          <p:spPr bwMode="auto">
            <a:xfrm>
              <a:off x="3106" y="315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6" name="Rectangle 133"/>
            <p:cNvSpPr>
              <a:spLocks noChangeArrowheads="1"/>
            </p:cNvSpPr>
            <p:nvPr/>
          </p:nvSpPr>
          <p:spPr bwMode="auto">
            <a:xfrm>
              <a:off x="3182" y="32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7" name="Rectangle 134"/>
            <p:cNvSpPr>
              <a:spLocks noChangeArrowheads="1"/>
            </p:cNvSpPr>
            <p:nvPr/>
          </p:nvSpPr>
          <p:spPr bwMode="auto">
            <a:xfrm>
              <a:off x="3106" y="329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8" name="Rectangle 135"/>
            <p:cNvSpPr>
              <a:spLocks noChangeArrowheads="1"/>
            </p:cNvSpPr>
            <p:nvPr/>
          </p:nvSpPr>
          <p:spPr bwMode="auto">
            <a:xfrm>
              <a:off x="4227" y="20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399" name="Rectangle 136"/>
            <p:cNvSpPr>
              <a:spLocks noChangeArrowheads="1"/>
            </p:cNvSpPr>
            <p:nvPr/>
          </p:nvSpPr>
          <p:spPr bwMode="auto">
            <a:xfrm>
              <a:off x="4125" y="203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0" name="Rectangle 137"/>
            <p:cNvSpPr>
              <a:spLocks noChangeArrowheads="1"/>
            </p:cNvSpPr>
            <p:nvPr/>
          </p:nvSpPr>
          <p:spPr bwMode="auto">
            <a:xfrm>
              <a:off x="4227" y="18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1" name="Rectangle 138"/>
            <p:cNvSpPr>
              <a:spLocks noChangeArrowheads="1"/>
            </p:cNvSpPr>
            <p:nvPr/>
          </p:nvSpPr>
          <p:spPr bwMode="auto">
            <a:xfrm>
              <a:off x="4125" y="189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2" name="Rectangle 139"/>
            <p:cNvSpPr>
              <a:spLocks noChangeArrowheads="1"/>
            </p:cNvSpPr>
            <p:nvPr/>
          </p:nvSpPr>
          <p:spPr bwMode="auto">
            <a:xfrm>
              <a:off x="4227" y="17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3" name="Rectangle 140"/>
            <p:cNvSpPr>
              <a:spLocks noChangeArrowheads="1"/>
            </p:cNvSpPr>
            <p:nvPr/>
          </p:nvSpPr>
          <p:spPr bwMode="auto">
            <a:xfrm>
              <a:off x="4125" y="175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4" name="Rectangle 141"/>
            <p:cNvSpPr>
              <a:spLocks noChangeArrowheads="1"/>
            </p:cNvSpPr>
            <p:nvPr/>
          </p:nvSpPr>
          <p:spPr bwMode="auto">
            <a:xfrm>
              <a:off x="4227" y="16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4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5" name="Rectangle 142"/>
            <p:cNvSpPr>
              <a:spLocks noChangeArrowheads="1"/>
            </p:cNvSpPr>
            <p:nvPr/>
          </p:nvSpPr>
          <p:spPr bwMode="auto">
            <a:xfrm>
              <a:off x="4125" y="161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6" name="Rectangle 143"/>
            <p:cNvSpPr>
              <a:spLocks noChangeArrowheads="1"/>
            </p:cNvSpPr>
            <p:nvPr/>
          </p:nvSpPr>
          <p:spPr bwMode="auto">
            <a:xfrm>
              <a:off x="4227" y="14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5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7" name="Rectangle 144"/>
            <p:cNvSpPr>
              <a:spLocks noChangeArrowheads="1"/>
            </p:cNvSpPr>
            <p:nvPr/>
          </p:nvSpPr>
          <p:spPr bwMode="auto">
            <a:xfrm>
              <a:off x="4125" y="147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8" name="Rectangle 145"/>
            <p:cNvSpPr>
              <a:spLocks noChangeArrowheads="1"/>
            </p:cNvSpPr>
            <p:nvPr/>
          </p:nvSpPr>
          <p:spPr bwMode="auto">
            <a:xfrm>
              <a:off x="4227" y="13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6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09" name="Rectangle 146"/>
            <p:cNvSpPr>
              <a:spLocks noChangeArrowheads="1"/>
            </p:cNvSpPr>
            <p:nvPr/>
          </p:nvSpPr>
          <p:spPr bwMode="auto">
            <a:xfrm>
              <a:off x="4125" y="133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0" name="Rectangle 147"/>
            <p:cNvSpPr>
              <a:spLocks noChangeArrowheads="1"/>
            </p:cNvSpPr>
            <p:nvPr/>
          </p:nvSpPr>
          <p:spPr bwMode="auto">
            <a:xfrm>
              <a:off x="4227" y="1191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7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1" name="Rectangle 148"/>
            <p:cNvSpPr>
              <a:spLocks noChangeArrowheads="1"/>
            </p:cNvSpPr>
            <p:nvPr/>
          </p:nvSpPr>
          <p:spPr bwMode="auto">
            <a:xfrm>
              <a:off x="4125" y="1191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2" name="Rectangle 149"/>
            <p:cNvSpPr>
              <a:spLocks noChangeArrowheads="1"/>
            </p:cNvSpPr>
            <p:nvPr/>
          </p:nvSpPr>
          <p:spPr bwMode="auto">
            <a:xfrm>
              <a:off x="4227" y="21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3" name="Rectangle 150"/>
            <p:cNvSpPr>
              <a:spLocks noChangeArrowheads="1"/>
            </p:cNvSpPr>
            <p:nvPr/>
          </p:nvSpPr>
          <p:spPr bwMode="auto">
            <a:xfrm>
              <a:off x="4125" y="2172"/>
              <a:ext cx="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+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4" name="Rectangle 151"/>
            <p:cNvSpPr>
              <a:spLocks noChangeArrowheads="1"/>
            </p:cNvSpPr>
            <p:nvPr/>
          </p:nvSpPr>
          <p:spPr bwMode="auto">
            <a:xfrm>
              <a:off x="4227" y="24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7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5" name="Rectangle 152"/>
            <p:cNvSpPr>
              <a:spLocks noChangeArrowheads="1"/>
            </p:cNvSpPr>
            <p:nvPr/>
          </p:nvSpPr>
          <p:spPr bwMode="auto">
            <a:xfrm>
              <a:off x="4137" y="245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6" name="Rectangle 153"/>
            <p:cNvSpPr>
              <a:spLocks noChangeArrowheads="1"/>
            </p:cNvSpPr>
            <p:nvPr/>
          </p:nvSpPr>
          <p:spPr bwMode="auto">
            <a:xfrm>
              <a:off x="4227" y="25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6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7" name="Rectangle 154"/>
            <p:cNvSpPr>
              <a:spLocks noChangeArrowheads="1"/>
            </p:cNvSpPr>
            <p:nvPr/>
          </p:nvSpPr>
          <p:spPr bwMode="auto">
            <a:xfrm>
              <a:off x="4137" y="259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8" name="Rectangle 155"/>
            <p:cNvSpPr>
              <a:spLocks noChangeArrowheads="1"/>
            </p:cNvSpPr>
            <p:nvPr/>
          </p:nvSpPr>
          <p:spPr bwMode="auto">
            <a:xfrm>
              <a:off x="4227" y="27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5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19" name="Rectangle 156"/>
            <p:cNvSpPr>
              <a:spLocks noChangeArrowheads="1"/>
            </p:cNvSpPr>
            <p:nvPr/>
          </p:nvSpPr>
          <p:spPr bwMode="auto">
            <a:xfrm>
              <a:off x="4137" y="273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0" name="Rectangle 157"/>
            <p:cNvSpPr>
              <a:spLocks noChangeArrowheads="1"/>
            </p:cNvSpPr>
            <p:nvPr/>
          </p:nvSpPr>
          <p:spPr bwMode="auto">
            <a:xfrm>
              <a:off x="4227" y="28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4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1" name="Rectangle 158"/>
            <p:cNvSpPr>
              <a:spLocks noChangeArrowheads="1"/>
            </p:cNvSpPr>
            <p:nvPr/>
          </p:nvSpPr>
          <p:spPr bwMode="auto">
            <a:xfrm>
              <a:off x="4137" y="287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2" name="Rectangle 159"/>
            <p:cNvSpPr>
              <a:spLocks noChangeArrowheads="1"/>
            </p:cNvSpPr>
            <p:nvPr/>
          </p:nvSpPr>
          <p:spPr bwMode="auto">
            <a:xfrm>
              <a:off x="4227" y="301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3" name="Rectangle 160"/>
            <p:cNvSpPr>
              <a:spLocks noChangeArrowheads="1"/>
            </p:cNvSpPr>
            <p:nvPr/>
          </p:nvSpPr>
          <p:spPr bwMode="auto">
            <a:xfrm>
              <a:off x="4137" y="301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4" name="Rectangle 161"/>
            <p:cNvSpPr>
              <a:spLocks noChangeArrowheads="1"/>
            </p:cNvSpPr>
            <p:nvPr/>
          </p:nvSpPr>
          <p:spPr bwMode="auto">
            <a:xfrm>
              <a:off x="4227" y="315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5" name="Rectangle 162"/>
            <p:cNvSpPr>
              <a:spLocks noChangeArrowheads="1"/>
            </p:cNvSpPr>
            <p:nvPr/>
          </p:nvSpPr>
          <p:spPr bwMode="auto">
            <a:xfrm>
              <a:off x="4137" y="315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6" name="Rectangle 163"/>
            <p:cNvSpPr>
              <a:spLocks noChangeArrowheads="1"/>
            </p:cNvSpPr>
            <p:nvPr/>
          </p:nvSpPr>
          <p:spPr bwMode="auto">
            <a:xfrm>
              <a:off x="4227" y="329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7" name="Rectangle 164"/>
            <p:cNvSpPr>
              <a:spLocks noChangeArrowheads="1"/>
            </p:cNvSpPr>
            <p:nvPr/>
          </p:nvSpPr>
          <p:spPr bwMode="auto">
            <a:xfrm>
              <a:off x="4137" y="3292"/>
              <a:ext cx="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-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28" name="Line 165"/>
            <p:cNvSpPr>
              <a:spLocks noChangeShapeType="1"/>
            </p:cNvSpPr>
            <p:nvPr/>
          </p:nvSpPr>
          <p:spPr bwMode="auto">
            <a:xfrm flipH="1">
              <a:off x="1107" y="3547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Line 166"/>
            <p:cNvSpPr>
              <a:spLocks noChangeShapeType="1"/>
            </p:cNvSpPr>
            <p:nvPr/>
          </p:nvSpPr>
          <p:spPr bwMode="auto">
            <a:xfrm flipH="1">
              <a:off x="1107" y="1090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Line 167"/>
            <p:cNvSpPr>
              <a:spLocks noChangeShapeType="1"/>
            </p:cNvSpPr>
            <p:nvPr/>
          </p:nvSpPr>
          <p:spPr bwMode="auto">
            <a:xfrm flipH="1">
              <a:off x="1107" y="734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Line 168"/>
            <p:cNvSpPr>
              <a:spLocks noChangeShapeType="1"/>
            </p:cNvSpPr>
            <p:nvPr/>
          </p:nvSpPr>
          <p:spPr bwMode="auto">
            <a:xfrm flipH="1">
              <a:off x="1107" y="441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Rectangle 169"/>
            <p:cNvSpPr>
              <a:spLocks noChangeArrowheads="1"/>
            </p:cNvSpPr>
            <p:nvPr/>
          </p:nvSpPr>
          <p:spPr bwMode="auto">
            <a:xfrm>
              <a:off x="1196" y="86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 i="1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b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3" name="Rectangle 170"/>
            <p:cNvSpPr>
              <a:spLocks noChangeArrowheads="1"/>
            </p:cNvSpPr>
            <p:nvPr/>
          </p:nvSpPr>
          <p:spPr bwMode="auto">
            <a:xfrm>
              <a:off x="1260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1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3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4" name="Rectangle 171"/>
            <p:cNvSpPr>
              <a:spLocks noChangeArrowheads="1"/>
            </p:cNvSpPr>
            <p:nvPr/>
          </p:nvSpPr>
          <p:spPr bwMode="auto">
            <a:xfrm>
              <a:off x="1323" y="86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 i="1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b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5" name="Rectangle 172"/>
            <p:cNvSpPr>
              <a:spLocks noChangeArrowheads="1"/>
            </p:cNvSpPr>
            <p:nvPr/>
          </p:nvSpPr>
          <p:spPr bwMode="auto">
            <a:xfrm>
              <a:off x="1387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1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6" name="Rectangle 173"/>
            <p:cNvSpPr>
              <a:spLocks noChangeArrowheads="1"/>
            </p:cNvSpPr>
            <p:nvPr/>
          </p:nvSpPr>
          <p:spPr bwMode="auto">
            <a:xfrm>
              <a:off x="1438" y="86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 i="1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b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7" name="Rectangle 174"/>
            <p:cNvSpPr>
              <a:spLocks noChangeArrowheads="1"/>
            </p:cNvSpPr>
            <p:nvPr/>
          </p:nvSpPr>
          <p:spPr bwMode="auto">
            <a:xfrm>
              <a:off x="1501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1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8" name="Rectangle 175"/>
            <p:cNvSpPr>
              <a:spLocks noChangeArrowheads="1"/>
            </p:cNvSpPr>
            <p:nvPr/>
          </p:nvSpPr>
          <p:spPr bwMode="auto">
            <a:xfrm>
              <a:off x="1552" y="86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 i="1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b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39" name="Rectangle 176"/>
            <p:cNvSpPr>
              <a:spLocks noChangeArrowheads="1"/>
            </p:cNvSpPr>
            <p:nvPr/>
          </p:nvSpPr>
          <p:spPr bwMode="auto">
            <a:xfrm>
              <a:off x="1616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1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0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0" name="Rectangle 177"/>
            <p:cNvSpPr>
              <a:spLocks noChangeArrowheads="1"/>
            </p:cNvSpPr>
            <p:nvPr/>
          </p:nvSpPr>
          <p:spPr bwMode="auto">
            <a:xfrm>
              <a:off x="2011" y="771"/>
              <a:ext cx="4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Sign and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1" name="Rectangle 178"/>
            <p:cNvSpPr>
              <a:spLocks noChangeArrowheads="1"/>
            </p:cNvSpPr>
            <p:nvPr/>
          </p:nvSpPr>
          <p:spPr bwMode="auto">
            <a:xfrm>
              <a:off x="1973" y="927"/>
              <a:ext cx="52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magnitude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2" name="Rectangle 179"/>
            <p:cNvSpPr>
              <a:spLocks noChangeArrowheads="1"/>
            </p:cNvSpPr>
            <p:nvPr/>
          </p:nvSpPr>
          <p:spPr bwMode="auto">
            <a:xfrm>
              <a:off x="2762" y="886"/>
              <a:ext cx="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1'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3" name="Rectangle 180"/>
            <p:cNvSpPr>
              <a:spLocks noChangeArrowheads="1"/>
            </p:cNvSpPr>
            <p:nvPr/>
          </p:nvSpPr>
          <p:spPr bwMode="auto">
            <a:xfrm>
              <a:off x="2851" y="886"/>
              <a:ext cx="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s complement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4" name="Rectangle 181"/>
            <p:cNvSpPr>
              <a:spLocks noChangeArrowheads="1"/>
            </p:cNvSpPr>
            <p:nvPr/>
          </p:nvSpPr>
          <p:spPr bwMode="auto">
            <a:xfrm>
              <a:off x="3806" y="886"/>
              <a:ext cx="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2'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5" name="Rectangle 182"/>
            <p:cNvSpPr>
              <a:spLocks noChangeArrowheads="1"/>
            </p:cNvSpPr>
            <p:nvPr/>
          </p:nvSpPr>
          <p:spPr bwMode="auto">
            <a:xfrm>
              <a:off x="3895" y="886"/>
              <a:ext cx="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s complement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6" name="Rectangle 183"/>
            <p:cNvSpPr>
              <a:spLocks noChangeArrowheads="1"/>
            </p:cNvSpPr>
            <p:nvPr/>
          </p:nvSpPr>
          <p:spPr bwMode="auto">
            <a:xfrm>
              <a:off x="1400" y="504"/>
              <a:ext cx="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 i="1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B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7" name="Rectangle 184"/>
            <p:cNvSpPr>
              <a:spLocks noChangeArrowheads="1"/>
            </p:cNvSpPr>
            <p:nvPr/>
          </p:nvSpPr>
          <p:spPr bwMode="auto">
            <a:xfrm>
              <a:off x="2578" y="504"/>
              <a:ext cx="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V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  <p:sp>
          <p:nvSpPr>
            <p:cNvPr id="11448" name="Rectangle 185"/>
            <p:cNvSpPr>
              <a:spLocks noChangeArrowheads="1"/>
            </p:cNvSpPr>
            <p:nvPr/>
          </p:nvSpPr>
          <p:spPr bwMode="auto">
            <a:xfrm>
              <a:off x="2648" y="504"/>
              <a:ext cx="9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CA" altLang="ko-KR" sz="1400">
                  <a:solidFill>
                    <a:srgbClr val="000000"/>
                  </a:solidFill>
                  <a:latin typeface="Nimbus Roman No9 L"/>
                  <a:ea typeface="Gulim" panose="020B0600000101010101" pitchFamily="34" charset="-127"/>
                </a:rPr>
                <a:t>alues represented</a:t>
              </a:r>
              <a:endParaRPr lang="en-CA" altLang="ko-KR">
                <a:ea typeface="Gulim" panose="020B0600000101010101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3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zh-CN" dirty="0" smtClean="0"/>
              <a:t>3</a:t>
            </a:r>
            <a:endParaRPr lang="en-US" altLang="zh-CN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Convert </a:t>
            </a:r>
            <a:r>
              <a:rPr lang="en-US" altLang="zh-CN" dirty="0"/>
              <a:t>the binary number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dirty="0"/>
              <a:t>1010 0100 1001 0010 0100 1001 0010 0100</a:t>
            </a:r>
            <a:r>
              <a:rPr lang="en-US" altLang="zh-CN" baseline="-25000" dirty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to decimal, if the binary 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Unsigned?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2</a:t>
            </a:r>
            <a:r>
              <a:rPr lang="en-US" altLang="zh-CN" dirty="0">
                <a:latin typeface="Arial"/>
              </a:rPr>
              <a:t>’</a:t>
            </a:r>
            <a:r>
              <a:rPr lang="en-US" altLang="zh-CN" dirty="0"/>
              <a:t>s complement?</a:t>
            </a:r>
            <a:endParaRPr lang="en-US" altLang="ko-KR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dirty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43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zh-CN" dirty="0" smtClean="0"/>
              <a:t>3.1</a:t>
            </a:r>
            <a:endParaRPr lang="en-US" altLang="zh-CN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Converting </a:t>
            </a:r>
            <a:r>
              <a:rPr lang="en-US" altLang="zh-CN" dirty="0" smtClean="0"/>
              <a:t>binary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3300"/>
                </a:solidFill>
              </a:rPr>
              <a:t>unsigned</a:t>
            </a:r>
            <a:r>
              <a:rPr lang="en-US" altLang="zh-CN" dirty="0"/>
              <a:t>) to </a:t>
            </a:r>
            <a:r>
              <a:rPr lang="en-US" altLang="zh-CN" dirty="0" smtClean="0"/>
              <a:t>decimal</a:t>
            </a: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 </a:t>
            </a:r>
            <a:r>
              <a:rPr lang="en-US" altLang="ko-KR" dirty="0"/>
              <a:t>1010 0100 1001 0010 0100 1001 0010 0100</a:t>
            </a:r>
            <a:r>
              <a:rPr lang="en-US" altLang="zh-CN" baseline="-25000" dirty="0"/>
              <a:t>2</a:t>
            </a:r>
          </a:p>
          <a:p>
            <a:pPr>
              <a:buFontTx/>
              <a:buNone/>
            </a:pPr>
            <a:r>
              <a:rPr lang="en-US" altLang="zh-CN" dirty="0"/>
              <a:t> </a:t>
            </a:r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 1*2</a:t>
            </a:r>
            <a:r>
              <a:rPr lang="en-US" altLang="ko-KR" baseline="30000" dirty="0"/>
              <a:t>31</a:t>
            </a:r>
            <a:r>
              <a:rPr lang="en-US" altLang="zh-CN" dirty="0"/>
              <a:t> + 1*2</a:t>
            </a:r>
            <a:r>
              <a:rPr lang="en-US" altLang="ko-KR" baseline="30000" dirty="0"/>
              <a:t>29</a:t>
            </a:r>
            <a:r>
              <a:rPr lang="en-US" altLang="zh-CN" dirty="0"/>
              <a:t> + </a:t>
            </a:r>
            <a:r>
              <a:rPr lang="en-US" altLang="zh-CN" dirty="0">
                <a:latin typeface="Arial"/>
              </a:rPr>
              <a:t>…</a:t>
            </a:r>
            <a:r>
              <a:rPr lang="en-US" altLang="zh-CN" dirty="0"/>
              <a:t> + 1*2</a:t>
            </a:r>
            <a:r>
              <a:rPr lang="en-US" altLang="ko-KR" baseline="30000" dirty="0"/>
              <a:t>8</a:t>
            </a:r>
            <a:r>
              <a:rPr lang="en-US" altLang="zh-CN" dirty="0"/>
              <a:t> +  1*2</a:t>
            </a:r>
            <a:r>
              <a:rPr lang="en-US" altLang="ko-KR" baseline="30000" dirty="0"/>
              <a:t>5</a:t>
            </a:r>
            <a:r>
              <a:rPr lang="en-US" altLang="zh-CN" dirty="0"/>
              <a:t> + 1*2</a:t>
            </a:r>
            <a:r>
              <a:rPr lang="en-US" altLang="ko-KR" baseline="30000" dirty="0"/>
              <a:t>2</a:t>
            </a:r>
            <a:endParaRPr lang="en-US" altLang="zh-CN" baseline="30000" dirty="0"/>
          </a:p>
          <a:p>
            <a:pPr>
              <a:buFontTx/>
              <a:buNone/>
            </a:pPr>
            <a:r>
              <a:rPr lang="en-US" altLang="zh-CN" dirty="0"/>
              <a:t>= </a:t>
            </a:r>
            <a:r>
              <a:rPr lang="en-US" altLang="ko-KR" dirty="0"/>
              <a:t>2761050404</a:t>
            </a:r>
            <a:endParaRPr lang="en-US" altLang="zh-CN" dirty="0"/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endParaRPr lang="en-US" altLang="zh-CN" baseline="30000" dirty="0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809301" y="2897436"/>
            <a:ext cx="312146" cy="123388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040655" y="2897436"/>
            <a:ext cx="914400" cy="123388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H="1">
            <a:off x="5210978" y="2897435"/>
            <a:ext cx="859316" cy="123388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>
            <a:off x="5938092" y="2897434"/>
            <a:ext cx="638729" cy="123389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>
            <a:off x="6576822" y="2897434"/>
            <a:ext cx="363806" cy="123389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 animBg="1"/>
      <p:bldP spid="67591" grpId="0" animBg="1"/>
      <p:bldP spid="675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 smtClean="0"/>
              <a:t>3</a:t>
            </a:r>
            <a:r>
              <a:rPr lang="en-US" altLang="zh-CN" dirty="0" smtClean="0"/>
              <a:t>.</a:t>
            </a:r>
            <a:r>
              <a:rPr lang="en-US" altLang="ko-KR" dirty="0" smtClean="0"/>
              <a:t>2</a:t>
            </a:r>
            <a:endParaRPr lang="en-US" altLang="zh-CN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CN"/>
          </a:p>
          <a:p>
            <a:pPr>
              <a:lnSpc>
                <a:spcPct val="90000"/>
              </a:lnSpc>
              <a:buFontTx/>
              <a:buNone/>
            </a:pPr>
            <a:endParaRPr lang="en-US" altLang="zh-CN" baseline="30000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1981199" y="1600200"/>
            <a:ext cx="903566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800" dirty="0"/>
              <a:t>Converting </a:t>
            </a:r>
            <a:r>
              <a:rPr lang="en-US" altLang="zh-CN" sz="2800" dirty="0" smtClean="0"/>
              <a:t>binary </a:t>
            </a:r>
            <a:r>
              <a:rPr lang="en-US" altLang="zh-CN" sz="2800" dirty="0"/>
              <a:t>(</a:t>
            </a:r>
            <a:r>
              <a:rPr lang="en-US" altLang="ko-KR" sz="2800" dirty="0">
                <a:solidFill>
                  <a:srgbClr val="FF3300"/>
                </a:solidFill>
              </a:rPr>
              <a:t>2</a:t>
            </a:r>
            <a:r>
              <a:rPr lang="en-US" altLang="ko-KR" sz="2800" dirty="0">
                <a:solidFill>
                  <a:srgbClr val="FF3300"/>
                </a:solidFill>
                <a:latin typeface="Arial"/>
              </a:rPr>
              <a:t>’</a:t>
            </a:r>
            <a:r>
              <a:rPr lang="en-US" altLang="ko-KR" sz="2800" dirty="0">
                <a:solidFill>
                  <a:srgbClr val="FF3300"/>
                </a:solidFill>
              </a:rPr>
              <a:t>s complement</a:t>
            </a:r>
            <a:r>
              <a:rPr lang="en-US" altLang="zh-CN" sz="2800" dirty="0"/>
              <a:t>) to </a:t>
            </a:r>
            <a:r>
              <a:rPr lang="en-US" altLang="zh-CN" sz="2800" dirty="0" smtClean="0"/>
              <a:t>decimal</a:t>
            </a:r>
            <a:endParaRPr lang="en-US" altLang="zh-CN" sz="28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/>
              <a:t> </a:t>
            </a:r>
            <a:r>
              <a:rPr lang="en-US" altLang="ko-KR" sz="2800" dirty="0"/>
              <a:t>1010 0100 1001 0010 0100 1001 0010 0100</a:t>
            </a:r>
            <a:r>
              <a:rPr lang="en-US" altLang="zh-CN" sz="2800" baseline="-25000" dirty="0"/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/>
              <a:t> </a:t>
            </a:r>
            <a:r>
              <a:rPr lang="en-US" altLang="ko-KR" sz="2800" dirty="0"/>
              <a:t>-</a:t>
            </a:r>
            <a:r>
              <a:rPr lang="en-US" altLang="zh-CN" sz="2800" dirty="0"/>
              <a:t>1*2</a:t>
            </a:r>
            <a:r>
              <a:rPr lang="en-US" altLang="ko-KR" sz="2800" baseline="30000" dirty="0"/>
              <a:t>31</a:t>
            </a:r>
            <a:r>
              <a:rPr lang="en-US" altLang="zh-CN" sz="2800" dirty="0"/>
              <a:t> + 1*2</a:t>
            </a:r>
            <a:r>
              <a:rPr lang="en-US" altLang="ko-KR" sz="2800" baseline="30000" dirty="0"/>
              <a:t>29</a:t>
            </a:r>
            <a:r>
              <a:rPr lang="en-US" altLang="zh-CN" sz="2800" dirty="0"/>
              <a:t> + </a:t>
            </a:r>
            <a:r>
              <a:rPr lang="en-US" altLang="zh-CN" sz="2800" dirty="0">
                <a:latin typeface="Arial"/>
              </a:rPr>
              <a:t>…</a:t>
            </a:r>
            <a:r>
              <a:rPr lang="en-US" altLang="zh-CN" sz="2800" dirty="0"/>
              <a:t> + 1*2</a:t>
            </a:r>
            <a:r>
              <a:rPr lang="en-US" altLang="ko-KR" sz="2800" baseline="30000" dirty="0"/>
              <a:t>8</a:t>
            </a:r>
            <a:r>
              <a:rPr lang="en-US" altLang="zh-CN" sz="2800" dirty="0"/>
              <a:t> +  1*2</a:t>
            </a:r>
            <a:r>
              <a:rPr lang="en-US" altLang="ko-KR" sz="2800" baseline="30000" dirty="0"/>
              <a:t>5</a:t>
            </a:r>
            <a:r>
              <a:rPr lang="en-US" altLang="zh-CN" sz="2800" dirty="0"/>
              <a:t> + 1*2</a:t>
            </a:r>
            <a:r>
              <a:rPr lang="en-US" altLang="ko-KR" sz="2800" baseline="30000" dirty="0"/>
              <a:t>2</a:t>
            </a:r>
            <a:endParaRPr lang="en-US" altLang="zh-CN" sz="2800" baseline="300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/>
              <a:t>= </a:t>
            </a:r>
            <a:r>
              <a:rPr lang="en-US" altLang="ko-KR" sz="2800" dirty="0"/>
              <a:t>-1533916892</a:t>
            </a:r>
            <a:endParaRPr lang="en-US" altLang="zh-CN" sz="2800" dirty="0"/>
          </a:p>
          <a:p>
            <a:pPr marL="342900" indent="-342900">
              <a:spcBef>
                <a:spcPct val="20000"/>
              </a:spcBef>
            </a:pPr>
            <a:endParaRPr lang="en-US" altLang="zh-CN" sz="3200" dirty="0"/>
          </a:p>
          <a:p>
            <a:pPr marL="342900" indent="-342900">
              <a:spcBef>
                <a:spcPct val="20000"/>
              </a:spcBef>
            </a:pPr>
            <a:endParaRPr lang="en-US" altLang="zh-CN" sz="3200" baseline="30000" dirty="0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H="1">
            <a:off x="2286000" y="2590800"/>
            <a:ext cx="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2677099" y="2590800"/>
            <a:ext cx="1211855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H="1">
            <a:off x="6248400" y="2590800"/>
            <a:ext cx="1033749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>
            <a:off x="7039778" y="2590800"/>
            <a:ext cx="936434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8073527" y="2590800"/>
            <a:ext cx="607765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8" grpId="0" animBg="1"/>
      <p:bldP spid="73739" grpId="0" animBg="1"/>
      <p:bldP spid="73740" grpId="0" animBg="1"/>
      <p:bldP spid="73741" grpId="0" animBg="1"/>
      <p:bldP spid="737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7938" y="236538"/>
            <a:ext cx="6697662" cy="830262"/>
          </a:xfrm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Sign Extension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Suppose I have a 4-bit 2’s complement number and I want to make it into an 8-bit number</a:t>
            </a:r>
          </a:p>
          <a:p>
            <a:pPr lvl="1"/>
            <a:r>
              <a:rPr lang="en-US" altLang="ko-KR" smtClean="0">
                <a:ea typeface="Gulim" panose="020B0600000101010101" pitchFamily="34" charset="-127"/>
              </a:rPr>
              <a:t>Positive number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mtClean="0">
                <a:ea typeface="Gulim" panose="020B0600000101010101" pitchFamily="34" charset="-127"/>
              </a:rPr>
              <a:t> – add 0’s to LHS e.g. 0111 -&gt; 00000111</a:t>
            </a:r>
          </a:p>
          <a:p>
            <a:pPr lvl="1"/>
            <a:r>
              <a:rPr lang="en-US" altLang="ko-KR" smtClean="0">
                <a:ea typeface="Gulim" panose="020B0600000101010101" pitchFamily="34" charset="-127"/>
              </a:rPr>
              <a:t>Negative number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mtClean="0">
                <a:ea typeface="Gulim" panose="020B0600000101010101" pitchFamily="34" charset="-127"/>
              </a:rPr>
              <a:t> – add 1’s to LHS e.g. 1010 -&gt; 11111010</a:t>
            </a:r>
          </a:p>
          <a:p>
            <a:pPr lvl="1"/>
            <a:endParaRPr lang="en-US" altLang="ko-KR" smtClean="0">
              <a:ea typeface="Gulim" panose="020B0600000101010101" pitchFamily="34" charset="-127"/>
            </a:endParaRPr>
          </a:p>
          <a:p>
            <a:pPr lvl="1"/>
            <a:endParaRPr lang="en-US" altLang="ko-KR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5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0100 1111 and 1001, if they are</a:t>
            </a:r>
          </a:p>
          <a:p>
            <a:endParaRPr lang="en-US" dirty="0"/>
          </a:p>
          <a:p>
            <a:pPr>
              <a:buNone/>
            </a:pPr>
            <a:r>
              <a:rPr lang="en-US" altLang="zh-CN" dirty="0" smtClean="0"/>
              <a:t> Unsigned?</a:t>
            </a:r>
          </a:p>
          <a:p>
            <a:pPr>
              <a:buNone/>
            </a:pPr>
            <a:r>
              <a:rPr lang="en-US" altLang="zh-CN" dirty="0" smtClean="0"/>
              <a:t> 2</a:t>
            </a:r>
            <a:r>
              <a:rPr lang="en-US" altLang="zh-CN" dirty="0" smtClean="0">
                <a:latin typeface="Arial"/>
              </a:rPr>
              <a:t>’</a:t>
            </a:r>
            <a:r>
              <a:rPr lang="en-US" altLang="zh-CN" dirty="0" smtClean="0"/>
              <a:t>s complement?</a:t>
            </a:r>
            <a:endParaRPr lang="en-US" altLang="ko-KR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0100 1111 and 1001, if they </a:t>
            </a:r>
            <a:r>
              <a:rPr lang="en-US" dirty="0" smtClean="0"/>
              <a:t>are unsigned</a:t>
            </a:r>
          </a:p>
          <a:p>
            <a:pPr lvl="1"/>
            <a:r>
              <a:rPr lang="en-US" dirty="0" smtClean="0"/>
              <a:t>Extend 1001 into an 8-bit number:		0000 1001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								0100 1111</a:t>
            </a:r>
          </a:p>
          <a:p>
            <a:pPr lvl="1"/>
            <a:r>
              <a:rPr lang="en-US" dirty="0" smtClean="0"/>
              <a:t> 									</a:t>
            </a:r>
            <a:r>
              <a:rPr lang="en-US" dirty="0"/>
              <a:t>0000 1001</a:t>
            </a:r>
          </a:p>
          <a:p>
            <a:pPr lvl="1"/>
            <a:r>
              <a:rPr lang="en-US" dirty="0" smtClean="0"/>
              <a:t> 									0101 1000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0100 1111 and 1001, if they </a:t>
            </a:r>
            <a:r>
              <a:rPr lang="en-US" dirty="0" smtClean="0"/>
              <a:t>are 2’s complement</a:t>
            </a:r>
          </a:p>
          <a:p>
            <a:pPr lvl="1"/>
            <a:r>
              <a:rPr lang="en-US" dirty="0" smtClean="0"/>
              <a:t>Extend 1001 into an 8-bit number:		1111 1001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								0100 1111</a:t>
            </a:r>
          </a:p>
          <a:p>
            <a:pPr lvl="1"/>
            <a:r>
              <a:rPr lang="en-US" dirty="0" smtClean="0"/>
              <a:t> 									</a:t>
            </a:r>
            <a:r>
              <a:rPr lang="en-US" dirty="0"/>
              <a:t>1111 1001</a:t>
            </a:r>
          </a:p>
          <a:p>
            <a:pPr lvl="1"/>
            <a:r>
              <a:rPr lang="en-US" dirty="0" smtClean="0"/>
              <a:t> 									0100 1000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Converting: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the binary number, n, </a:t>
            </a:r>
            <a:r>
              <a:rPr lang="en-US" dirty="0" smtClean="0"/>
              <a:t>in the form: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k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-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b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-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baseline="30000" dirty="0" smtClean="0"/>
              <a:t> </a:t>
            </a:r>
            <a:r>
              <a:rPr lang="en-US" dirty="0" smtClean="0"/>
              <a:t>+ … + </a:t>
            </a:r>
            <a:r>
              <a:rPr lang="en-US" i="1" dirty="0" smtClean="0"/>
              <a:t>a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r>
              <a:rPr lang="en-US" dirty="0" smtClean="0"/>
              <a:t>Use 2 for b (the base is 2)</a:t>
            </a:r>
          </a:p>
          <a:p>
            <a:r>
              <a:rPr lang="en-US" dirty="0" smtClean="0"/>
              <a:t>Fill in k</a:t>
            </a:r>
          </a:p>
          <a:p>
            <a:pPr lvl="1"/>
            <a:r>
              <a:rPr lang="en-US" dirty="0" smtClean="0"/>
              <a:t>Start with 0 for the least significant bit and count upward</a:t>
            </a:r>
          </a:p>
          <a:p>
            <a:r>
              <a:rPr lang="en-US" dirty="0" smtClean="0"/>
              <a:t>Fill in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endParaRPr lang="en-US" i="1" baseline="-25000" dirty="0" smtClean="0"/>
          </a:p>
          <a:p>
            <a:pPr lvl="1"/>
            <a:r>
              <a:rPr lang="en-US" dirty="0" smtClean="0"/>
              <a:t>These will be 0s or 1s</a:t>
            </a:r>
          </a:p>
          <a:p>
            <a:r>
              <a:rPr lang="en-US" dirty="0" smtClean="0"/>
              <a:t>Solve the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Converting: Decimal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Continually </a:t>
            </a:r>
            <a:r>
              <a:rPr lang="en-US" dirty="0" smtClean="0"/>
              <a:t>divide the decimal number </a:t>
            </a:r>
            <a:r>
              <a:rPr lang="en-US" dirty="0"/>
              <a:t>by 2, recording the remainder each time, until 0 is reached.  The remainders  (read upwards from bottom to top) are the binary result.</a:t>
            </a:r>
          </a:p>
        </p:txBody>
      </p:sp>
    </p:spTree>
    <p:extLst>
      <p:ext uri="{BB962C8B-B14F-4D97-AF65-F5344CB8AC3E}">
        <p14:creationId xmlns:p14="http://schemas.microsoft.com/office/powerpoint/2010/main" val="28471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(11101011)</a:t>
            </a:r>
            <a:r>
              <a:rPr lang="en-US" baseline="-25000" dirty="0"/>
              <a:t>2 </a:t>
            </a:r>
            <a:r>
              <a:rPr lang="en-US" dirty="0"/>
              <a:t>to decimal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k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-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b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-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baseline="30000" dirty="0" smtClean="0"/>
              <a:t> </a:t>
            </a:r>
            <a:r>
              <a:rPr lang="en-US" dirty="0" smtClean="0"/>
              <a:t>+ … + </a:t>
            </a:r>
            <a:r>
              <a:rPr lang="en-US" i="1" dirty="0" smtClean="0"/>
              <a:t>a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0 </a:t>
            </a:r>
          </a:p>
          <a:p>
            <a:r>
              <a:rPr lang="en-US" dirty="0" smtClean="0"/>
              <a:t>1*2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/>
              <a:t>+ 1*2</a:t>
            </a:r>
            <a:r>
              <a:rPr lang="en-US" baseline="30000" dirty="0"/>
              <a:t>6</a:t>
            </a:r>
            <a:r>
              <a:rPr lang="en-US" dirty="0"/>
              <a:t> + 1*2</a:t>
            </a:r>
            <a:r>
              <a:rPr lang="en-US" baseline="30000" dirty="0"/>
              <a:t>5</a:t>
            </a:r>
            <a:r>
              <a:rPr lang="en-US" dirty="0"/>
              <a:t> + 0*2</a:t>
            </a:r>
            <a:r>
              <a:rPr lang="en-US" baseline="30000" dirty="0"/>
              <a:t>4</a:t>
            </a:r>
            <a:r>
              <a:rPr lang="en-US" dirty="0"/>
              <a:t> + 1*2</a:t>
            </a:r>
            <a:r>
              <a:rPr lang="en-US" baseline="30000" dirty="0"/>
              <a:t>3</a:t>
            </a:r>
            <a:r>
              <a:rPr lang="en-US" dirty="0"/>
              <a:t> + 0*2</a:t>
            </a:r>
            <a:r>
              <a:rPr lang="en-US" baseline="30000" dirty="0"/>
              <a:t>2</a:t>
            </a:r>
            <a:r>
              <a:rPr lang="en-US" dirty="0"/>
              <a:t> + 1*2</a:t>
            </a:r>
            <a:r>
              <a:rPr lang="en-US" baseline="30000" dirty="0"/>
              <a:t>1</a:t>
            </a:r>
            <a:r>
              <a:rPr lang="en-US" dirty="0"/>
              <a:t> + </a:t>
            </a:r>
            <a:r>
              <a:rPr lang="en-US" dirty="0" smtClean="0"/>
              <a:t>1*2</a:t>
            </a:r>
            <a:r>
              <a:rPr lang="en-US" baseline="30000" dirty="0" smtClean="0"/>
              <a:t>0</a:t>
            </a:r>
          </a:p>
          <a:p>
            <a:r>
              <a:rPr lang="en-US" dirty="0" smtClean="0"/>
              <a:t>128 </a:t>
            </a:r>
            <a:r>
              <a:rPr lang="en-US" dirty="0"/>
              <a:t>+ 64 + 32 + 0 + 8 + 0 + 2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235</a:t>
            </a:r>
            <a:r>
              <a:rPr lang="en-US" baseline="-25000" dirty="0" smtClean="0"/>
              <a:t>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364895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Convert (937)</a:t>
            </a:r>
            <a:r>
              <a:rPr lang="en-US" baseline="-25000" dirty="0"/>
              <a:t>10</a:t>
            </a:r>
            <a:r>
              <a:rPr lang="en-US" dirty="0"/>
              <a:t> to binary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937 </a:t>
            </a:r>
            <a:r>
              <a:rPr lang="en-US" dirty="0"/>
              <a:t>/ 2 = 468 	</a:t>
            </a:r>
            <a:r>
              <a:rPr lang="en-US" dirty="0" smtClean="0"/>
              <a:t>	R 1</a:t>
            </a:r>
          </a:p>
          <a:p>
            <a:r>
              <a:rPr lang="en-US" dirty="0" smtClean="0"/>
              <a:t>468 </a:t>
            </a:r>
            <a:r>
              <a:rPr lang="en-US" dirty="0"/>
              <a:t>/ 2 = 234	</a:t>
            </a:r>
            <a:r>
              <a:rPr lang="en-US" dirty="0" smtClean="0"/>
              <a:t>	R 0</a:t>
            </a:r>
          </a:p>
          <a:p>
            <a:r>
              <a:rPr lang="en-US" dirty="0" smtClean="0"/>
              <a:t>234 </a:t>
            </a:r>
            <a:r>
              <a:rPr lang="en-US" dirty="0"/>
              <a:t>/ 2 = 117	</a:t>
            </a:r>
            <a:r>
              <a:rPr lang="en-US" dirty="0" smtClean="0"/>
              <a:t>	R 0</a:t>
            </a:r>
          </a:p>
          <a:p>
            <a:r>
              <a:rPr lang="en-US" dirty="0" smtClean="0"/>
              <a:t>117 </a:t>
            </a:r>
            <a:r>
              <a:rPr lang="en-US" dirty="0"/>
              <a:t>/ 2 = 58	</a:t>
            </a:r>
            <a:r>
              <a:rPr lang="en-US" dirty="0" smtClean="0"/>
              <a:t>	R 1</a:t>
            </a:r>
          </a:p>
          <a:p>
            <a:r>
              <a:rPr lang="en-US" dirty="0" smtClean="0"/>
              <a:t>58 </a:t>
            </a:r>
            <a:r>
              <a:rPr lang="en-US" dirty="0"/>
              <a:t>/ 2 = 29	</a:t>
            </a:r>
            <a:r>
              <a:rPr lang="en-US" dirty="0" smtClean="0"/>
              <a:t>	R 0</a:t>
            </a:r>
          </a:p>
          <a:p>
            <a:r>
              <a:rPr lang="en-US" dirty="0" smtClean="0"/>
              <a:t>29 </a:t>
            </a:r>
            <a:r>
              <a:rPr lang="en-US" dirty="0"/>
              <a:t>/ 2 = 14	</a:t>
            </a:r>
            <a:r>
              <a:rPr lang="en-US" dirty="0" smtClean="0"/>
              <a:t>	R 1</a:t>
            </a:r>
          </a:p>
          <a:p>
            <a:r>
              <a:rPr lang="en-US" dirty="0" smtClean="0"/>
              <a:t>14 </a:t>
            </a:r>
            <a:r>
              <a:rPr lang="en-US" dirty="0"/>
              <a:t>/ 2 = 7	</a:t>
            </a:r>
            <a:r>
              <a:rPr lang="en-US" dirty="0" smtClean="0"/>
              <a:t>	R 0</a:t>
            </a:r>
          </a:p>
          <a:p>
            <a:r>
              <a:rPr lang="en-US" dirty="0" smtClean="0"/>
              <a:t>7 </a:t>
            </a:r>
            <a:r>
              <a:rPr lang="en-US" dirty="0"/>
              <a:t>/ 2 = 3	</a:t>
            </a:r>
            <a:r>
              <a:rPr lang="en-US" dirty="0" smtClean="0"/>
              <a:t>	R 1</a:t>
            </a:r>
          </a:p>
          <a:p>
            <a:r>
              <a:rPr lang="en-US" dirty="0" smtClean="0"/>
              <a:t>3 </a:t>
            </a:r>
            <a:r>
              <a:rPr lang="en-US" dirty="0"/>
              <a:t>/ 2 = 1	</a:t>
            </a:r>
            <a:r>
              <a:rPr lang="en-US" dirty="0" smtClean="0"/>
              <a:t>	R 1</a:t>
            </a:r>
          </a:p>
          <a:p>
            <a:r>
              <a:rPr lang="en-US" dirty="0" smtClean="0"/>
              <a:t>1 </a:t>
            </a:r>
            <a:r>
              <a:rPr lang="en-US" dirty="0"/>
              <a:t>/ 2 = 0	</a:t>
            </a:r>
            <a:r>
              <a:rPr lang="en-US" dirty="0" smtClean="0"/>
              <a:t>	R 1</a:t>
            </a:r>
          </a:p>
          <a:p>
            <a:endParaRPr lang="en-US" dirty="0"/>
          </a:p>
          <a:p>
            <a:r>
              <a:rPr lang="en-US" dirty="0" smtClean="0"/>
              <a:t>1110101001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6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8422915" y="3468030"/>
            <a:ext cx="3332163" cy="3222625"/>
            <a:chOff x="3424" y="1872"/>
            <a:chExt cx="2128" cy="2056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3648" y="2020"/>
              <a:ext cx="1816" cy="1712"/>
              <a:chOff x="3648" y="2020"/>
              <a:chExt cx="1816" cy="1712"/>
            </a:xfrm>
          </p:grpSpPr>
          <p:sp>
            <p:nvSpPr>
              <p:cNvPr id="1048" name="Oval 4"/>
              <p:cNvSpPr>
                <a:spLocks noChangeArrowheads="1"/>
              </p:cNvSpPr>
              <p:nvPr/>
            </p:nvSpPr>
            <p:spPr bwMode="auto">
              <a:xfrm>
                <a:off x="3652" y="2020"/>
                <a:ext cx="1704" cy="171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ko-KR" altLang="en-US">
                  <a:ea typeface="Gulim" panose="020B0600000101010101" pitchFamily="34" charset="-127"/>
                </a:endParaRPr>
              </a:p>
            </p:txBody>
          </p:sp>
          <p:sp>
            <p:nvSpPr>
              <p:cNvPr id="1049" name="Rectangle 5"/>
              <p:cNvSpPr>
                <a:spLocks noChangeArrowheads="1"/>
              </p:cNvSpPr>
              <p:nvPr/>
            </p:nvSpPr>
            <p:spPr bwMode="auto">
              <a:xfrm>
                <a:off x="4512" y="208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 dirty="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0000</a:t>
                </a:r>
              </a:p>
            </p:txBody>
          </p:sp>
          <p:sp>
            <p:nvSpPr>
              <p:cNvPr id="1050" name="Rectangle 6"/>
              <p:cNvSpPr>
                <a:spLocks noChangeArrowheads="1"/>
              </p:cNvSpPr>
              <p:nvPr/>
            </p:nvSpPr>
            <p:spPr bwMode="auto">
              <a:xfrm>
                <a:off x="4520" y="3536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0111</a:t>
                </a:r>
              </a:p>
            </p:txBody>
          </p:sp>
          <p:sp>
            <p:nvSpPr>
              <p:cNvPr id="1051" name="Rectangle 7"/>
              <p:cNvSpPr>
                <a:spLocks noChangeArrowheads="1"/>
              </p:cNvSpPr>
              <p:nvPr/>
            </p:nvSpPr>
            <p:spPr bwMode="auto">
              <a:xfrm>
                <a:off x="5040" y="2680"/>
                <a:ext cx="4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0011</a:t>
                </a:r>
              </a:p>
            </p:txBody>
          </p:sp>
          <p:sp>
            <p:nvSpPr>
              <p:cNvPr id="1052" name="Rectangle 8"/>
              <p:cNvSpPr>
                <a:spLocks noChangeArrowheads="1"/>
              </p:cNvSpPr>
              <p:nvPr/>
            </p:nvSpPr>
            <p:spPr bwMode="auto">
              <a:xfrm>
                <a:off x="3680" y="2936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1011</a:t>
                </a:r>
              </a:p>
            </p:txBody>
          </p:sp>
          <p:sp>
            <p:nvSpPr>
              <p:cNvPr id="1053" name="Rectangle 9"/>
              <p:cNvSpPr>
                <a:spLocks noChangeArrowheads="1"/>
              </p:cNvSpPr>
              <p:nvPr/>
            </p:nvSpPr>
            <p:spPr bwMode="auto">
              <a:xfrm>
                <a:off x="4136" y="2088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1111</a:t>
                </a:r>
              </a:p>
            </p:txBody>
          </p:sp>
          <p:sp>
            <p:nvSpPr>
              <p:cNvPr id="1054" name="Rectangle 10"/>
              <p:cNvSpPr>
                <a:spLocks noChangeArrowheads="1"/>
              </p:cNvSpPr>
              <p:nvPr/>
            </p:nvSpPr>
            <p:spPr bwMode="auto">
              <a:xfrm>
                <a:off x="3896" y="2224"/>
                <a:ext cx="3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1110</a:t>
                </a:r>
              </a:p>
            </p:txBody>
          </p:sp>
          <p:sp>
            <p:nvSpPr>
              <p:cNvPr id="1055" name="Rectangle 11"/>
              <p:cNvSpPr>
                <a:spLocks noChangeArrowheads="1"/>
              </p:cNvSpPr>
              <p:nvPr/>
            </p:nvSpPr>
            <p:spPr bwMode="auto">
              <a:xfrm>
                <a:off x="3728" y="2448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1101</a:t>
                </a:r>
              </a:p>
            </p:txBody>
          </p:sp>
          <p:sp>
            <p:nvSpPr>
              <p:cNvPr id="1056" name="Rectangle 12"/>
              <p:cNvSpPr>
                <a:spLocks noChangeArrowheads="1"/>
              </p:cNvSpPr>
              <p:nvPr/>
            </p:nvSpPr>
            <p:spPr bwMode="auto">
              <a:xfrm>
                <a:off x="3648" y="2680"/>
                <a:ext cx="3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1100</a:t>
                </a:r>
              </a:p>
            </p:txBody>
          </p:sp>
          <p:sp>
            <p:nvSpPr>
              <p:cNvPr id="1057" name="Rectangle 13"/>
              <p:cNvSpPr>
                <a:spLocks noChangeArrowheads="1"/>
              </p:cNvSpPr>
              <p:nvPr/>
            </p:nvSpPr>
            <p:spPr bwMode="auto">
              <a:xfrm>
                <a:off x="3744" y="3160"/>
                <a:ext cx="3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1010</a:t>
                </a:r>
              </a:p>
            </p:txBody>
          </p:sp>
          <p:sp>
            <p:nvSpPr>
              <p:cNvPr id="1058" name="Rectangle 14"/>
              <p:cNvSpPr>
                <a:spLocks noChangeArrowheads="1"/>
              </p:cNvSpPr>
              <p:nvPr/>
            </p:nvSpPr>
            <p:spPr bwMode="auto">
              <a:xfrm>
                <a:off x="3880" y="3360"/>
                <a:ext cx="3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1001</a:t>
                </a:r>
              </a:p>
            </p:txBody>
          </p:sp>
          <p:sp>
            <p:nvSpPr>
              <p:cNvPr id="1059" name="Rectangle 15"/>
              <p:cNvSpPr>
                <a:spLocks noChangeArrowheads="1"/>
              </p:cNvSpPr>
              <p:nvPr/>
            </p:nvSpPr>
            <p:spPr bwMode="auto">
              <a:xfrm>
                <a:off x="4120" y="3536"/>
                <a:ext cx="3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1000</a:t>
                </a:r>
              </a:p>
            </p:txBody>
          </p:sp>
          <p:sp>
            <p:nvSpPr>
              <p:cNvPr id="1060" name="Rectangle 16"/>
              <p:cNvSpPr>
                <a:spLocks noChangeArrowheads="1"/>
              </p:cNvSpPr>
              <p:nvPr/>
            </p:nvSpPr>
            <p:spPr bwMode="auto">
              <a:xfrm>
                <a:off x="4792" y="3384"/>
                <a:ext cx="3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0110</a:t>
                </a:r>
              </a:p>
            </p:txBody>
          </p:sp>
          <p:sp>
            <p:nvSpPr>
              <p:cNvPr id="1061" name="Rectangle 17"/>
              <p:cNvSpPr>
                <a:spLocks noChangeArrowheads="1"/>
              </p:cNvSpPr>
              <p:nvPr/>
            </p:nvSpPr>
            <p:spPr bwMode="auto">
              <a:xfrm>
                <a:off x="4952" y="3184"/>
                <a:ext cx="4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0101</a:t>
                </a:r>
              </a:p>
            </p:txBody>
          </p:sp>
          <p:sp>
            <p:nvSpPr>
              <p:cNvPr id="1062" name="Rectangle 18"/>
              <p:cNvSpPr>
                <a:spLocks noChangeArrowheads="1"/>
              </p:cNvSpPr>
              <p:nvPr/>
            </p:nvSpPr>
            <p:spPr bwMode="auto">
              <a:xfrm>
                <a:off x="5016" y="2960"/>
                <a:ext cx="4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0100</a:t>
                </a:r>
              </a:p>
            </p:txBody>
          </p:sp>
          <p:sp>
            <p:nvSpPr>
              <p:cNvPr id="1063" name="Rectangle 19"/>
              <p:cNvSpPr>
                <a:spLocks noChangeArrowheads="1"/>
              </p:cNvSpPr>
              <p:nvPr/>
            </p:nvSpPr>
            <p:spPr bwMode="auto">
              <a:xfrm>
                <a:off x="4928" y="2448"/>
                <a:ext cx="40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0010</a:t>
                </a:r>
              </a:p>
            </p:txBody>
          </p:sp>
          <p:sp>
            <p:nvSpPr>
              <p:cNvPr id="1064" name="Rectangle 20"/>
              <p:cNvSpPr>
                <a:spLocks noChangeArrowheads="1"/>
              </p:cNvSpPr>
              <p:nvPr/>
            </p:nvSpPr>
            <p:spPr bwMode="auto">
              <a:xfrm>
                <a:off x="4752" y="2240"/>
                <a:ext cx="34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0001</a:t>
                </a:r>
              </a:p>
            </p:txBody>
          </p:sp>
        </p:grpSp>
        <p:sp>
          <p:nvSpPr>
            <p:cNvPr id="1032" name="Rectangle 21"/>
            <p:cNvSpPr>
              <a:spLocks noChangeArrowheads="1"/>
            </p:cNvSpPr>
            <p:nvPr/>
          </p:nvSpPr>
          <p:spPr bwMode="auto">
            <a:xfrm>
              <a:off x="4680" y="1872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+0</a:t>
              </a:r>
            </a:p>
          </p:txBody>
        </p:sp>
        <p:sp>
          <p:nvSpPr>
            <p:cNvPr id="1033" name="Rectangle 22"/>
            <p:cNvSpPr>
              <a:spLocks noChangeArrowheads="1"/>
            </p:cNvSpPr>
            <p:nvPr/>
          </p:nvSpPr>
          <p:spPr bwMode="auto">
            <a:xfrm>
              <a:off x="5032" y="2064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+1</a:t>
              </a:r>
            </a:p>
          </p:txBody>
        </p:sp>
        <p:sp>
          <p:nvSpPr>
            <p:cNvPr id="1034" name="Rectangle 23"/>
            <p:cNvSpPr>
              <a:spLocks noChangeArrowheads="1"/>
            </p:cNvSpPr>
            <p:nvPr/>
          </p:nvSpPr>
          <p:spPr bwMode="auto">
            <a:xfrm>
              <a:off x="5256" y="2336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+2</a:t>
              </a:r>
            </a:p>
          </p:txBody>
        </p:sp>
        <p:sp>
          <p:nvSpPr>
            <p:cNvPr id="1035" name="Rectangle 24"/>
            <p:cNvSpPr>
              <a:spLocks noChangeArrowheads="1"/>
            </p:cNvSpPr>
            <p:nvPr/>
          </p:nvSpPr>
          <p:spPr bwMode="auto">
            <a:xfrm>
              <a:off x="5336" y="2632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+3</a:t>
              </a:r>
            </a:p>
          </p:txBody>
        </p:sp>
        <p:sp>
          <p:nvSpPr>
            <p:cNvPr id="1036" name="Rectangle 25"/>
            <p:cNvSpPr>
              <a:spLocks noChangeArrowheads="1"/>
            </p:cNvSpPr>
            <p:nvPr/>
          </p:nvSpPr>
          <p:spPr bwMode="auto">
            <a:xfrm>
              <a:off x="5344" y="2968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+4</a:t>
              </a:r>
            </a:p>
          </p:txBody>
        </p:sp>
        <p:sp>
          <p:nvSpPr>
            <p:cNvPr id="1037" name="Rectangle 26"/>
            <p:cNvSpPr>
              <a:spLocks noChangeArrowheads="1"/>
            </p:cNvSpPr>
            <p:nvPr/>
          </p:nvSpPr>
          <p:spPr bwMode="auto">
            <a:xfrm>
              <a:off x="5256" y="3240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+5</a:t>
              </a:r>
            </a:p>
          </p:txBody>
        </p:sp>
        <p:sp>
          <p:nvSpPr>
            <p:cNvPr id="1038" name="Rectangle 27"/>
            <p:cNvSpPr>
              <a:spLocks noChangeArrowheads="1"/>
            </p:cNvSpPr>
            <p:nvPr/>
          </p:nvSpPr>
          <p:spPr bwMode="auto">
            <a:xfrm>
              <a:off x="5056" y="3496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+6</a:t>
              </a:r>
            </a:p>
          </p:txBody>
        </p:sp>
        <p:sp>
          <p:nvSpPr>
            <p:cNvPr id="1039" name="Rectangle 28"/>
            <p:cNvSpPr>
              <a:spLocks noChangeArrowheads="1"/>
            </p:cNvSpPr>
            <p:nvPr/>
          </p:nvSpPr>
          <p:spPr bwMode="auto">
            <a:xfrm>
              <a:off x="4648" y="3736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+7</a:t>
              </a:r>
            </a:p>
          </p:txBody>
        </p:sp>
        <p:sp>
          <p:nvSpPr>
            <p:cNvPr id="1040" name="Rectangle 29"/>
            <p:cNvSpPr>
              <a:spLocks noChangeArrowheads="1"/>
            </p:cNvSpPr>
            <p:nvPr/>
          </p:nvSpPr>
          <p:spPr bwMode="auto">
            <a:xfrm>
              <a:off x="4112" y="3696"/>
              <a:ext cx="2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–0</a:t>
              </a:r>
            </a:p>
          </p:txBody>
        </p:sp>
        <p:sp>
          <p:nvSpPr>
            <p:cNvPr id="1041" name="Rectangle 30"/>
            <p:cNvSpPr>
              <a:spLocks noChangeArrowheads="1"/>
            </p:cNvSpPr>
            <p:nvPr/>
          </p:nvSpPr>
          <p:spPr bwMode="auto">
            <a:xfrm>
              <a:off x="3736" y="3528"/>
              <a:ext cx="3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–1</a:t>
              </a:r>
            </a:p>
          </p:txBody>
        </p:sp>
        <p:sp>
          <p:nvSpPr>
            <p:cNvPr id="1042" name="Rectangle 31"/>
            <p:cNvSpPr>
              <a:spLocks noChangeArrowheads="1"/>
            </p:cNvSpPr>
            <p:nvPr/>
          </p:nvSpPr>
          <p:spPr bwMode="auto">
            <a:xfrm>
              <a:off x="3512" y="3216"/>
              <a:ext cx="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–2</a:t>
              </a:r>
            </a:p>
          </p:txBody>
        </p:sp>
        <p:sp>
          <p:nvSpPr>
            <p:cNvPr id="1043" name="Rectangle 32"/>
            <p:cNvSpPr>
              <a:spLocks noChangeArrowheads="1"/>
            </p:cNvSpPr>
            <p:nvPr/>
          </p:nvSpPr>
          <p:spPr bwMode="auto">
            <a:xfrm>
              <a:off x="3424" y="29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–3</a:t>
              </a:r>
            </a:p>
          </p:txBody>
        </p:sp>
        <p:sp>
          <p:nvSpPr>
            <p:cNvPr id="1044" name="Rectangle 33"/>
            <p:cNvSpPr>
              <a:spLocks noChangeArrowheads="1"/>
            </p:cNvSpPr>
            <p:nvPr/>
          </p:nvSpPr>
          <p:spPr bwMode="auto">
            <a:xfrm>
              <a:off x="3424" y="2616"/>
              <a:ext cx="2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–4</a:t>
              </a:r>
            </a:p>
          </p:txBody>
        </p:sp>
        <p:sp>
          <p:nvSpPr>
            <p:cNvPr id="1045" name="Rectangle 34"/>
            <p:cNvSpPr>
              <a:spLocks noChangeArrowheads="1"/>
            </p:cNvSpPr>
            <p:nvPr/>
          </p:nvSpPr>
          <p:spPr bwMode="auto">
            <a:xfrm>
              <a:off x="3552" y="2312"/>
              <a:ext cx="2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–5</a:t>
              </a:r>
            </a:p>
          </p:txBody>
        </p:sp>
        <p:sp>
          <p:nvSpPr>
            <p:cNvPr id="1046" name="Rectangle 35"/>
            <p:cNvSpPr>
              <a:spLocks noChangeArrowheads="1"/>
            </p:cNvSpPr>
            <p:nvPr/>
          </p:nvSpPr>
          <p:spPr bwMode="auto">
            <a:xfrm>
              <a:off x="3736" y="2088"/>
              <a:ext cx="2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–6</a:t>
              </a:r>
            </a:p>
          </p:txBody>
        </p:sp>
        <p:sp>
          <p:nvSpPr>
            <p:cNvPr id="1047" name="Rectangle 36"/>
            <p:cNvSpPr>
              <a:spLocks noChangeArrowheads="1"/>
            </p:cNvSpPr>
            <p:nvPr/>
          </p:nvSpPr>
          <p:spPr bwMode="auto">
            <a:xfrm>
              <a:off x="4144" y="1872"/>
              <a:ext cx="3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3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–7</a:t>
              </a:r>
            </a:p>
          </p:txBody>
        </p:sp>
      </p:grpSp>
      <p:sp>
        <p:nvSpPr>
          <p:cNvPr id="1028" name="Rectangle 37"/>
          <p:cNvSpPr>
            <a:spLocks noChangeArrowheads="1"/>
          </p:cNvSpPr>
          <p:nvPr/>
        </p:nvSpPr>
        <p:spPr bwMode="auto">
          <a:xfrm>
            <a:off x="10088997" y="1947820"/>
            <a:ext cx="15525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1775"/>
              </a:lnSpc>
            </a:pP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>0 100 = + 4</a:t>
            </a:r>
            <a:b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</a:b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/>
            </a:r>
            <a:b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</a:b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>1 100 = – 4</a:t>
            </a:r>
          </a:p>
        </p:txBody>
      </p:sp>
      <p:sp>
        <p:nvSpPr>
          <p:cNvPr id="1029" name="Rectangle 38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45800" cy="132556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Signed Numbers: Sign </a:t>
            </a:r>
            <a:r>
              <a:rPr lang="en-US" altLang="ko-KR" dirty="0" smtClean="0">
                <a:ea typeface="Gulim" panose="020B0600000101010101" pitchFamily="34" charset="-127"/>
              </a:rPr>
              <a:t>and </a:t>
            </a:r>
            <a:r>
              <a:rPr lang="en-US" altLang="ko-KR" dirty="0" smtClean="0">
                <a:ea typeface="Gulim" panose="020B0600000101010101" pitchFamily="34" charset="-127"/>
              </a:rPr>
              <a:t>Magnitude Method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1030" name="Rectangle 3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400" dirty="0" smtClean="0">
                <a:ea typeface="Gulim" panose="020B0600000101010101" pitchFamily="34" charset="-127"/>
              </a:rPr>
              <a:t>The most significant bit is dedicated </a:t>
            </a:r>
            <a:r>
              <a:rPr lang="en-US" altLang="ko-KR" sz="2400" dirty="0">
                <a:ea typeface="Gulim" panose="020B0600000101010101" pitchFamily="34" charset="-127"/>
              </a:rPr>
              <a:t>to </a:t>
            </a:r>
            <a:r>
              <a:rPr lang="en-US" altLang="ko-KR" sz="2400" dirty="0" smtClean="0">
                <a:ea typeface="Gulim" panose="020B0600000101010101" pitchFamily="34" charset="-127"/>
              </a:rPr>
              <a:t>sign</a:t>
            </a:r>
          </a:p>
          <a:p>
            <a:pPr lvl="1"/>
            <a:r>
              <a:rPr lang="en-US" altLang="ko-KR" sz="2000" dirty="0" smtClean="0">
                <a:ea typeface="Gulim" panose="020B0600000101010101" pitchFamily="34" charset="-127"/>
              </a:rPr>
              <a:t>sign</a:t>
            </a:r>
            <a:r>
              <a:rPr lang="en-US" altLang="ko-KR" sz="2000" dirty="0">
                <a:ea typeface="Gulim" panose="020B0600000101010101" pitchFamily="34" charset="-127"/>
              </a:rPr>
              <a:t>: 0 = positive (or zero), 1 = negative</a:t>
            </a:r>
          </a:p>
          <a:p>
            <a:pPr>
              <a:lnSpc>
                <a:spcPct val="90000"/>
              </a:lnSpc>
            </a:pPr>
            <a:r>
              <a:rPr lang="en-US" altLang="ko-KR" sz="2400" dirty="0" smtClean="0">
                <a:ea typeface="Gulim" panose="020B0600000101010101" pitchFamily="34" charset="-127"/>
              </a:rPr>
              <a:t>Other bits </a:t>
            </a:r>
            <a:r>
              <a:rPr lang="en-US" altLang="ko-KR" sz="2400" dirty="0">
                <a:ea typeface="Gulim" panose="020B0600000101010101" pitchFamily="34" charset="-127"/>
              </a:rPr>
              <a:t>represent the absolute</a:t>
            </a:r>
            <a:br>
              <a:rPr lang="en-US" altLang="ko-KR" sz="2400" dirty="0">
                <a:ea typeface="Gulim" panose="020B0600000101010101" pitchFamily="34" charset="-127"/>
              </a:rPr>
            </a:br>
            <a:r>
              <a:rPr lang="en-US" altLang="ko-KR" sz="2400" dirty="0">
                <a:ea typeface="Gulim" panose="020B0600000101010101" pitchFamily="34" charset="-127"/>
              </a:rPr>
              <a:t>value or magnitude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three low order bits: 0 (000)</a:t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>thru 7 (111</a:t>
            </a:r>
            <a:r>
              <a:rPr lang="en-US" altLang="ko-KR" sz="2000" dirty="0" smtClean="0">
                <a:ea typeface="Gulim" panose="020B0600000101010101" pitchFamily="34" charset="-127"/>
              </a:rPr>
              <a:t>)</a:t>
            </a: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Range for n bits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 smtClean="0">
                <a:ea typeface="Gulim" panose="020B0600000101010101" pitchFamily="34" charset="-127"/>
              </a:rPr>
              <a:t>There are two representations for 0</a:t>
            </a: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Cumbersome addition/subtraction 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must compare magnitudes</a:t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>to determine sign of result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25462"/>
              </p:ext>
            </p:extLst>
          </p:nvPr>
        </p:nvGraphicFramePr>
        <p:xfrm>
          <a:off x="5230733" y="4065122"/>
          <a:ext cx="15017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672840" imgH="228600" progId="Equation.3">
                  <p:embed/>
                </p:oleObj>
              </mc:Choice>
              <mc:Fallback>
                <p:oleObj name="Equation" r:id="rId4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733" y="4065122"/>
                        <a:ext cx="15017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142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Signed Numbers: 1’s Complement Method 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2057" name="Rectangle 8"/>
          <p:cNvSpPr>
            <a:spLocks noGrp="1" noChangeArrowheads="1"/>
          </p:cNvSpPr>
          <p:nvPr>
            <p:ph idx="1"/>
          </p:nvPr>
        </p:nvSpPr>
        <p:spPr>
          <a:xfrm>
            <a:off x="2589212" y="2133599"/>
            <a:ext cx="8915400" cy="44104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If N is a positive number, then the negative of N ( its 1’s complement or N' ) is </a:t>
            </a:r>
            <a:endParaRPr lang="en-US" altLang="ko-KR" sz="2400" dirty="0" smtClean="0">
              <a:ea typeface="Gulim" panose="020B0600000101010101" pitchFamily="34" charset="-127"/>
            </a:endParaRPr>
          </a:p>
          <a:p>
            <a:pPr>
              <a:lnSpc>
                <a:spcPct val="90000"/>
              </a:lnSpc>
            </a:pPr>
            <a:endParaRPr lang="en-US" altLang="ko-KR" sz="2400" dirty="0">
              <a:ea typeface="Gulim" panose="020B0600000101010101" pitchFamily="34" charset="-127"/>
            </a:endParaRPr>
          </a:p>
          <a:p>
            <a:pPr>
              <a:lnSpc>
                <a:spcPct val="90000"/>
              </a:lnSpc>
            </a:pPr>
            <a:endParaRPr lang="en-US" altLang="ko-KR" sz="2400" dirty="0">
              <a:ea typeface="Gulim" panose="020B0600000101010101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Example: 1’s complement of 7</a:t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endParaRPr lang="en-US" altLang="ko-KR" sz="2000" dirty="0" smtClean="0">
              <a:ea typeface="Gulim" panose="020B0600000101010101" pitchFamily="34" charset="-127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r>
              <a:rPr lang="en-US" altLang="ko-KR" sz="2000" dirty="0">
                <a:ea typeface="Gulim" panose="020B0600000101010101" pitchFamily="34" charset="-127"/>
              </a:rPr>
              <a:t/>
            </a:r>
            <a:br>
              <a:rPr lang="en-US" altLang="ko-KR" sz="2000" dirty="0">
                <a:ea typeface="Gulim" panose="020B0600000101010101" pitchFamily="34" charset="-127"/>
              </a:rPr>
            </a:br>
            <a:endParaRPr lang="en-US" altLang="ko-KR" sz="2000" dirty="0">
              <a:ea typeface="Gulim" panose="020B0600000101010101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Shortcut: simply compute bit-wise complement ( 0111 -&gt; 1000 )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57471" y="3757007"/>
            <a:ext cx="4997450" cy="2038882"/>
            <a:chOff x="3810000" y="2959100"/>
            <a:chExt cx="4997450" cy="2038882"/>
          </a:xfrm>
        </p:grpSpPr>
        <p:sp>
          <p:nvSpPr>
            <p:cNvPr id="2051" name="Rectangle 2"/>
            <p:cNvSpPr>
              <a:spLocks noChangeArrowheads="1"/>
            </p:cNvSpPr>
            <p:nvPr/>
          </p:nvSpPr>
          <p:spPr bwMode="auto">
            <a:xfrm>
              <a:off x="3810000" y="2992969"/>
              <a:ext cx="4997450" cy="2005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170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2963"/>
                </a:lnSpc>
              </a:pPr>
              <a:r>
                <a:rPr lang="en-US" altLang="ko-KR" sz="1600" dirty="0">
                  <a:solidFill>
                    <a:srgbClr val="FF0000"/>
                  </a:solidFill>
                  <a:ea typeface="Gulim" panose="020B0600000101010101" pitchFamily="34" charset="-127"/>
                </a:rPr>
                <a:t>2	=  10000</a:t>
              </a:r>
            </a:p>
            <a:p>
              <a:pPr>
                <a:lnSpc>
                  <a:spcPts val="2963"/>
                </a:lnSpc>
              </a:pPr>
              <a:r>
                <a:rPr lang="en-US" altLang="ko-KR" sz="1600" dirty="0">
                  <a:solidFill>
                    <a:srgbClr val="FF0000"/>
                  </a:solidFill>
                  <a:ea typeface="Gulim" panose="020B0600000101010101" pitchFamily="34" charset="-127"/>
                </a:rPr>
                <a:t>1	=  00001</a:t>
              </a:r>
            </a:p>
            <a:p>
              <a:pPr>
                <a:lnSpc>
                  <a:spcPts val="2963"/>
                </a:lnSpc>
              </a:pPr>
              <a:r>
                <a:rPr lang="en-US" altLang="ko-KR" sz="1600" dirty="0">
                  <a:solidFill>
                    <a:srgbClr val="FF0000"/>
                  </a:solidFill>
                  <a:ea typeface="Gulim" panose="020B0600000101010101" pitchFamily="34" charset="-127"/>
                </a:rPr>
                <a:t>2   –1	=    1111</a:t>
              </a:r>
            </a:p>
            <a:p>
              <a:pPr>
                <a:lnSpc>
                  <a:spcPts val="2963"/>
                </a:lnSpc>
              </a:pPr>
              <a:r>
                <a:rPr lang="en-US" altLang="ko-KR" sz="1600" dirty="0">
                  <a:solidFill>
                    <a:srgbClr val="FF0000"/>
                  </a:solidFill>
                  <a:ea typeface="Gulim" panose="020B0600000101010101" pitchFamily="34" charset="-127"/>
                </a:rPr>
                <a:t>7	=    0111</a:t>
              </a:r>
            </a:p>
            <a:p>
              <a:pPr>
                <a:lnSpc>
                  <a:spcPts val="2963"/>
                </a:lnSpc>
              </a:pPr>
              <a:r>
                <a:rPr lang="en-US" altLang="ko-KR" sz="1600" dirty="0">
                  <a:solidFill>
                    <a:srgbClr val="FF0000"/>
                  </a:solidFill>
                  <a:ea typeface="Gulim" panose="020B0600000101010101" pitchFamily="34" charset="-127"/>
                </a:rPr>
                <a:t>	      1000   =  –7 in 1s complement form</a:t>
              </a:r>
            </a:p>
          </p:txBody>
        </p:sp>
        <p:sp>
          <p:nvSpPr>
            <p:cNvPr id="2052" name="Line 3"/>
            <p:cNvSpPr>
              <a:spLocks noChangeShapeType="1"/>
            </p:cNvSpPr>
            <p:nvPr/>
          </p:nvSpPr>
          <p:spPr bwMode="auto">
            <a:xfrm>
              <a:off x="4894264" y="3811588"/>
              <a:ext cx="7000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Line 4"/>
            <p:cNvSpPr>
              <a:spLocks noChangeShapeType="1"/>
            </p:cNvSpPr>
            <p:nvPr/>
          </p:nvSpPr>
          <p:spPr bwMode="auto">
            <a:xfrm>
              <a:off x="4943476" y="4564063"/>
              <a:ext cx="6762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>
              <a:off x="3973514" y="2959100"/>
              <a:ext cx="287337" cy="38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20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4</a:t>
              </a:r>
            </a:p>
          </p:txBody>
        </p:sp>
        <p:sp>
          <p:nvSpPr>
            <p:cNvPr id="2055" name="Rectangle 6"/>
            <p:cNvSpPr>
              <a:spLocks noChangeArrowheads="1"/>
            </p:cNvSpPr>
            <p:nvPr/>
          </p:nvSpPr>
          <p:spPr bwMode="auto">
            <a:xfrm>
              <a:off x="3986214" y="3711575"/>
              <a:ext cx="287337" cy="38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20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4</a:t>
              </a:r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71096"/>
              </p:ext>
            </p:extLst>
          </p:nvPr>
        </p:nvGraphicFramePr>
        <p:xfrm>
          <a:off x="3040592" y="2627843"/>
          <a:ext cx="24066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002960" imgH="228600" progId="Equation.3">
                  <p:embed/>
                </p:oleObj>
              </mc:Choice>
              <mc:Fallback>
                <p:oleObj name="Equation" r:id="rId4" imgW="1002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592" y="2627843"/>
                        <a:ext cx="24066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62553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8044986" y="3121025"/>
            <a:ext cx="3508375" cy="3511550"/>
            <a:chOff x="3080" y="1584"/>
            <a:chExt cx="2240" cy="2240"/>
          </a:xfrm>
        </p:grpSpPr>
        <p:grpSp>
          <p:nvGrpSpPr>
            <p:cNvPr id="9222" name="Group 3"/>
            <p:cNvGrpSpPr>
              <a:grpSpLocks/>
            </p:cNvGrpSpPr>
            <p:nvPr/>
          </p:nvGrpSpPr>
          <p:grpSpPr bwMode="auto">
            <a:xfrm>
              <a:off x="3344" y="1812"/>
              <a:ext cx="1816" cy="1712"/>
              <a:chOff x="3344" y="1812"/>
              <a:chExt cx="1816" cy="1712"/>
            </a:xfrm>
          </p:grpSpPr>
          <p:sp>
            <p:nvSpPr>
              <p:cNvPr id="9239" name="Oval 4"/>
              <p:cNvSpPr>
                <a:spLocks noChangeArrowheads="1"/>
              </p:cNvSpPr>
              <p:nvPr/>
            </p:nvSpPr>
            <p:spPr bwMode="auto">
              <a:xfrm>
                <a:off x="3348" y="1812"/>
                <a:ext cx="1704" cy="171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ko-KR" altLang="en-US">
                  <a:ea typeface="Gulim" panose="020B0600000101010101" pitchFamily="34" charset="-127"/>
                </a:endParaRPr>
              </a:p>
            </p:txBody>
          </p:sp>
          <p:sp>
            <p:nvSpPr>
              <p:cNvPr id="9240" name="Rectangle 5"/>
              <p:cNvSpPr>
                <a:spLocks noChangeArrowheads="1"/>
              </p:cNvSpPr>
              <p:nvPr/>
            </p:nvSpPr>
            <p:spPr bwMode="auto">
              <a:xfrm>
                <a:off x="4208" y="1872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0000</a:t>
                </a:r>
              </a:p>
            </p:txBody>
          </p:sp>
          <p:sp>
            <p:nvSpPr>
              <p:cNvPr id="9241" name="Rectangle 6"/>
              <p:cNvSpPr>
                <a:spLocks noChangeArrowheads="1"/>
              </p:cNvSpPr>
              <p:nvPr/>
            </p:nvSpPr>
            <p:spPr bwMode="auto">
              <a:xfrm>
                <a:off x="4216" y="3328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0111</a:t>
                </a:r>
              </a:p>
            </p:txBody>
          </p:sp>
          <p:sp>
            <p:nvSpPr>
              <p:cNvPr id="9242" name="Rectangle 7"/>
              <p:cNvSpPr>
                <a:spLocks noChangeArrowheads="1"/>
              </p:cNvSpPr>
              <p:nvPr/>
            </p:nvSpPr>
            <p:spPr bwMode="auto">
              <a:xfrm>
                <a:off x="4736" y="2472"/>
                <a:ext cx="4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0011</a:t>
                </a:r>
              </a:p>
            </p:txBody>
          </p:sp>
          <p:sp>
            <p:nvSpPr>
              <p:cNvPr id="9243" name="Rectangle 8"/>
              <p:cNvSpPr>
                <a:spLocks noChangeArrowheads="1"/>
              </p:cNvSpPr>
              <p:nvPr/>
            </p:nvSpPr>
            <p:spPr bwMode="auto">
              <a:xfrm>
                <a:off x="3376" y="2728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1011</a:t>
                </a:r>
              </a:p>
            </p:txBody>
          </p:sp>
          <p:sp>
            <p:nvSpPr>
              <p:cNvPr id="9244" name="Rectangle 9"/>
              <p:cNvSpPr>
                <a:spLocks noChangeArrowheads="1"/>
              </p:cNvSpPr>
              <p:nvPr/>
            </p:nvSpPr>
            <p:spPr bwMode="auto">
              <a:xfrm>
                <a:off x="3832" y="1880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1111</a:t>
                </a:r>
              </a:p>
            </p:txBody>
          </p:sp>
          <p:sp>
            <p:nvSpPr>
              <p:cNvPr id="9245" name="Rectangle 10"/>
              <p:cNvSpPr>
                <a:spLocks noChangeArrowheads="1"/>
              </p:cNvSpPr>
              <p:nvPr/>
            </p:nvSpPr>
            <p:spPr bwMode="auto">
              <a:xfrm>
                <a:off x="3592" y="2016"/>
                <a:ext cx="3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1110</a:t>
                </a:r>
              </a:p>
            </p:txBody>
          </p:sp>
          <p:sp>
            <p:nvSpPr>
              <p:cNvPr id="9246" name="Rectangle 11"/>
              <p:cNvSpPr>
                <a:spLocks noChangeArrowheads="1"/>
              </p:cNvSpPr>
              <p:nvPr/>
            </p:nvSpPr>
            <p:spPr bwMode="auto">
              <a:xfrm>
                <a:off x="3424" y="2240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1101</a:t>
                </a:r>
              </a:p>
            </p:txBody>
          </p:sp>
          <p:sp>
            <p:nvSpPr>
              <p:cNvPr id="9247" name="Rectangle 12"/>
              <p:cNvSpPr>
                <a:spLocks noChangeArrowheads="1"/>
              </p:cNvSpPr>
              <p:nvPr/>
            </p:nvSpPr>
            <p:spPr bwMode="auto">
              <a:xfrm>
                <a:off x="3344" y="2472"/>
                <a:ext cx="3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1100</a:t>
                </a:r>
              </a:p>
            </p:txBody>
          </p:sp>
          <p:sp>
            <p:nvSpPr>
              <p:cNvPr id="9248" name="Rectangle 13"/>
              <p:cNvSpPr>
                <a:spLocks noChangeArrowheads="1"/>
              </p:cNvSpPr>
              <p:nvPr/>
            </p:nvSpPr>
            <p:spPr bwMode="auto">
              <a:xfrm>
                <a:off x="3440" y="2952"/>
                <a:ext cx="3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1010</a:t>
                </a:r>
              </a:p>
            </p:txBody>
          </p:sp>
          <p:sp>
            <p:nvSpPr>
              <p:cNvPr id="9249" name="Rectangle 14"/>
              <p:cNvSpPr>
                <a:spLocks noChangeArrowheads="1"/>
              </p:cNvSpPr>
              <p:nvPr/>
            </p:nvSpPr>
            <p:spPr bwMode="auto">
              <a:xfrm>
                <a:off x="3576" y="3152"/>
                <a:ext cx="3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1001</a:t>
                </a:r>
              </a:p>
            </p:txBody>
          </p:sp>
          <p:sp>
            <p:nvSpPr>
              <p:cNvPr id="9250" name="Rectangle 15"/>
              <p:cNvSpPr>
                <a:spLocks noChangeArrowheads="1"/>
              </p:cNvSpPr>
              <p:nvPr/>
            </p:nvSpPr>
            <p:spPr bwMode="auto">
              <a:xfrm>
                <a:off x="3816" y="3328"/>
                <a:ext cx="3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1000</a:t>
                </a:r>
              </a:p>
            </p:txBody>
          </p:sp>
          <p:sp>
            <p:nvSpPr>
              <p:cNvPr id="9251" name="Rectangle 16"/>
              <p:cNvSpPr>
                <a:spLocks noChangeArrowheads="1"/>
              </p:cNvSpPr>
              <p:nvPr/>
            </p:nvSpPr>
            <p:spPr bwMode="auto">
              <a:xfrm>
                <a:off x="4488" y="3176"/>
                <a:ext cx="3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0110</a:t>
                </a:r>
              </a:p>
            </p:txBody>
          </p:sp>
          <p:sp>
            <p:nvSpPr>
              <p:cNvPr id="9252" name="Rectangle 17"/>
              <p:cNvSpPr>
                <a:spLocks noChangeArrowheads="1"/>
              </p:cNvSpPr>
              <p:nvPr/>
            </p:nvSpPr>
            <p:spPr bwMode="auto">
              <a:xfrm>
                <a:off x="4648" y="2976"/>
                <a:ext cx="4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0101</a:t>
                </a:r>
              </a:p>
            </p:txBody>
          </p:sp>
          <p:sp>
            <p:nvSpPr>
              <p:cNvPr id="9253" name="Rectangle 18"/>
              <p:cNvSpPr>
                <a:spLocks noChangeArrowheads="1"/>
              </p:cNvSpPr>
              <p:nvPr/>
            </p:nvSpPr>
            <p:spPr bwMode="auto">
              <a:xfrm>
                <a:off x="4712" y="2752"/>
                <a:ext cx="4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0100</a:t>
                </a:r>
              </a:p>
            </p:txBody>
          </p:sp>
          <p:sp>
            <p:nvSpPr>
              <p:cNvPr id="9254" name="Rectangle 19"/>
              <p:cNvSpPr>
                <a:spLocks noChangeArrowheads="1"/>
              </p:cNvSpPr>
              <p:nvPr/>
            </p:nvSpPr>
            <p:spPr bwMode="auto">
              <a:xfrm>
                <a:off x="4624" y="2240"/>
                <a:ext cx="40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0010</a:t>
                </a:r>
              </a:p>
            </p:txBody>
          </p:sp>
          <p:sp>
            <p:nvSpPr>
              <p:cNvPr id="9255" name="Rectangle 20"/>
              <p:cNvSpPr>
                <a:spLocks noChangeArrowheads="1"/>
              </p:cNvSpPr>
              <p:nvPr/>
            </p:nvSpPr>
            <p:spPr bwMode="auto">
              <a:xfrm>
                <a:off x="4448" y="2032"/>
                <a:ext cx="34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0001</a:t>
                </a:r>
              </a:p>
            </p:txBody>
          </p:sp>
        </p:grpSp>
        <p:sp>
          <p:nvSpPr>
            <p:cNvPr id="9223" name="Rectangle 21"/>
            <p:cNvSpPr>
              <a:spLocks noChangeArrowheads="1"/>
            </p:cNvSpPr>
            <p:nvPr/>
          </p:nvSpPr>
          <p:spPr bwMode="auto">
            <a:xfrm>
              <a:off x="4408" y="1584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+0</a:t>
              </a:r>
            </a:p>
          </p:txBody>
        </p:sp>
        <p:sp>
          <p:nvSpPr>
            <p:cNvPr id="9224" name="Rectangle 22"/>
            <p:cNvSpPr>
              <a:spLocks noChangeArrowheads="1"/>
            </p:cNvSpPr>
            <p:nvPr/>
          </p:nvSpPr>
          <p:spPr bwMode="auto">
            <a:xfrm>
              <a:off x="4760" y="1792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+1</a:t>
              </a:r>
            </a:p>
          </p:txBody>
        </p:sp>
        <p:sp>
          <p:nvSpPr>
            <p:cNvPr id="9225" name="Rectangle 23"/>
            <p:cNvSpPr>
              <a:spLocks noChangeArrowheads="1"/>
            </p:cNvSpPr>
            <p:nvPr/>
          </p:nvSpPr>
          <p:spPr bwMode="auto">
            <a:xfrm>
              <a:off x="4992" y="2080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+2</a:t>
              </a:r>
            </a:p>
          </p:txBody>
        </p:sp>
        <p:sp>
          <p:nvSpPr>
            <p:cNvPr id="9226" name="Rectangle 24"/>
            <p:cNvSpPr>
              <a:spLocks noChangeArrowheads="1"/>
            </p:cNvSpPr>
            <p:nvPr/>
          </p:nvSpPr>
          <p:spPr bwMode="auto">
            <a:xfrm>
              <a:off x="5080" y="2392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+3</a:t>
              </a:r>
            </a:p>
          </p:txBody>
        </p:sp>
        <p:sp>
          <p:nvSpPr>
            <p:cNvPr id="9227" name="Rectangle 25"/>
            <p:cNvSpPr>
              <a:spLocks noChangeArrowheads="1"/>
            </p:cNvSpPr>
            <p:nvPr/>
          </p:nvSpPr>
          <p:spPr bwMode="auto">
            <a:xfrm>
              <a:off x="5096" y="2752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+4</a:t>
              </a:r>
            </a:p>
          </p:txBody>
        </p:sp>
        <p:sp>
          <p:nvSpPr>
            <p:cNvPr id="9228" name="Rectangle 26"/>
            <p:cNvSpPr>
              <a:spLocks noChangeArrowheads="1"/>
            </p:cNvSpPr>
            <p:nvPr/>
          </p:nvSpPr>
          <p:spPr bwMode="auto">
            <a:xfrm>
              <a:off x="4992" y="3048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+5</a:t>
              </a:r>
            </a:p>
          </p:txBody>
        </p:sp>
        <p:sp>
          <p:nvSpPr>
            <p:cNvPr id="9229" name="Rectangle 27"/>
            <p:cNvSpPr>
              <a:spLocks noChangeArrowheads="1"/>
            </p:cNvSpPr>
            <p:nvPr/>
          </p:nvSpPr>
          <p:spPr bwMode="auto">
            <a:xfrm>
              <a:off x="4784" y="3328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+6</a:t>
              </a:r>
            </a:p>
          </p:txBody>
        </p:sp>
        <p:sp>
          <p:nvSpPr>
            <p:cNvPr id="9230" name="Rectangle 28"/>
            <p:cNvSpPr>
              <a:spLocks noChangeArrowheads="1"/>
            </p:cNvSpPr>
            <p:nvPr/>
          </p:nvSpPr>
          <p:spPr bwMode="auto">
            <a:xfrm>
              <a:off x="4368" y="3584"/>
              <a:ext cx="2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 dirty="0">
                  <a:solidFill>
                    <a:srgbClr val="FF0000"/>
                  </a:solidFill>
                  <a:ea typeface="Gulim" panose="020B0600000101010101" pitchFamily="34" charset="-127"/>
                </a:rPr>
                <a:t>+7</a:t>
              </a:r>
            </a:p>
          </p:txBody>
        </p:sp>
        <p:sp>
          <p:nvSpPr>
            <p:cNvPr id="9231" name="Rectangle 29"/>
            <p:cNvSpPr>
              <a:spLocks noChangeArrowheads="1"/>
            </p:cNvSpPr>
            <p:nvPr/>
          </p:nvSpPr>
          <p:spPr bwMode="auto">
            <a:xfrm>
              <a:off x="3808" y="3592"/>
              <a:ext cx="28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–7</a:t>
              </a:r>
            </a:p>
          </p:txBody>
        </p:sp>
        <p:sp>
          <p:nvSpPr>
            <p:cNvPr id="9232" name="Rectangle 30"/>
            <p:cNvSpPr>
              <a:spLocks noChangeArrowheads="1"/>
            </p:cNvSpPr>
            <p:nvPr/>
          </p:nvSpPr>
          <p:spPr bwMode="auto">
            <a:xfrm>
              <a:off x="3416" y="3360"/>
              <a:ext cx="31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–6</a:t>
              </a:r>
            </a:p>
          </p:txBody>
        </p:sp>
        <p:sp>
          <p:nvSpPr>
            <p:cNvPr id="9233" name="Rectangle 31"/>
            <p:cNvSpPr>
              <a:spLocks noChangeArrowheads="1"/>
            </p:cNvSpPr>
            <p:nvPr/>
          </p:nvSpPr>
          <p:spPr bwMode="auto">
            <a:xfrm>
              <a:off x="3168" y="3016"/>
              <a:ext cx="28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–5</a:t>
              </a:r>
            </a:p>
          </p:txBody>
        </p:sp>
        <p:sp>
          <p:nvSpPr>
            <p:cNvPr id="9234" name="Rectangle 32"/>
            <p:cNvSpPr>
              <a:spLocks noChangeArrowheads="1"/>
            </p:cNvSpPr>
            <p:nvPr/>
          </p:nvSpPr>
          <p:spPr bwMode="auto">
            <a:xfrm>
              <a:off x="3080" y="2712"/>
              <a:ext cx="26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–4</a:t>
              </a:r>
            </a:p>
          </p:txBody>
        </p:sp>
        <p:sp>
          <p:nvSpPr>
            <p:cNvPr id="9235" name="Rectangle 33"/>
            <p:cNvSpPr>
              <a:spLocks noChangeArrowheads="1"/>
            </p:cNvSpPr>
            <p:nvPr/>
          </p:nvSpPr>
          <p:spPr bwMode="auto">
            <a:xfrm>
              <a:off x="3080" y="2384"/>
              <a:ext cx="24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–3</a:t>
              </a:r>
            </a:p>
          </p:txBody>
        </p:sp>
        <p:sp>
          <p:nvSpPr>
            <p:cNvPr id="9236" name="Rectangle 34"/>
            <p:cNvSpPr>
              <a:spLocks noChangeArrowheads="1"/>
            </p:cNvSpPr>
            <p:nvPr/>
          </p:nvSpPr>
          <p:spPr bwMode="auto">
            <a:xfrm>
              <a:off x="3216" y="2048"/>
              <a:ext cx="26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–2</a:t>
              </a:r>
            </a:p>
          </p:txBody>
        </p:sp>
        <p:sp>
          <p:nvSpPr>
            <p:cNvPr id="9237" name="Rectangle 35"/>
            <p:cNvSpPr>
              <a:spLocks noChangeArrowheads="1"/>
            </p:cNvSpPr>
            <p:nvPr/>
          </p:nvSpPr>
          <p:spPr bwMode="auto">
            <a:xfrm>
              <a:off x="3416" y="1816"/>
              <a:ext cx="29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–1</a:t>
              </a:r>
            </a:p>
          </p:txBody>
        </p:sp>
        <p:sp>
          <p:nvSpPr>
            <p:cNvPr id="9238" name="Rectangle 36"/>
            <p:cNvSpPr>
              <a:spLocks noChangeArrowheads="1"/>
            </p:cNvSpPr>
            <p:nvPr/>
          </p:nvSpPr>
          <p:spPr bwMode="auto">
            <a:xfrm>
              <a:off x="3840" y="1584"/>
              <a:ext cx="25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6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–0</a:t>
              </a:r>
            </a:p>
          </p:txBody>
        </p:sp>
      </p:grpSp>
      <p:sp>
        <p:nvSpPr>
          <p:cNvPr id="9219" name="Rectangle 37"/>
          <p:cNvSpPr>
            <a:spLocks noChangeArrowheads="1"/>
          </p:cNvSpPr>
          <p:nvPr/>
        </p:nvSpPr>
        <p:spPr bwMode="auto">
          <a:xfrm>
            <a:off x="4622801" y="4982761"/>
            <a:ext cx="1552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175"/>
              </a:lnSpc>
            </a:pP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>0 100 = + 4</a:t>
            </a:r>
            <a:b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</a:b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/>
            </a:r>
            <a:b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</a:b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>1 011 = – 4</a:t>
            </a:r>
          </a:p>
        </p:txBody>
      </p:sp>
      <p:sp>
        <p:nvSpPr>
          <p:cNvPr id="922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Signed Numbers: 1’s Complement Method 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9221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>
                <a:ea typeface="Gulim" panose="020B0600000101010101" pitchFamily="34" charset="-127"/>
              </a:rPr>
              <a:t>Subtraction implemented by 1’s complement and then addition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Two representations of 0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Causes some complexities in addition</a:t>
            </a:r>
          </a:p>
          <a:p>
            <a:r>
              <a:rPr lang="en-US" altLang="ko-KR" sz="2400" dirty="0">
                <a:ea typeface="Gulim" panose="020B0600000101010101" pitchFamily="34" charset="-127"/>
              </a:rPr>
              <a:t>High-order bit can act as sign bit</a:t>
            </a:r>
          </a:p>
        </p:txBody>
      </p:sp>
    </p:spTree>
    <p:extLst>
      <p:ext uri="{BB962C8B-B14F-4D97-AF65-F5344CB8AC3E}">
        <p14:creationId xmlns:p14="http://schemas.microsoft.com/office/powerpoint/2010/main" val="1477639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06838" y="4813091"/>
            <a:ext cx="1516062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>
            <a:lvl1pPr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01700" eaLnBrk="0" hangingPunct="0"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901700" algn="l"/>
                <a:tab pos="13525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ts val="2075"/>
              </a:lnSpc>
            </a:pP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>0 100 = + 4</a:t>
            </a:r>
            <a:b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</a:b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/>
            </a:r>
            <a:b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</a:br>
            <a:r>
              <a:rPr lang="en-US" altLang="ko-KR" sz="1600" dirty="0">
                <a:solidFill>
                  <a:srgbClr val="FF0000"/>
                </a:solidFill>
                <a:ea typeface="Gulim" panose="020B0600000101010101" pitchFamily="34" charset="-127"/>
              </a:rPr>
              <a:t>1 100 = – 4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8431385" y="3371850"/>
            <a:ext cx="3508375" cy="3486150"/>
            <a:chOff x="3152" y="1544"/>
            <a:chExt cx="2240" cy="2224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4480" y="1544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+0</a:t>
              </a:r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4832" y="1744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+1</a:t>
              </a:r>
            </a:p>
          </p:txBody>
        </p:sp>
        <p:sp>
          <p:nvSpPr>
            <p:cNvPr id="10248" name="Rectangle 6"/>
            <p:cNvSpPr>
              <a:spLocks noChangeArrowheads="1"/>
            </p:cNvSpPr>
            <p:nvPr/>
          </p:nvSpPr>
          <p:spPr bwMode="auto">
            <a:xfrm>
              <a:off x="5064" y="2040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+2</a:t>
              </a:r>
            </a:p>
          </p:txBody>
        </p:sp>
        <p:sp>
          <p:nvSpPr>
            <p:cNvPr id="10249" name="Rectangle 7"/>
            <p:cNvSpPr>
              <a:spLocks noChangeArrowheads="1"/>
            </p:cNvSpPr>
            <p:nvPr/>
          </p:nvSpPr>
          <p:spPr bwMode="auto">
            <a:xfrm>
              <a:off x="5152" y="2352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+3</a:t>
              </a:r>
            </a:p>
          </p:txBody>
        </p:sp>
        <p:sp>
          <p:nvSpPr>
            <p:cNvPr id="10250" name="Rectangle 8"/>
            <p:cNvSpPr>
              <a:spLocks noChangeArrowheads="1"/>
            </p:cNvSpPr>
            <p:nvPr/>
          </p:nvSpPr>
          <p:spPr bwMode="auto">
            <a:xfrm>
              <a:off x="5168" y="2712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+4</a:t>
              </a:r>
            </a:p>
          </p:txBody>
        </p:sp>
        <p:sp>
          <p:nvSpPr>
            <p:cNvPr id="10251" name="Rectangle 9"/>
            <p:cNvSpPr>
              <a:spLocks noChangeArrowheads="1"/>
            </p:cNvSpPr>
            <p:nvPr/>
          </p:nvSpPr>
          <p:spPr bwMode="auto">
            <a:xfrm>
              <a:off x="5064" y="3000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+5</a:t>
              </a:r>
            </a:p>
          </p:txBody>
        </p:sp>
        <p:sp>
          <p:nvSpPr>
            <p:cNvPr id="10252" name="Rectangle 10"/>
            <p:cNvSpPr>
              <a:spLocks noChangeArrowheads="1"/>
            </p:cNvSpPr>
            <p:nvPr/>
          </p:nvSpPr>
          <p:spPr bwMode="auto">
            <a:xfrm>
              <a:off x="4856" y="3280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+6</a:t>
              </a:r>
            </a:p>
          </p:txBody>
        </p:sp>
        <p:sp>
          <p:nvSpPr>
            <p:cNvPr id="10253" name="Rectangle 11"/>
            <p:cNvSpPr>
              <a:spLocks noChangeArrowheads="1"/>
            </p:cNvSpPr>
            <p:nvPr/>
          </p:nvSpPr>
          <p:spPr bwMode="auto">
            <a:xfrm>
              <a:off x="4440" y="3536"/>
              <a:ext cx="22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+7</a:t>
              </a:r>
            </a:p>
          </p:txBody>
        </p:sp>
        <p:sp>
          <p:nvSpPr>
            <p:cNvPr id="10254" name="Rectangle 12"/>
            <p:cNvSpPr>
              <a:spLocks noChangeArrowheads="1"/>
            </p:cNvSpPr>
            <p:nvPr/>
          </p:nvSpPr>
          <p:spPr bwMode="auto">
            <a:xfrm>
              <a:off x="3880" y="3544"/>
              <a:ext cx="31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–8</a:t>
              </a:r>
            </a:p>
          </p:txBody>
        </p:sp>
        <p:sp>
          <p:nvSpPr>
            <p:cNvPr id="10255" name="Rectangle 13"/>
            <p:cNvSpPr>
              <a:spLocks noChangeArrowheads="1"/>
            </p:cNvSpPr>
            <p:nvPr/>
          </p:nvSpPr>
          <p:spPr bwMode="auto">
            <a:xfrm>
              <a:off x="3488" y="3312"/>
              <a:ext cx="3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–7</a:t>
              </a:r>
            </a:p>
          </p:txBody>
        </p:sp>
        <p:sp>
          <p:nvSpPr>
            <p:cNvPr id="10256" name="Rectangle 14"/>
            <p:cNvSpPr>
              <a:spLocks noChangeArrowheads="1"/>
            </p:cNvSpPr>
            <p:nvPr/>
          </p:nvSpPr>
          <p:spPr bwMode="auto">
            <a:xfrm>
              <a:off x="3240" y="2968"/>
              <a:ext cx="24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–6</a:t>
              </a:r>
            </a:p>
          </p:txBody>
        </p:sp>
        <p:sp>
          <p:nvSpPr>
            <p:cNvPr id="10257" name="Rectangle 15"/>
            <p:cNvSpPr>
              <a:spLocks noChangeArrowheads="1"/>
            </p:cNvSpPr>
            <p:nvPr/>
          </p:nvSpPr>
          <p:spPr bwMode="auto">
            <a:xfrm>
              <a:off x="3168" y="2672"/>
              <a:ext cx="24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–5</a:t>
              </a:r>
            </a:p>
          </p:txBody>
        </p:sp>
        <p:sp>
          <p:nvSpPr>
            <p:cNvPr id="10258" name="Rectangle 16"/>
            <p:cNvSpPr>
              <a:spLocks noChangeArrowheads="1"/>
            </p:cNvSpPr>
            <p:nvPr/>
          </p:nvSpPr>
          <p:spPr bwMode="auto">
            <a:xfrm>
              <a:off x="3152" y="2344"/>
              <a:ext cx="27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–4</a:t>
              </a:r>
            </a:p>
          </p:txBody>
        </p:sp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3288" y="2008"/>
              <a:ext cx="26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–3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3488" y="1776"/>
              <a:ext cx="24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–2</a:t>
              </a:r>
            </a:p>
          </p:txBody>
        </p:sp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3904" y="1544"/>
              <a:ext cx="30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>
              <a:lvl1pPr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901700" eaLnBrk="0" hangingPunct="0"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9017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  <a:tab pos="901700" algn="l"/>
                  <a:tab pos="1352550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lnSpc>
                  <a:spcPts val="1575"/>
                </a:lnSpc>
              </a:pPr>
              <a:r>
                <a:rPr lang="en-US" altLang="ko-KR" sz="1600">
                  <a:solidFill>
                    <a:srgbClr val="FF0000"/>
                  </a:solidFill>
                  <a:ea typeface="Gulim" panose="020B0600000101010101" pitchFamily="34" charset="-127"/>
                </a:rPr>
                <a:t>–1</a:t>
              </a:r>
            </a:p>
          </p:txBody>
        </p:sp>
        <p:grpSp>
          <p:nvGrpSpPr>
            <p:cNvPr id="10262" name="Group 20"/>
            <p:cNvGrpSpPr>
              <a:grpSpLocks/>
            </p:cNvGrpSpPr>
            <p:nvPr/>
          </p:nvGrpSpPr>
          <p:grpSpPr bwMode="auto">
            <a:xfrm>
              <a:off x="3408" y="1764"/>
              <a:ext cx="1816" cy="1712"/>
              <a:chOff x="3408" y="1764"/>
              <a:chExt cx="1816" cy="1712"/>
            </a:xfrm>
          </p:grpSpPr>
          <p:sp>
            <p:nvSpPr>
              <p:cNvPr id="10263" name="Oval 21"/>
              <p:cNvSpPr>
                <a:spLocks noChangeArrowheads="1"/>
              </p:cNvSpPr>
              <p:nvPr/>
            </p:nvSpPr>
            <p:spPr bwMode="auto">
              <a:xfrm>
                <a:off x="3412" y="1764"/>
                <a:ext cx="1704" cy="171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ko-KR" altLang="en-US">
                  <a:ea typeface="Gulim" panose="020B0600000101010101" pitchFamily="34" charset="-127"/>
                </a:endParaRPr>
              </a:p>
            </p:txBody>
          </p:sp>
          <p:sp>
            <p:nvSpPr>
              <p:cNvPr id="10264" name="Rectangle 22"/>
              <p:cNvSpPr>
                <a:spLocks noChangeArrowheads="1"/>
              </p:cNvSpPr>
              <p:nvPr/>
            </p:nvSpPr>
            <p:spPr bwMode="auto">
              <a:xfrm>
                <a:off x="4272" y="1824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0000</a:t>
                </a:r>
              </a:p>
            </p:txBody>
          </p:sp>
          <p:sp>
            <p:nvSpPr>
              <p:cNvPr id="10265" name="Rectangle 23"/>
              <p:cNvSpPr>
                <a:spLocks noChangeArrowheads="1"/>
              </p:cNvSpPr>
              <p:nvPr/>
            </p:nvSpPr>
            <p:spPr bwMode="auto">
              <a:xfrm>
                <a:off x="4280" y="3280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0111</a:t>
                </a:r>
              </a:p>
            </p:txBody>
          </p:sp>
          <p:sp>
            <p:nvSpPr>
              <p:cNvPr id="10266" name="Rectangle 24"/>
              <p:cNvSpPr>
                <a:spLocks noChangeArrowheads="1"/>
              </p:cNvSpPr>
              <p:nvPr/>
            </p:nvSpPr>
            <p:spPr bwMode="auto">
              <a:xfrm>
                <a:off x="4800" y="2424"/>
                <a:ext cx="4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0011</a:t>
                </a:r>
              </a:p>
            </p:txBody>
          </p:sp>
          <p:sp>
            <p:nvSpPr>
              <p:cNvPr id="10267" name="Rectangle 25"/>
              <p:cNvSpPr>
                <a:spLocks noChangeArrowheads="1"/>
              </p:cNvSpPr>
              <p:nvPr/>
            </p:nvSpPr>
            <p:spPr bwMode="auto">
              <a:xfrm>
                <a:off x="3440" y="268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1011</a:t>
                </a:r>
              </a:p>
            </p:txBody>
          </p:sp>
          <p:sp>
            <p:nvSpPr>
              <p:cNvPr id="10268" name="Rectangle 26"/>
              <p:cNvSpPr>
                <a:spLocks noChangeArrowheads="1"/>
              </p:cNvSpPr>
              <p:nvPr/>
            </p:nvSpPr>
            <p:spPr bwMode="auto">
              <a:xfrm>
                <a:off x="3896" y="1832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1111</a:t>
                </a:r>
              </a:p>
            </p:txBody>
          </p:sp>
          <p:sp>
            <p:nvSpPr>
              <p:cNvPr id="10269" name="Rectangle 27"/>
              <p:cNvSpPr>
                <a:spLocks noChangeArrowheads="1"/>
              </p:cNvSpPr>
              <p:nvPr/>
            </p:nvSpPr>
            <p:spPr bwMode="auto">
              <a:xfrm>
                <a:off x="3656" y="1968"/>
                <a:ext cx="3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1110</a:t>
                </a:r>
              </a:p>
            </p:txBody>
          </p:sp>
          <p:sp>
            <p:nvSpPr>
              <p:cNvPr id="10270" name="Rectangle 28"/>
              <p:cNvSpPr>
                <a:spLocks noChangeArrowheads="1"/>
              </p:cNvSpPr>
              <p:nvPr/>
            </p:nvSpPr>
            <p:spPr bwMode="auto">
              <a:xfrm>
                <a:off x="3488" y="2192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1101</a:t>
                </a:r>
              </a:p>
            </p:txBody>
          </p:sp>
          <p:sp>
            <p:nvSpPr>
              <p:cNvPr id="10271" name="Rectangle 29"/>
              <p:cNvSpPr>
                <a:spLocks noChangeArrowheads="1"/>
              </p:cNvSpPr>
              <p:nvPr/>
            </p:nvSpPr>
            <p:spPr bwMode="auto">
              <a:xfrm>
                <a:off x="3408" y="2424"/>
                <a:ext cx="3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1100</a:t>
                </a:r>
              </a:p>
            </p:txBody>
          </p:sp>
          <p:sp>
            <p:nvSpPr>
              <p:cNvPr id="10272" name="Rectangle 30"/>
              <p:cNvSpPr>
                <a:spLocks noChangeArrowheads="1"/>
              </p:cNvSpPr>
              <p:nvPr/>
            </p:nvSpPr>
            <p:spPr bwMode="auto">
              <a:xfrm>
                <a:off x="3504" y="2904"/>
                <a:ext cx="3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1010</a:t>
                </a:r>
              </a:p>
            </p:txBody>
          </p:sp>
          <p:sp>
            <p:nvSpPr>
              <p:cNvPr id="10273" name="Rectangle 31"/>
              <p:cNvSpPr>
                <a:spLocks noChangeArrowheads="1"/>
              </p:cNvSpPr>
              <p:nvPr/>
            </p:nvSpPr>
            <p:spPr bwMode="auto">
              <a:xfrm>
                <a:off x="3640" y="3104"/>
                <a:ext cx="3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1001</a:t>
                </a:r>
              </a:p>
            </p:txBody>
          </p:sp>
          <p:sp>
            <p:nvSpPr>
              <p:cNvPr id="10274" name="Rectangle 32"/>
              <p:cNvSpPr>
                <a:spLocks noChangeArrowheads="1"/>
              </p:cNvSpPr>
              <p:nvPr/>
            </p:nvSpPr>
            <p:spPr bwMode="auto">
              <a:xfrm>
                <a:off x="3880" y="3280"/>
                <a:ext cx="3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1000</a:t>
                </a:r>
              </a:p>
            </p:txBody>
          </p:sp>
          <p:sp>
            <p:nvSpPr>
              <p:cNvPr id="10275" name="Rectangle 33"/>
              <p:cNvSpPr>
                <a:spLocks noChangeArrowheads="1"/>
              </p:cNvSpPr>
              <p:nvPr/>
            </p:nvSpPr>
            <p:spPr bwMode="auto">
              <a:xfrm>
                <a:off x="4552" y="3128"/>
                <a:ext cx="3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0110</a:t>
                </a:r>
              </a:p>
            </p:txBody>
          </p:sp>
          <p:sp>
            <p:nvSpPr>
              <p:cNvPr id="10276" name="Rectangle 34"/>
              <p:cNvSpPr>
                <a:spLocks noChangeArrowheads="1"/>
              </p:cNvSpPr>
              <p:nvPr/>
            </p:nvSpPr>
            <p:spPr bwMode="auto">
              <a:xfrm>
                <a:off x="4712" y="2928"/>
                <a:ext cx="4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0101</a:t>
                </a:r>
              </a:p>
            </p:txBody>
          </p:sp>
          <p:sp>
            <p:nvSpPr>
              <p:cNvPr id="10277" name="Rectangle 35"/>
              <p:cNvSpPr>
                <a:spLocks noChangeArrowheads="1"/>
              </p:cNvSpPr>
              <p:nvPr/>
            </p:nvSpPr>
            <p:spPr bwMode="auto">
              <a:xfrm>
                <a:off x="4776" y="2704"/>
                <a:ext cx="4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0100</a:t>
                </a:r>
              </a:p>
            </p:txBody>
          </p:sp>
          <p:sp>
            <p:nvSpPr>
              <p:cNvPr id="10278" name="Rectangle 36"/>
              <p:cNvSpPr>
                <a:spLocks noChangeArrowheads="1"/>
              </p:cNvSpPr>
              <p:nvPr/>
            </p:nvSpPr>
            <p:spPr bwMode="auto">
              <a:xfrm>
                <a:off x="4688" y="2192"/>
                <a:ext cx="40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0010</a:t>
                </a:r>
              </a:p>
            </p:txBody>
          </p:sp>
          <p:sp>
            <p:nvSpPr>
              <p:cNvPr id="10279" name="Rectangle 37"/>
              <p:cNvSpPr>
                <a:spLocks noChangeArrowheads="1"/>
              </p:cNvSpPr>
              <p:nvPr/>
            </p:nvSpPr>
            <p:spPr bwMode="auto">
              <a:xfrm>
                <a:off x="4512" y="1984"/>
                <a:ext cx="34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795" tIns="26626" rIns="18795" bIns="26626"/>
              <a:lstStyle>
                <a:lvl1pPr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901700" eaLnBrk="0" hangingPunct="0"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9017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  <a:tab pos="901700" algn="l"/>
                    <a:tab pos="1352550" algn="l"/>
                  </a:tabLs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lnSpc>
                    <a:spcPts val="1375"/>
                  </a:lnSpc>
                </a:pPr>
                <a:r>
                  <a:rPr lang="en-US" altLang="ko-KR" sz="1600">
                    <a:solidFill>
                      <a:srgbClr val="FF0000"/>
                    </a:solidFill>
                    <a:ea typeface="Gulim" panose="020B0600000101010101" pitchFamily="34" charset="-127"/>
                  </a:rPr>
                  <a:t>0001</a:t>
                </a:r>
              </a:p>
            </p:txBody>
          </p:sp>
        </p:grpSp>
      </p:grpSp>
      <p:sp>
        <p:nvSpPr>
          <p:cNvPr id="10244" name="Rectangle 3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Signed Numbers: 2’s Complement Method 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10245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>
                <a:ea typeface="Gulim" panose="020B0600000101010101" pitchFamily="34" charset="-127"/>
              </a:rPr>
              <a:t>1’s complement with negative numbers shifted one position clockwise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Only one representation for 0 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One more negative number than positive number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High-order bit can act as sign bit</a:t>
            </a:r>
          </a:p>
        </p:txBody>
      </p:sp>
    </p:spTree>
    <p:extLst>
      <p:ext uri="{BB962C8B-B14F-4D97-AF65-F5344CB8AC3E}">
        <p14:creationId xmlns:p14="http://schemas.microsoft.com/office/powerpoint/2010/main" val="1104291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892</Words>
  <Application>Microsoft Office PowerPoint</Application>
  <PresentationFormat>Widescreen</PresentationFormat>
  <Paragraphs>420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Gulim</vt:lpstr>
      <vt:lpstr>Malgun Gothic</vt:lpstr>
      <vt:lpstr>SimSun</vt:lpstr>
      <vt:lpstr>Arial</vt:lpstr>
      <vt:lpstr>Calibri</vt:lpstr>
      <vt:lpstr>Cambria Math</vt:lpstr>
      <vt:lpstr>Century Gothic</vt:lpstr>
      <vt:lpstr>HY중고딕</vt:lpstr>
      <vt:lpstr>Nimbus Roman No9 L</vt:lpstr>
      <vt:lpstr>Tahoma</vt:lpstr>
      <vt:lpstr>Wingdings</vt:lpstr>
      <vt:lpstr>Wingdings 3</vt:lpstr>
      <vt:lpstr>幼圆</vt:lpstr>
      <vt:lpstr>Wisp</vt:lpstr>
      <vt:lpstr>Microsoft Equation 3.0</vt:lpstr>
      <vt:lpstr>CDA 3103</vt:lpstr>
      <vt:lpstr>Converting: Binary to Decimal</vt:lpstr>
      <vt:lpstr>Converting: Decimal to Binary</vt:lpstr>
      <vt:lpstr>Question 1</vt:lpstr>
      <vt:lpstr>Question 2</vt:lpstr>
      <vt:lpstr>Signed Numbers: Sign and Magnitude Method</vt:lpstr>
      <vt:lpstr>Signed Numbers: 1’s Complement Method </vt:lpstr>
      <vt:lpstr>Signed Numbers: 1’s Complement Method </vt:lpstr>
      <vt:lpstr>Signed Numbers: 2’s Complement Method </vt:lpstr>
      <vt:lpstr>Signed Numbers: 2’s Complement Method </vt:lpstr>
      <vt:lpstr>Summary: Binary, Signed Integer Representations</vt:lpstr>
      <vt:lpstr>Question 3</vt:lpstr>
      <vt:lpstr>Question 3.1</vt:lpstr>
      <vt:lpstr>Question 3.2</vt:lpstr>
      <vt:lpstr>Sign Extension</vt:lpstr>
      <vt:lpstr>Question 4</vt:lpstr>
      <vt:lpstr>Question 4.1</vt:lpstr>
      <vt:lpstr>Question 4.1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3103</dc:title>
  <dc:creator>Sarah Angell</dc:creator>
  <cp:lastModifiedBy>Sarah Angell</cp:lastModifiedBy>
  <cp:revision>6</cp:revision>
  <dcterms:created xsi:type="dcterms:W3CDTF">2013-08-26T20:34:22Z</dcterms:created>
  <dcterms:modified xsi:type="dcterms:W3CDTF">2013-08-26T21:43:53Z</dcterms:modified>
</cp:coreProperties>
</file>