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99" r:id="rId5"/>
    <p:sldId id="419" r:id="rId6"/>
    <p:sldId id="420" r:id="rId7"/>
    <p:sldId id="332" r:id="rId8"/>
    <p:sldId id="421" r:id="rId9"/>
    <p:sldId id="417" r:id="rId10"/>
    <p:sldId id="406" r:id="rId11"/>
    <p:sldId id="345" r:id="rId12"/>
    <p:sldId id="422" r:id="rId13"/>
    <p:sldId id="401" r:id="rId14"/>
    <p:sldId id="414" r:id="rId15"/>
    <p:sldId id="425" r:id="rId16"/>
    <p:sldId id="405" r:id="rId17"/>
    <p:sldId id="423" r:id="rId18"/>
    <p:sldId id="418" r:id="rId19"/>
    <p:sldId id="353" r:id="rId20"/>
    <p:sldId id="402" r:id="rId21"/>
    <p:sldId id="410" r:id="rId22"/>
    <p:sldId id="372" r:id="rId23"/>
    <p:sldId id="424" r:id="rId24"/>
    <p:sldId id="426" r:id="rId25"/>
    <p:sldId id="359" r:id="rId26"/>
    <p:sldId id="427" r:id="rId27"/>
    <p:sldId id="411" r:id="rId28"/>
    <p:sldId id="413" r:id="rId29"/>
    <p:sldId id="415" r:id="rId30"/>
    <p:sldId id="289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CC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-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9DA26-1D00-4D03-A0AD-2471F35AAD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55816B-B0FD-4DD1-B072-9D2BDD9D55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Apply to Florida Board of Nursing     	$ 110</a:t>
          </a:r>
        </a:p>
      </dgm:t>
    </dgm:pt>
    <dgm:pt modelId="{27F7BF2A-DDD0-4194-80F0-8497677AB5F2}" type="parTrans" cxnId="{5E80791C-D11D-40E6-9A04-C7D222EFB310}">
      <dgm:prSet/>
      <dgm:spPr/>
      <dgm:t>
        <a:bodyPr/>
        <a:lstStyle/>
        <a:p>
          <a:endParaRPr lang="en-US"/>
        </a:p>
      </dgm:t>
    </dgm:pt>
    <dgm:pt modelId="{C2447BBE-764E-4655-8140-0B46B69EE245}" type="sibTrans" cxnId="{5E80791C-D11D-40E6-9A04-C7D222EFB310}">
      <dgm:prSet/>
      <dgm:spPr/>
      <dgm:t>
        <a:bodyPr/>
        <a:lstStyle/>
        <a:p>
          <a:endParaRPr lang="en-US"/>
        </a:p>
      </dgm:t>
    </dgm:pt>
    <dgm:pt modelId="{0322445C-7721-4897-8516-8EA4177144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Obtain </a:t>
          </a:r>
          <a:r>
            <a:rPr lang="en-US" sz="2400" dirty="0" err="1"/>
            <a:t>LiveScan</a:t>
          </a:r>
          <a:r>
            <a:rPr lang="en-US" sz="2400" dirty="0"/>
            <a:t> Fingerprints	   	$ Varies</a:t>
          </a:r>
        </a:p>
      </dgm:t>
    </dgm:pt>
    <dgm:pt modelId="{26EA3C7B-068B-4A21-BA8A-0882D96AB8B5}" type="parTrans" cxnId="{D5C53526-B6FA-40C8-8C04-FE724A596902}">
      <dgm:prSet/>
      <dgm:spPr/>
      <dgm:t>
        <a:bodyPr/>
        <a:lstStyle/>
        <a:p>
          <a:endParaRPr lang="en-US"/>
        </a:p>
      </dgm:t>
    </dgm:pt>
    <dgm:pt modelId="{0CB00F30-81A6-455A-9B1D-44E7EE1C9DE4}" type="sibTrans" cxnId="{D5C53526-B6FA-40C8-8C04-FE724A596902}">
      <dgm:prSet/>
      <dgm:spPr/>
      <dgm:t>
        <a:bodyPr/>
        <a:lstStyle/>
        <a:p>
          <a:endParaRPr lang="en-US"/>
        </a:p>
      </dgm:t>
    </dgm:pt>
    <dgm:pt modelId="{5C01C096-270B-4AFB-8339-B7280FA219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Apply to Pearson VUE—NO REFUNDS	$ 200</a:t>
          </a:r>
        </a:p>
      </dgm:t>
    </dgm:pt>
    <dgm:pt modelId="{64C4BE39-D322-42FF-AC9A-D8F4A54498AB}" type="parTrans" cxnId="{F977AE25-3CF5-4FD1-96D3-7B16BD940EAF}">
      <dgm:prSet/>
      <dgm:spPr/>
      <dgm:t>
        <a:bodyPr/>
        <a:lstStyle/>
        <a:p>
          <a:endParaRPr lang="en-US"/>
        </a:p>
      </dgm:t>
    </dgm:pt>
    <dgm:pt modelId="{3304E1AF-FE85-4FFF-BAC6-794EA5D93575}" type="sibTrans" cxnId="{F977AE25-3CF5-4FD1-96D3-7B16BD940EAF}">
      <dgm:prSet/>
      <dgm:spPr/>
      <dgm:t>
        <a:bodyPr/>
        <a:lstStyle/>
        <a:p>
          <a:endParaRPr lang="en-US"/>
        </a:p>
      </dgm:t>
    </dgm:pt>
    <dgm:pt modelId="{FDECBF1B-2AB5-411B-A2EA-C8B4C783B7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Receive acknowledgement of registration</a:t>
          </a:r>
        </a:p>
      </dgm:t>
    </dgm:pt>
    <dgm:pt modelId="{99BEDC56-519C-485C-B4CE-92F23D1AD982}" type="parTrans" cxnId="{80DF2189-93E5-4D0C-ACA3-A842B884372E}">
      <dgm:prSet/>
      <dgm:spPr/>
      <dgm:t>
        <a:bodyPr/>
        <a:lstStyle/>
        <a:p>
          <a:endParaRPr lang="en-US"/>
        </a:p>
      </dgm:t>
    </dgm:pt>
    <dgm:pt modelId="{9AF158C8-D555-445A-8590-2FA79D28918A}" type="sibTrans" cxnId="{80DF2189-93E5-4D0C-ACA3-A842B884372E}">
      <dgm:prSet/>
      <dgm:spPr/>
      <dgm:t>
        <a:bodyPr/>
        <a:lstStyle/>
        <a:p>
          <a:endParaRPr lang="en-US"/>
        </a:p>
      </dgm:t>
    </dgm:pt>
    <dgm:pt modelId="{77D21BD7-90CF-4635-B271-043F2921D8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Receive Authorization to test (ATT) following graduation and certification of degree</a:t>
          </a:r>
        </a:p>
      </dgm:t>
    </dgm:pt>
    <dgm:pt modelId="{5D577284-FF0E-4C3B-877B-4B770314FF8D}" type="parTrans" cxnId="{9BBB7045-20B3-456F-937D-A8E902620D6C}">
      <dgm:prSet/>
      <dgm:spPr/>
      <dgm:t>
        <a:bodyPr/>
        <a:lstStyle/>
        <a:p>
          <a:endParaRPr lang="en-US"/>
        </a:p>
      </dgm:t>
    </dgm:pt>
    <dgm:pt modelId="{36CF222C-94E0-461C-B381-9BEEEB989FAD}" type="sibTrans" cxnId="{9BBB7045-20B3-456F-937D-A8E902620D6C}">
      <dgm:prSet/>
      <dgm:spPr/>
      <dgm:t>
        <a:bodyPr/>
        <a:lstStyle/>
        <a:p>
          <a:endParaRPr lang="en-US"/>
        </a:p>
      </dgm:t>
    </dgm:pt>
    <dgm:pt modelId="{6BD8A33A-020B-4205-AB35-1D74030ED80A}" type="pres">
      <dgm:prSet presAssocID="{FDB9DA26-1D00-4D03-A0AD-2471F35AAD9F}" presName="root" presStyleCnt="0">
        <dgm:presLayoutVars>
          <dgm:dir/>
          <dgm:resizeHandles val="exact"/>
        </dgm:presLayoutVars>
      </dgm:prSet>
      <dgm:spPr/>
    </dgm:pt>
    <dgm:pt modelId="{68C01842-D701-49F1-8545-6E3C2FB94147}" type="pres">
      <dgm:prSet presAssocID="{5155816B-B0FD-4DD1-B072-9D2BDD9D55D2}" presName="compNode" presStyleCnt="0"/>
      <dgm:spPr/>
    </dgm:pt>
    <dgm:pt modelId="{3D7401E7-F06F-4AEC-AD96-83B2DEDF2DD7}" type="pres">
      <dgm:prSet presAssocID="{5155816B-B0FD-4DD1-B072-9D2BDD9D55D2}" presName="bgRect" presStyleLbl="bgShp" presStyleIdx="0" presStyleCnt="5"/>
      <dgm:spPr/>
    </dgm:pt>
    <dgm:pt modelId="{9C6027D9-2C3F-4A8C-8253-BFBCD0F67AFC}" type="pres">
      <dgm:prSet presAssocID="{5155816B-B0FD-4DD1-B072-9D2BDD9D55D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8E01B41-4AF5-4732-B4B3-38E0A66186FA}" type="pres">
      <dgm:prSet presAssocID="{5155816B-B0FD-4DD1-B072-9D2BDD9D55D2}" presName="spaceRect" presStyleCnt="0"/>
      <dgm:spPr/>
    </dgm:pt>
    <dgm:pt modelId="{CBE962CE-B00C-4C9B-AB66-531FC0D951AD}" type="pres">
      <dgm:prSet presAssocID="{5155816B-B0FD-4DD1-B072-9D2BDD9D55D2}" presName="parTx" presStyleLbl="revTx" presStyleIdx="0" presStyleCnt="5">
        <dgm:presLayoutVars>
          <dgm:chMax val="0"/>
          <dgm:chPref val="0"/>
        </dgm:presLayoutVars>
      </dgm:prSet>
      <dgm:spPr/>
    </dgm:pt>
    <dgm:pt modelId="{7E7F7986-C084-48D9-8CB7-32C53D621421}" type="pres">
      <dgm:prSet presAssocID="{C2447BBE-764E-4655-8140-0B46B69EE245}" presName="sibTrans" presStyleCnt="0"/>
      <dgm:spPr/>
    </dgm:pt>
    <dgm:pt modelId="{6A25B086-A3A1-4342-8E7F-AE4AC59EA2A3}" type="pres">
      <dgm:prSet presAssocID="{0322445C-7721-4897-8516-8EA4177144FB}" presName="compNode" presStyleCnt="0"/>
      <dgm:spPr/>
    </dgm:pt>
    <dgm:pt modelId="{3B0561EC-7ECC-4137-92DD-1D0551520664}" type="pres">
      <dgm:prSet presAssocID="{0322445C-7721-4897-8516-8EA4177144FB}" presName="bgRect" presStyleLbl="bgShp" presStyleIdx="1" presStyleCnt="5" custLinFactNeighborY="1761"/>
      <dgm:spPr/>
    </dgm:pt>
    <dgm:pt modelId="{66F6E36E-CCD9-4F2D-A0E1-8FB8D3282C20}" type="pres">
      <dgm:prSet presAssocID="{0322445C-7721-4897-8516-8EA4177144F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2B75019-B223-42F1-99E5-52A150F9505B}" type="pres">
      <dgm:prSet presAssocID="{0322445C-7721-4897-8516-8EA4177144FB}" presName="spaceRect" presStyleCnt="0"/>
      <dgm:spPr/>
    </dgm:pt>
    <dgm:pt modelId="{05CA44FF-000F-42D4-8BC9-5C3A78E25EA6}" type="pres">
      <dgm:prSet presAssocID="{0322445C-7721-4897-8516-8EA4177144FB}" presName="parTx" presStyleLbl="revTx" presStyleIdx="1" presStyleCnt="5">
        <dgm:presLayoutVars>
          <dgm:chMax val="0"/>
          <dgm:chPref val="0"/>
        </dgm:presLayoutVars>
      </dgm:prSet>
      <dgm:spPr/>
    </dgm:pt>
    <dgm:pt modelId="{E4988B0B-432C-4A9D-AEB0-F9C0A9101977}" type="pres">
      <dgm:prSet presAssocID="{0CB00F30-81A6-455A-9B1D-44E7EE1C9DE4}" presName="sibTrans" presStyleCnt="0"/>
      <dgm:spPr/>
    </dgm:pt>
    <dgm:pt modelId="{97934510-743F-4A12-A38A-AB68F96E22EB}" type="pres">
      <dgm:prSet presAssocID="{5C01C096-270B-4AFB-8339-B7280FA219EB}" presName="compNode" presStyleCnt="0"/>
      <dgm:spPr/>
    </dgm:pt>
    <dgm:pt modelId="{62E0BA56-67AE-424B-98B9-61BEF48619A9}" type="pres">
      <dgm:prSet presAssocID="{5C01C096-270B-4AFB-8339-B7280FA219EB}" presName="bgRect" presStyleLbl="bgShp" presStyleIdx="2" presStyleCnt="5"/>
      <dgm:spPr/>
    </dgm:pt>
    <dgm:pt modelId="{B1763B2D-F5D2-42F2-B973-044E55C66A00}" type="pres">
      <dgm:prSet presAssocID="{5C01C096-270B-4AFB-8339-B7280FA219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92266F7-CCA2-4B43-9AD6-0535508B552D}" type="pres">
      <dgm:prSet presAssocID="{5C01C096-270B-4AFB-8339-B7280FA219EB}" presName="spaceRect" presStyleCnt="0"/>
      <dgm:spPr/>
    </dgm:pt>
    <dgm:pt modelId="{2AFED68E-E357-4024-A5F3-95E8EE159F59}" type="pres">
      <dgm:prSet presAssocID="{5C01C096-270B-4AFB-8339-B7280FA219EB}" presName="parTx" presStyleLbl="revTx" presStyleIdx="2" presStyleCnt="5">
        <dgm:presLayoutVars>
          <dgm:chMax val="0"/>
          <dgm:chPref val="0"/>
        </dgm:presLayoutVars>
      </dgm:prSet>
      <dgm:spPr/>
    </dgm:pt>
    <dgm:pt modelId="{4EB0E4B1-66DB-4DAE-9B8F-CA60832A5C20}" type="pres">
      <dgm:prSet presAssocID="{3304E1AF-FE85-4FFF-BAC6-794EA5D93575}" presName="sibTrans" presStyleCnt="0"/>
      <dgm:spPr/>
    </dgm:pt>
    <dgm:pt modelId="{3732F0CC-CE44-42DA-8C1F-8E65C3BC7724}" type="pres">
      <dgm:prSet presAssocID="{FDECBF1B-2AB5-411B-A2EA-C8B4C783B7D6}" presName="compNode" presStyleCnt="0"/>
      <dgm:spPr/>
    </dgm:pt>
    <dgm:pt modelId="{9E2F1C06-361B-4E58-9305-1B1303B89DE2}" type="pres">
      <dgm:prSet presAssocID="{FDECBF1B-2AB5-411B-A2EA-C8B4C783B7D6}" presName="bgRect" presStyleLbl="bgShp" presStyleIdx="3" presStyleCnt="5"/>
      <dgm:spPr/>
    </dgm:pt>
    <dgm:pt modelId="{2927687C-3256-4259-8653-AF394573F49F}" type="pres">
      <dgm:prSet presAssocID="{FDECBF1B-2AB5-411B-A2EA-C8B4C783B7D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5C7DF05D-D4C7-4B37-9283-1725878F5984}" type="pres">
      <dgm:prSet presAssocID="{FDECBF1B-2AB5-411B-A2EA-C8B4C783B7D6}" presName="spaceRect" presStyleCnt="0"/>
      <dgm:spPr/>
    </dgm:pt>
    <dgm:pt modelId="{4B9A2005-DEA2-44B7-ADC1-9E3CD6FFF751}" type="pres">
      <dgm:prSet presAssocID="{FDECBF1B-2AB5-411B-A2EA-C8B4C783B7D6}" presName="parTx" presStyleLbl="revTx" presStyleIdx="3" presStyleCnt="5">
        <dgm:presLayoutVars>
          <dgm:chMax val="0"/>
          <dgm:chPref val="0"/>
        </dgm:presLayoutVars>
      </dgm:prSet>
      <dgm:spPr/>
    </dgm:pt>
    <dgm:pt modelId="{F76460EA-31E2-4566-9900-763D84FB7D73}" type="pres">
      <dgm:prSet presAssocID="{9AF158C8-D555-445A-8590-2FA79D28918A}" presName="sibTrans" presStyleCnt="0"/>
      <dgm:spPr/>
    </dgm:pt>
    <dgm:pt modelId="{00ECFCA5-685E-4252-B4E6-59B3B8A71B2A}" type="pres">
      <dgm:prSet presAssocID="{77D21BD7-90CF-4635-B271-043F2921D8BA}" presName="compNode" presStyleCnt="0"/>
      <dgm:spPr/>
    </dgm:pt>
    <dgm:pt modelId="{2CDA4C19-0C0E-485D-A15B-AD75D7D73057}" type="pres">
      <dgm:prSet presAssocID="{77D21BD7-90CF-4635-B271-043F2921D8BA}" presName="bgRect" presStyleLbl="bgShp" presStyleIdx="4" presStyleCnt="5"/>
      <dgm:spPr/>
    </dgm:pt>
    <dgm:pt modelId="{AC7E06D9-BFAA-44BA-9495-47276C96EDF3}" type="pres">
      <dgm:prSet presAssocID="{77D21BD7-90CF-4635-B271-043F2921D8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5F58D25-C0E2-4350-A502-71B603A872E5}" type="pres">
      <dgm:prSet presAssocID="{77D21BD7-90CF-4635-B271-043F2921D8BA}" presName="spaceRect" presStyleCnt="0"/>
      <dgm:spPr/>
    </dgm:pt>
    <dgm:pt modelId="{CCFD0BEE-E42B-4505-87AC-AC6E18AF1DBD}" type="pres">
      <dgm:prSet presAssocID="{77D21BD7-90CF-4635-B271-043F2921D8B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74CDC08-B3B6-441E-87D1-68C6C24006FB}" type="presOf" srcId="{FDB9DA26-1D00-4D03-A0AD-2471F35AAD9F}" destId="{6BD8A33A-020B-4205-AB35-1D74030ED80A}" srcOrd="0" destOrd="0" presId="urn:microsoft.com/office/officeart/2018/2/layout/IconVerticalSolidList"/>
    <dgm:cxn modelId="{5E80791C-D11D-40E6-9A04-C7D222EFB310}" srcId="{FDB9DA26-1D00-4D03-A0AD-2471F35AAD9F}" destId="{5155816B-B0FD-4DD1-B072-9D2BDD9D55D2}" srcOrd="0" destOrd="0" parTransId="{27F7BF2A-DDD0-4194-80F0-8497677AB5F2}" sibTransId="{C2447BBE-764E-4655-8140-0B46B69EE245}"/>
    <dgm:cxn modelId="{F977AE25-3CF5-4FD1-96D3-7B16BD940EAF}" srcId="{FDB9DA26-1D00-4D03-A0AD-2471F35AAD9F}" destId="{5C01C096-270B-4AFB-8339-B7280FA219EB}" srcOrd="2" destOrd="0" parTransId="{64C4BE39-D322-42FF-AC9A-D8F4A54498AB}" sibTransId="{3304E1AF-FE85-4FFF-BAC6-794EA5D93575}"/>
    <dgm:cxn modelId="{D5C53526-B6FA-40C8-8C04-FE724A596902}" srcId="{FDB9DA26-1D00-4D03-A0AD-2471F35AAD9F}" destId="{0322445C-7721-4897-8516-8EA4177144FB}" srcOrd="1" destOrd="0" parTransId="{26EA3C7B-068B-4A21-BA8A-0882D96AB8B5}" sibTransId="{0CB00F30-81A6-455A-9B1D-44E7EE1C9DE4}"/>
    <dgm:cxn modelId="{9BBB7045-20B3-456F-937D-A8E902620D6C}" srcId="{FDB9DA26-1D00-4D03-A0AD-2471F35AAD9F}" destId="{77D21BD7-90CF-4635-B271-043F2921D8BA}" srcOrd="4" destOrd="0" parTransId="{5D577284-FF0E-4C3B-877B-4B770314FF8D}" sibTransId="{36CF222C-94E0-461C-B381-9BEEEB989FAD}"/>
    <dgm:cxn modelId="{309AA24D-F0D0-4E6B-A024-0C72792AC22C}" type="presOf" srcId="{5155816B-B0FD-4DD1-B072-9D2BDD9D55D2}" destId="{CBE962CE-B00C-4C9B-AB66-531FC0D951AD}" srcOrd="0" destOrd="0" presId="urn:microsoft.com/office/officeart/2018/2/layout/IconVerticalSolidList"/>
    <dgm:cxn modelId="{12B4F259-03CC-45A8-9163-01FBA805D9D5}" type="presOf" srcId="{FDECBF1B-2AB5-411B-A2EA-C8B4C783B7D6}" destId="{4B9A2005-DEA2-44B7-ADC1-9E3CD6FFF751}" srcOrd="0" destOrd="0" presId="urn:microsoft.com/office/officeart/2018/2/layout/IconVerticalSolidList"/>
    <dgm:cxn modelId="{80DF2189-93E5-4D0C-ACA3-A842B884372E}" srcId="{FDB9DA26-1D00-4D03-A0AD-2471F35AAD9F}" destId="{FDECBF1B-2AB5-411B-A2EA-C8B4C783B7D6}" srcOrd="3" destOrd="0" parTransId="{99BEDC56-519C-485C-B4CE-92F23D1AD982}" sibTransId="{9AF158C8-D555-445A-8590-2FA79D28918A}"/>
    <dgm:cxn modelId="{57153DAD-F358-4223-AC62-7AC4D405F45E}" type="presOf" srcId="{5C01C096-270B-4AFB-8339-B7280FA219EB}" destId="{2AFED68E-E357-4024-A5F3-95E8EE159F59}" srcOrd="0" destOrd="0" presId="urn:microsoft.com/office/officeart/2018/2/layout/IconVerticalSolidList"/>
    <dgm:cxn modelId="{E716F7DF-9A6B-4C94-A598-2FB0759FD328}" type="presOf" srcId="{0322445C-7721-4897-8516-8EA4177144FB}" destId="{05CA44FF-000F-42D4-8BC9-5C3A78E25EA6}" srcOrd="0" destOrd="0" presId="urn:microsoft.com/office/officeart/2018/2/layout/IconVerticalSolidList"/>
    <dgm:cxn modelId="{506284FA-9DFE-4E52-973A-9A60CA2903C6}" type="presOf" srcId="{77D21BD7-90CF-4635-B271-043F2921D8BA}" destId="{CCFD0BEE-E42B-4505-87AC-AC6E18AF1DBD}" srcOrd="0" destOrd="0" presId="urn:microsoft.com/office/officeart/2018/2/layout/IconVerticalSolidList"/>
    <dgm:cxn modelId="{93380400-D0DE-4496-9062-22685B707C6A}" type="presParOf" srcId="{6BD8A33A-020B-4205-AB35-1D74030ED80A}" destId="{68C01842-D701-49F1-8545-6E3C2FB94147}" srcOrd="0" destOrd="0" presId="urn:microsoft.com/office/officeart/2018/2/layout/IconVerticalSolidList"/>
    <dgm:cxn modelId="{40C73FCF-E980-4E55-929F-C98FD5CB025F}" type="presParOf" srcId="{68C01842-D701-49F1-8545-6E3C2FB94147}" destId="{3D7401E7-F06F-4AEC-AD96-83B2DEDF2DD7}" srcOrd="0" destOrd="0" presId="urn:microsoft.com/office/officeart/2018/2/layout/IconVerticalSolidList"/>
    <dgm:cxn modelId="{0D6877E3-2FBB-4C88-B677-4F4212BD9671}" type="presParOf" srcId="{68C01842-D701-49F1-8545-6E3C2FB94147}" destId="{9C6027D9-2C3F-4A8C-8253-BFBCD0F67AFC}" srcOrd="1" destOrd="0" presId="urn:microsoft.com/office/officeart/2018/2/layout/IconVerticalSolidList"/>
    <dgm:cxn modelId="{AFDC9E3A-2657-47FE-91FB-F14D2E519FA3}" type="presParOf" srcId="{68C01842-D701-49F1-8545-6E3C2FB94147}" destId="{08E01B41-4AF5-4732-B4B3-38E0A66186FA}" srcOrd="2" destOrd="0" presId="urn:microsoft.com/office/officeart/2018/2/layout/IconVerticalSolidList"/>
    <dgm:cxn modelId="{58A9EB5E-7014-4068-9513-8DE96402DEB5}" type="presParOf" srcId="{68C01842-D701-49F1-8545-6E3C2FB94147}" destId="{CBE962CE-B00C-4C9B-AB66-531FC0D951AD}" srcOrd="3" destOrd="0" presId="urn:microsoft.com/office/officeart/2018/2/layout/IconVerticalSolidList"/>
    <dgm:cxn modelId="{59883E32-FF9E-4F4A-8740-C5B7A0EFB99E}" type="presParOf" srcId="{6BD8A33A-020B-4205-AB35-1D74030ED80A}" destId="{7E7F7986-C084-48D9-8CB7-32C53D621421}" srcOrd="1" destOrd="0" presId="urn:microsoft.com/office/officeart/2018/2/layout/IconVerticalSolidList"/>
    <dgm:cxn modelId="{0EB76CA2-AE0C-4492-A441-D947AB8AC4CF}" type="presParOf" srcId="{6BD8A33A-020B-4205-AB35-1D74030ED80A}" destId="{6A25B086-A3A1-4342-8E7F-AE4AC59EA2A3}" srcOrd="2" destOrd="0" presId="urn:microsoft.com/office/officeart/2018/2/layout/IconVerticalSolidList"/>
    <dgm:cxn modelId="{010CE7D2-90FB-4BDD-B5E8-E0CEF20D6784}" type="presParOf" srcId="{6A25B086-A3A1-4342-8E7F-AE4AC59EA2A3}" destId="{3B0561EC-7ECC-4137-92DD-1D0551520664}" srcOrd="0" destOrd="0" presId="urn:microsoft.com/office/officeart/2018/2/layout/IconVerticalSolidList"/>
    <dgm:cxn modelId="{EBD66044-1767-4A63-8345-FDE5924583CB}" type="presParOf" srcId="{6A25B086-A3A1-4342-8E7F-AE4AC59EA2A3}" destId="{66F6E36E-CCD9-4F2D-A0E1-8FB8D3282C20}" srcOrd="1" destOrd="0" presId="urn:microsoft.com/office/officeart/2018/2/layout/IconVerticalSolidList"/>
    <dgm:cxn modelId="{E905B415-A79C-4699-B258-B9D4637A3B5A}" type="presParOf" srcId="{6A25B086-A3A1-4342-8E7F-AE4AC59EA2A3}" destId="{02B75019-B223-42F1-99E5-52A150F9505B}" srcOrd="2" destOrd="0" presId="urn:microsoft.com/office/officeart/2018/2/layout/IconVerticalSolidList"/>
    <dgm:cxn modelId="{EF6B4E93-3912-438C-843C-AAEDD230F04E}" type="presParOf" srcId="{6A25B086-A3A1-4342-8E7F-AE4AC59EA2A3}" destId="{05CA44FF-000F-42D4-8BC9-5C3A78E25EA6}" srcOrd="3" destOrd="0" presId="urn:microsoft.com/office/officeart/2018/2/layout/IconVerticalSolidList"/>
    <dgm:cxn modelId="{BCD777D9-8041-4F4F-9C33-3C9C147E90ED}" type="presParOf" srcId="{6BD8A33A-020B-4205-AB35-1D74030ED80A}" destId="{E4988B0B-432C-4A9D-AEB0-F9C0A9101977}" srcOrd="3" destOrd="0" presId="urn:microsoft.com/office/officeart/2018/2/layout/IconVerticalSolidList"/>
    <dgm:cxn modelId="{609965A5-6391-44D0-8168-F6F3785C237B}" type="presParOf" srcId="{6BD8A33A-020B-4205-AB35-1D74030ED80A}" destId="{97934510-743F-4A12-A38A-AB68F96E22EB}" srcOrd="4" destOrd="0" presId="urn:microsoft.com/office/officeart/2018/2/layout/IconVerticalSolidList"/>
    <dgm:cxn modelId="{927E53FF-41FD-42CD-A116-D822B6B8BB4B}" type="presParOf" srcId="{97934510-743F-4A12-A38A-AB68F96E22EB}" destId="{62E0BA56-67AE-424B-98B9-61BEF48619A9}" srcOrd="0" destOrd="0" presId="urn:microsoft.com/office/officeart/2018/2/layout/IconVerticalSolidList"/>
    <dgm:cxn modelId="{8779E0AE-073B-4907-B00E-A4FBFD8ADEBC}" type="presParOf" srcId="{97934510-743F-4A12-A38A-AB68F96E22EB}" destId="{B1763B2D-F5D2-42F2-B973-044E55C66A00}" srcOrd="1" destOrd="0" presId="urn:microsoft.com/office/officeart/2018/2/layout/IconVerticalSolidList"/>
    <dgm:cxn modelId="{375CF555-ABA7-4956-A4EC-887EE6CC6805}" type="presParOf" srcId="{97934510-743F-4A12-A38A-AB68F96E22EB}" destId="{692266F7-CCA2-4B43-9AD6-0535508B552D}" srcOrd="2" destOrd="0" presId="urn:microsoft.com/office/officeart/2018/2/layout/IconVerticalSolidList"/>
    <dgm:cxn modelId="{08909E4A-B548-400A-AD31-8C911BF12E3C}" type="presParOf" srcId="{97934510-743F-4A12-A38A-AB68F96E22EB}" destId="{2AFED68E-E357-4024-A5F3-95E8EE159F59}" srcOrd="3" destOrd="0" presId="urn:microsoft.com/office/officeart/2018/2/layout/IconVerticalSolidList"/>
    <dgm:cxn modelId="{B2C163F1-8EED-492D-934F-101608EBBFB5}" type="presParOf" srcId="{6BD8A33A-020B-4205-AB35-1D74030ED80A}" destId="{4EB0E4B1-66DB-4DAE-9B8F-CA60832A5C20}" srcOrd="5" destOrd="0" presId="urn:microsoft.com/office/officeart/2018/2/layout/IconVerticalSolidList"/>
    <dgm:cxn modelId="{2FC5D9AE-F56C-4EAE-A8C2-B04495569EBD}" type="presParOf" srcId="{6BD8A33A-020B-4205-AB35-1D74030ED80A}" destId="{3732F0CC-CE44-42DA-8C1F-8E65C3BC7724}" srcOrd="6" destOrd="0" presId="urn:microsoft.com/office/officeart/2018/2/layout/IconVerticalSolidList"/>
    <dgm:cxn modelId="{9F29134A-6B29-40BD-9B0E-E160BD0FC62B}" type="presParOf" srcId="{3732F0CC-CE44-42DA-8C1F-8E65C3BC7724}" destId="{9E2F1C06-361B-4E58-9305-1B1303B89DE2}" srcOrd="0" destOrd="0" presId="urn:microsoft.com/office/officeart/2018/2/layout/IconVerticalSolidList"/>
    <dgm:cxn modelId="{163C7822-2C55-41DE-9F73-683238732824}" type="presParOf" srcId="{3732F0CC-CE44-42DA-8C1F-8E65C3BC7724}" destId="{2927687C-3256-4259-8653-AF394573F49F}" srcOrd="1" destOrd="0" presId="urn:microsoft.com/office/officeart/2018/2/layout/IconVerticalSolidList"/>
    <dgm:cxn modelId="{61B2223D-9C32-489C-83AE-8759C7456DF2}" type="presParOf" srcId="{3732F0CC-CE44-42DA-8C1F-8E65C3BC7724}" destId="{5C7DF05D-D4C7-4B37-9283-1725878F5984}" srcOrd="2" destOrd="0" presId="urn:microsoft.com/office/officeart/2018/2/layout/IconVerticalSolidList"/>
    <dgm:cxn modelId="{B051897F-F119-49C0-8D3E-77D40DAF71AD}" type="presParOf" srcId="{3732F0CC-CE44-42DA-8C1F-8E65C3BC7724}" destId="{4B9A2005-DEA2-44B7-ADC1-9E3CD6FFF751}" srcOrd="3" destOrd="0" presId="urn:microsoft.com/office/officeart/2018/2/layout/IconVerticalSolidList"/>
    <dgm:cxn modelId="{DCAD8F75-B845-4B82-BC8B-321FF7D4404C}" type="presParOf" srcId="{6BD8A33A-020B-4205-AB35-1D74030ED80A}" destId="{F76460EA-31E2-4566-9900-763D84FB7D73}" srcOrd="7" destOrd="0" presId="urn:microsoft.com/office/officeart/2018/2/layout/IconVerticalSolidList"/>
    <dgm:cxn modelId="{880B411D-0F14-4002-99A6-5C5AC8C55792}" type="presParOf" srcId="{6BD8A33A-020B-4205-AB35-1D74030ED80A}" destId="{00ECFCA5-685E-4252-B4E6-59B3B8A71B2A}" srcOrd="8" destOrd="0" presId="urn:microsoft.com/office/officeart/2018/2/layout/IconVerticalSolidList"/>
    <dgm:cxn modelId="{E478847B-97EC-46AF-831F-384CB4EE925F}" type="presParOf" srcId="{00ECFCA5-685E-4252-B4E6-59B3B8A71B2A}" destId="{2CDA4C19-0C0E-485D-A15B-AD75D7D73057}" srcOrd="0" destOrd="0" presId="urn:microsoft.com/office/officeart/2018/2/layout/IconVerticalSolidList"/>
    <dgm:cxn modelId="{C4722B15-8C59-480A-8763-2BD32BA8C528}" type="presParOf" srcId="{00ECFCA5-685E-4252-B4E6-59B3B8A71B2A}" destId="{AC7E06D9-BFAA-44BA-9495-47276C96EDF3}" srcOrd="1" destOrd="0" presId="urn:microsoft.com/office/officeart/2018/2/layout/IconVerticalSolidList"/>
    <dgm:cxn modelId="{642B0DFF-32A1-4B93-B6F9-5A5BB111C764}" type="presParOf" srcId="{00ECFCA5-685E-4252-B4E6-59B3B8A71B2A}" destId="{25F58D25-C0E2-4350-A502-71B603A872E5}" srcOrd="2" destOrd="0" presId="urn:microsoft.com/office/officeart/2018/2/layout/IconVerticalSolidList"/>
    <dgm:cxn modelId="{80F51AEC-C67F-4281-A666-D1199E3AD23C}" type="presParOf" srcId="{00ECFCA5-685E-4252-B4E6-59B3B8A71B2A}" destId="{CCFD0BEE-E42B-4505-87AC-AC6E18AF1D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01E7-F06F-4AEC-AD96-83B2DEDF2DD7}">
      <dsp:nvSpPr>
        <dsp:cNvPr id="0" name=""/>
        <dsp:cNvSpPr/>
      </dsp:nvSpPr>
      <dsp:spPr>
        <a:xfrm>
          <a:off x="0" y="4473"/>
          <a:ext cx="7810150" cy="952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027D9-2C3F-4A8C-8253-BFBCD0F67AFC}">
      <dsp:nvSpPr>
        <dsp:cNvPr id="0" name=""/>
        <dsp:cNvSpPr/>
      </dsp:nvSpPr>
      <dsp:spPr>
        <a:xfrm>
          <a:off x="288208" y="218843"/>
          <a:ext cx="524016" cy="524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962CE-B00C-4C9B-AB66-531FC0D951AD}">
      <dsp:nvSpPr>
        <dsp:cNvPr id="0" name=""/>
        <dsp:cNvSpPr/>
      </dsp:nvSpPr>
      <dsp:spPr>
        <a:xfrm>
          <a:off x="1100433" y="4473"/>
          <a:ext cx="6709716" cy="95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100833" rIns="100833" bIns="10083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Apply to Florida Board of Nursing     	$ 110</a:t>
          </a:r>
        </a:p>
      </dsp:txBody>
      <dsp:txXfrm>
        <a:off x="1100433" y="4473"/>
        <a:ext cx="6709716" cy="952756"/>
      </dsp:txXfrm>
    </dsp:sp>
    <dsp:sp modelId="{3B0561EC-7ECC-4137-92DD-1D0551520664}">
      <dsp:nvSpPr>
        <dsp:cNvPr id="0" name=""/>
        <dsp:cNvSpPr/>
      </dsp:nvSpPr>
      <dsp:spPr>
        <a:xfrm>
          <a:off x="0" y="1212196"/>
          <a:ext cx="7810150" cy="952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6E36E-CCD9-4F2D-A0E1-8FB8D3282C20}">
      <dsp:nvSpPr>
        <dsp:cNvPr id="0" name=""/>
        <dsp:cNvSpPr/>
      </dsp:nvSpPr>
      <dsp:spPr>
        <a:xfrm>
          <a:off x="288208" y="1409789"/>
          <a:ext cx="524016" cy="524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A44FF-000F-42D4-8BC9-5C3A78E25EA6}">
      <dsp:nvSpPr>
        <dsp:cNvPr id="0" name=""/>
        <dsp:cNvSpPr/>
      </dsp:nvSpPr>
      <dsp:spPr>
        <a:xfrm>
          <a:off x="1100433" y="1195418"/>
          <a:ext cx="6709716" cy="95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100833" rIns="100833" bIns="10083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Obtain </a:t>
          </a:r>
          <a:r>
            <a:rPr lang="en-US" sz="2400" kern="1200" dirty="0" err="1"/>
            <a:t>LiveScan</a:t>
          </a:r>
          <a:r>
            <a:rPr lang="en-US" sz="2400" kern="1200" dirty="0"/>
            <a:t> Fingerprints	   	$ Varies</a:t>
          </a:r>
        </a:p>
      </dsp:txBody>
      <dsp:txXfrm>
        <a:off x="1100433" y="1195418"/>
        <a:ext cx="6709716" cy="952756"/>
      </dsp:txXfrm>
    </dsp:sp>
    <dsp:sp modelId="{62E0BA56-67AE-424B-98B9-61BEF48619A9}">
      <dsp:nvSpPr>
        <dsp:cNvPr id="0" name=""/>
        <dsp:cNvSpPr/>
      </dsp:nvSpPr>
      <dsp:spPr>
        <a:xfrm>
          <a:off x="0" y="2386364"/>
          <a:ext cx="7810150" cy="952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63B2D-F5D2-42F2-B973-044E55C66A00}">
      <dsp:nvSpPr>
        <dsp:cNvPr id="0" name=""/>
        <dsp:cNvSpPr/>
      </dsp:nvSpPr>
      <dsp:spPr>
        <a:xfrm>
          <a:off x="288208" y="2600734"/>
          <a:ext cx="524016" cy="524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ED68E-E357-4024-A5F3-95E8EE159F59}">
      <dsp:nvSpPr>
        <dsp:cNvPr id="0" name=""/>
        <dsp:cNvSpPr/>
      </dsp:nvSpPr>
      <dsp:spPr>
        <a:xfrm>
          <a:off x="1100433" y="2386364"/>
          <a:ext cx="6709716" cy="95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100833" rIns="100833" bIns="10083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Apply to Pearson VUE—NO REFUNDS	$ 200</a:t>
          </a:r>
        </a:p>
      </dsp:txBody>
      <dsp:txXfrm>
        <a:off x="1100433" y="2386364"/>
        <a:ext cx="6709716" cy="952756"/>
      </dsp:txXfrm>
    </dsp:sp>
    <dsp:sp modelId="{9E2F1C06-361B-4E58-9305-1B1303B89DE2}">
      <dsp:nvSpPr>
        <dsp:cNvPr id="0" name=""/>
        <dsp:cNvSpPr/>
      </dsp:nvSpPr>
      <dsp:spPr>
        <a:xfrm>
          <a:off x="0" y="3577310"/>
          <a:ext cx="7810150" cy="952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7687C-3256-4259-8653-AF394573F49F}">
      <dsp:nvSpPr>
        <dsp:cNvPr id="0" name=""/>
        <dsp:cNvSpPr/>
      </dsp:nvSpPr>
      <dsp:spPr>
        <a:xfrm>
          <a:off x="288208" y="3791680"/>
          <a:ext cx="524016" cy="5240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A2005-DEA2-44B7-ADC1-9E3CD6FFF751}">
      <dsp:nvSpPr>
        <dsp:cNvPr id="0" name=""/>
        <dsp:cNvSpPr/>
      </dsp:nvSpPr>
      <dsp:spPr>
        <a:xfrm>
          <a:off x="1100433" y="3577310"/>
          <a:ext cx="6709716" cy="95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100833" rIns="100833" bIns="10083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Receive acknowledgement of registration</a:t>
          </a:r>
        </a:p>
      </dsp:txBody>
      <dsp:txXfrm>
        <a:off x="1100433" y="3577310"/>
        <a:ext cx="6709716" cy="952756"/>
      </dsp:txXfrm>
    </dsp:sp>
    <dsp:sp modelId="{2CDA4C19-0C0E-485D-A15B-AD75D7D73057}">
      <dsp:nvSpPr>
        <dsp:cNvPr id="0" name=""/>
        <dsp:cNvSpPr/>
      </dsp:nvSpPr>
      <dsp:spPr>
        <a:xfrm>
          <a:off x="0" y="4768256"/>
          <a:ext cx="7810150" cy="952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E06D9-BFAA-44BA-9495-47276C96EDF3}">
      <dsp:nvSpPr>
        <dsp:cNvPr id="0" name=""/>
        <dsp:cNvSpPr/>
      </dsp:nvSpPr>
      <dsp:spPr>
        <a:xfrm>
          <a:off x="288208" y="4982626"/>
          <a:ext cx="524016" cy="5240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D0BEE-E42B-4505-87AC-AC6E18AF1DBD}">
      <dsp:nvSpPr>
        <dsp:cNvPr id="0" name=""/>
        <dsp:cNvSpPr/>
      </dsp:nvSpPr>
      <dsp:spPr>
        <a:xfrm>
          <a:off x="1100433" y="4768256"/>
          <a:ext cx="6709716" cy="95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33" tIns="100833" rIns="100833" bIns="10083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Receive Authorization to test (ATT) following graduation and certification of degree</a:t>
          </a:r>
        </a:p>
      </dsp:txBody>
      <dsp:txXfrm>
        <a:off x="1100433" y="4768256"/>
        <a:ext cx="6709716" cy="952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60DA97-2B85-4164-9D87-31E2B5DF7ED3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769C6A-7ED5-4B29-A904-08708AD8D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6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549" y="6567987"/>
            <a:ext cx="735651" cy="281208"/>
          </a:xfrm>
        </p:spPr>
        <p:txBody>
          <a:bodyPr/>
          <a:lstStyle>
            <a:lvl1pPr algn="l">
              <a:defRPr/>
            </a:lvl1pPr>
          </a:lstStyle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9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109" y="365127"/>
            <a:ext cx="9462167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2108" y="1939896"/>
            <a:ext cx="11296667" cy="405070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0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7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67986"/>
            <a:ext cx="12192000" cy="290015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1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71C0214-710A-4C58-BAC1-A0F0CEB59E6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7"/>
            <a:ext cx="83820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E055CA3-CC9A-4F03-A2E8-84A578F125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643" y="5908432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tackoverflow.com/questions/25386776/how-to-read-zipped-xml-from-file-strea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ntscan.com/live-scan-ups-fingerprinting/" TargetMode="External"/><Relationship Id="rId2" Type="http://schemas.openxmlformats.org/officeDocument/2006/relationships/hyperlink" Target="http://www.flhealthsource.gov/bgs-provider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142062297@N08/28970452610" TargetMode="Externa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policeman-officer-stop-cop-uniform-23796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sole@ucf.edu" TargetMode="External"/><Relationship Id="rId2" Type="http://schemas.openxmlformats.org/officeDocument/2006/relationships/hyperlink" Target="mailto:debra.urban@ucf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alendar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zoom" TargetMode="External"/><Relationship Id="rId2" Type="http://schemas.openxmlformats.org/officeDocument/2006/relationships/image" Target="../media/image25.1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en/checklist-to-do-activities-boxes-1316848/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b_or_No_Job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eccablogs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cebrok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wyersandsettlements.com/articles/anemia/anemia-epogen-death-01743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question-mark-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urseonlineph.blogspot.com/2012/05/nclex-scoring-system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bn.org/NLC_Fast_Facts.pdf" TargetMode="External"/><Relationship Id="rId2" Type="http://schemas.openxmlformats.org/officeDocument/2006/relationships/hyperlink" Target="https://www.ncsbn.org/nlcmemberstat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sbn.org/nurse-licensure-compact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pearsonvue.com/" TargetMode="External"/><Relationship Id="rId2" Type="http://schemas.openxmlformats.org/officeDocument/2006/relationships/hyperlink" Target="https://floridasnursing.gov/licensing/licensed-practical-nurse-registered-nurse-by-examination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18259"/>
            <a:ext cx="9144000" cy="245745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Helvetica" charset="0"/>
                <a:ea typeface="Helvetica" charset="0"/>
                <a:cs typeface="Helvetica" charset="0"/>
              </a:rPr>
              <a:t>UCF College of Nursing</a:t>
            </a:r>
            <a:br>
              <a:rPr lang="en-US" sz="48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4800" b="1" dirty="0" err="1">
                <a:latin typeface="Helvetica" charset="0"/>
                <a:ea typeface="Helvetica" charset="0"/>
                <a:cs typeface="Helvetica" charset="0"/>
              </a:rPr>
              <a:t>Nursing</a:t>
            </a:r>
            <a:r>
              <a:rPr lang="en-US" sz="4800" b="1" dirty="0">
                <a:latin typeface="Helvetica" charset="0"/>
                <a:ea typeface="Helvetica" charset="0"/>
                <a:cs typeface="Helvetica" charset="0"/>
              </a:rPr>
              <a:t> Licensure </a:t>
            </a:r>
            <a:br>
              <a:rPr lang="en-US" sz="48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4800" b="1" dirty="0">
                <a:latin typeface="Helvetica" charset="0"/>
                <a:ea typeface="Helvetica" charset="0"/>
                <a:cs typeface="Helvetica" charset="0"/>
              </a:rPr>
              <a:t>Information</a:t>
            </a:r>
            <a:endParaRPr 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Mary Lou Sole, PhD, RN, CCNS, CNL, FAAN, FCCM</a:t>
            </a:r>
          </a:p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Dean Professor</a:t>
            </a:r>
          </a:p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Orlando Health and Endowed Chair</a:t>
            </a:r>
          </a:p>
          <a:p>
            <a:r>
              <a:rPr lang="en-US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Spring 2021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942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99" y="2441196"/>
            <a:ext cx="2675199" cy="19756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en-US" sz="4000" b="1" i="0" kern="1200" dirty="0">
                <a:latin typeface="Helvetica Neue Medium" charset="0"/>
                <a:ea typeface="Helvetica Neue Medium" charset="0"/>
                <a:cs typeface="Helvetica Neue Medium" charset="0"/>
              </a:rPr>
              <a:t>Summary of Processes</a:t>
            </a:r>
            <a:br>
              <a:rPr lang="en-US" altLang="en-US" b="0" i="0" kern="12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b="0" i="0" kern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C19000"/>
              </a:buClr>
            </a:pPr>
            <a:endParaRPr lang="en-US" kern="120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kern="120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6C7DFB-ECF2-4198-9D3C-87A9FE069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501507"/>
              </p:ext>
            </p:extLst>
          </p:nvPr>
        </p:nvGraphicFramePr>
        <p:xfrm>
          <a:off x="3334624" y="532702"/>
          <a:ext cx="7810150" cy="572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71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676F-7754-4367-9D38-75269735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48418"/>
          </a:xfrm>
        </p:spPr>
        <p:txBody>
          <a:bodyPr>
            <a:normAutofit/>
          </a:bodyPr>
          <a:lstStyle/>
          <a:p>
            <a:r>
              <a:rPr lang="en-US" sz="4800" b="1" dirty="0"/>
              <a:t>UCF NCLEX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8C028-ABF7-4881-87BE-A69696AF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351339"/>
          </a:xfrm>
        </p:spPr>
        <p:txBody>
          <a:bodyPr/>
          <a:lstStyle/>
          <a:p>
            <a:r>
              <a:rPr lang="en-US" dirty="0"/>
              <a:t>University of Central Florida (US70506700)</a:t>
            </a:r>
          </a:p>
          <a:p>
            <a:r>
              <a:rPr lang="en-US" u="sng" dirty="0"/>
              <a:t>Not</a:t>
            </a:r>
            <a:r>
              <a:rPr lang="en-US" dirty="0"/>
              <a:t> College of Central Florida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C15C4-EBAE-4816-BCD4-9B979C1F1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47" y="2894355"/>
            <a:ext cx="5204657" cy="22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5409D0-A846-431C-BECE-8F8CF99C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05137"/>
          </a:xfrm>
        </p:spPr>
        <p:txBody>
          <a:bodyPr/>
          <a:lstStyle/>
          <a:p>
            <a:r>
              <a:rPr lang="en-US" b="1" dirty="0"/>
              <a:t>FAQs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F4CA0-BB0B-480D-A0EE-BC20F049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11"/>
            <a:ext cx="10515600" cy="4813753"/>
          </a:xfrm>
        </p:spPr>
        <p:txBody>
          <a:bodyPr/>
          <a:lstStyle/>
          <a:p>
            <a:r>
              <a:rPr lang="en-US" dirty="0"/>
              <a:t>Do I need to send transcripts to FBON?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We will send list to FBON upon certification of degrees</a:t>
            </a:r>
          </a:p>
          <a:p>
            <a:r>
              <a:rPr lang="en-US" dirty="0"/>
              <a:t>What about other states?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Request FINAL transcript showing conferral of degree</a:t>
            </a:r>
          </a:p>
          <a:p>
            <a:pPr lvl="1"/>
            <a:r>
              <a:rPr lang="en-US" dirty="0"/>
              <a:t>Can request transcript ahead of time</a:t>
            </a:r>
          </a:p>
          <a:p>
            <a:r>
              <a:rPr lang="en-US" dirty="0"/>
              <a:t>When will I get my ATT?</a:t>
            </a:r>
          </a:p>
          <a:p>
            <a:pPr lvl="1"/>
            <a:r>
              <a:rPr lang="en-US" dirty="0"/>
              <a:t>After degrees conferred (approx. 2 weeks after graduation)</a:t>
            </a:r>
          </a:p>
          <a:p>
            <a:pPr lvl="1"/>
            <a:r>
              <a:rPr lang="en-US" dirty="0"/>
              <a:t>After your application is processed by board of nursing (allow up to 30 days after degree conferral)</a:t>
            </a:r>
          </a:p>
        </p:txBody>
      </p:sp>
    </p:spTree>
    <p:extLst>
      <p:ext uri="{BB962C8B-B14F-4D97-AF65-F5344CB8AC3E}">
        <p14:creationId xmlns:p14="http://schemas.microsoft.com/office/powerpoint/2010/main" val="71920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365127"/>
            <a:ext cx="10267406" cy="1325563"/>
          </a:xfrm>
        </p:spPr>
        <p:txBody>
          <a:bodyPr/>
          <a:lstStyle/>
          <a:p>
            <a:r>
              <a:rPr lang="en-US" altLang="en-US" b="1" dirty="0"/>
              <a:t>Board of Nursing Hints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4456D3-FEA8-4ACE-90B1-52D682FB8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90"/>
            <a:ext cx="10539549" cy="4486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name EXACTLY as ID for ALL applications.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Complete applications online.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Need to list employer address; if none, list the CON address: CON, 12201 Research Parkway, Orlando, FL  32826 </a:t>
            </a:r>
          </a:p>
          <a:p>
            <a:pPr>
              <a:lnSpc>
                <a:spcPct val="100000"/>
              </a:lnSpc>
            </a:pP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Keep copies of everything.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Special test accommodations available with documentation.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Take exam within 90 days of the ATT being issued or re-register with Pearson VUE and notify Board of Nursing (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fees again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7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CA5BA0-37B9-45D2-B459-56C3EB99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Start the process NOW!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54F1D75-7430-4366-A83E-FD6B624D0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r>
              <a:rPr lang="en-US" dirty="0"/>
              <a:t>Apply to state board of nursing within 30 days of graduation</a:t>
            </a:r>
          </a:p>
          <a:p>
            <a:pPr lvl="1"/>
            <a:r>
              <a:rPr lang="en-US" dirty="0"/>
              <a:t>Allow extra time if applying to other state</a:t>
            </a:r>
          </a:p>
          <a:p>
            <a:pPr lvl="1"/>
            <a:r>
              <a:rPr lang="en-US" dirty="0"/>
              <a:t>Allow extra time if positive background check</a:t>
            </a:r>
          </a:p>
          <a:p>
            <a:r>
              <a:rPr lang="en-US" dirty="0"/>
              <a:t>Get fingerprints done</a:t>
            </a:r>
          </a:p>
          <a:p>
            <a:r>
              <a:rPr lang="en-US" dirty="0"/>
              <a:t>Apply to </a:t>
            </a:r>
            <a:r>
              <a:rPr lang="en-US" dirty="0" err="1"/>
              <a:t>PearsonVue</a:t>
            </a:r>
            <a:endParaRPr lang="en-US" dirty="0"/>
          </a:p>
        </p:txBody>
      </p:sp>
      <p:pic>
        <p:nvPicPr>
          <p:cNvPr id="11" name="Picture 10" descr="Close-up of a stopwatch">
            <a:extLst>
              <a:ext uri="{FF2B5EF4-FFF2-40B4-BE49-F238E27FC236}">
                <a16:creationId xmlns:a16="http://schemas.microsoft.com/office/drawing/2014/main" id="{40E47C20-96EF-4330-B3FA-22B7BB0AE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7" r="16236" b="-1"/>
          <a:stretch/>
        </p:blipFill>
        <p:spPr>
          <a:xfrm>
            <a:off x="6172200" y="1825625"/>
            <a:ext cx="5181600" cy="435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34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D0CA-C641-4C19-A5DA-70A06334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get ATT, schedule NCLEX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E946EF-4311-43C9-BFFB-7A3DE5A88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858851"/>
          </a:xfrm>
        </p:spPr>
        <p:txBody>
          <a:bodyPr/>
          <a:lstStyle/>
          <a:p>
            <a:r>
              <a:rPr lang="en-US" dirty="0"/>
              <a:t>Schedule as soon as you can when you are </a:t>
            </a:r>
            <a:r>
              <a:rPr lang="en-US" b="1" u="sng" dirty="0">
                <a:solidFill>
                  <a:srgbClr val="FF0000"/>
                </a:solidFill>
              </a:rPr>
              <a:t>READY!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38D9EB-24DF-4B55-BB99-D704BF43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48" y="2393476"/>
            <a:ext cx="4531994" cy="311158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CA1721B-695E-477B-B75D-F878C2855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26565" y="5643388"/>
            <a:ext cx="814426" cy="753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C44D8B-3D6F-49F3-AD73-B5699BD59353}"/>
              </a:ext>
            </a:extLst>
          </p:cNvPr>
          <p:cNvSpPr txBox="1"/>
          <p:nvPr/>
        </p:nvSpPr>
        <p:spPr>
          <a:xfrm>
            <a:off x="1134965" y="9808590"/>
            <a:ext cx="5916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stackoverflow.com/questions/25386776/how-to-read-zipped-xml-from-file-strea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240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9483"/>
          </a:xfrm>
        </p:spPr>
        <p:txBody>
          <a:bodyPr anchor="ctr">
            <a:normAutofit fontScale="90000"/>
          </a:bodyPr>
          <a:lstStyle/>
          <a:p>
            <a:r>
              <a:rPr lang="en-US" altLang="en-US" b="1" dirty="0" err="1"/>
              <a:t>Livescan</a:t>
            </a:r>
            <a:r>
              <a:rPr lang="en-US" altLang="en-US" b="1" dirty="0"/>
              <a:t> and Other Fingerprint Services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5B3D71-7A52-4354-9FF0-307ACE461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67407"/>
            <a:ext cx="6078523" cy="51254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Form and link in Board of Nursing packet.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To find the Board of Nursing ORI#, go to </a:t>
            </a:r>
            <a:r>
              <a:rPr lang="en-US" sz="2200" dirty="0">
                <a:hlinkClick r:id="rId2"/>
              </a:rPr>
              <a:t>http://www.flhealthsource.gov/bgs-providers</a:t>
            </a:r>
            <a:r>
              <a:rPr lang="en-US" sz="2200" dirty="0"/>
              <a:t>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/>
              <a:t>Registered Nurse FLORIDA </a:t>
            </a:r>
            <a:br>
              <a:rPr lang="en-US" sz="1800" dirty="0"/>
            </a:br>
            <a:r>
              <a:rPr lang="en-US" b="1" dirty="0"/>
              <a:t>ORI:</a:t>
            </a:r>
            <a:r>
              <a:rPr lang="en-US" dirty="0"/>
              <a:t> EDOH4420Z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/>
              <a:t>Will differ if other states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hlinkClick r:id="rId3"/>
              </a:rPr>
              <a:t>UPS Fingerprinting | UPS Live Scan Services | </a:t>
            </a:r>
            <a:r>
              <a:rPr lang="en-US" sz="2000" dirty="0" err="1">
                <a:hlinkClick r:id="rId3"/>
              </a:rPr>
              <a:t>Printscan</a:t>
            </a:r>
            <a:endParaRPr 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Requirements and services vary by state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Provide social security number and 2 forms of ID – Photo and signature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i="1" dirty="0"/>
              <a:t>Note: your name must be consistent on all paperwork. Be mindful if getting married, if you have multiple last names, etc.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i="1" dirty="0"/>
              <a:t>Also, cannot be expired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500" dirty="0"/>
          </a:p>
        </p:txBody>
      </p:sp>
      <p:pic>
        <p:nvPicPr>
          <p:cNvPr id="5" name="Picture 4" descr="A picture containing text, person, hand, electronic&#10;&#10;Description automatically generated">
            <a:extLst>
              <a:ext uri="{FF2B5EF4-FFF2-40B4-BE49-F238E27FC236}">
                <a16:creationId xmlns:a16="http://schemas.microsoft.com/office/drawing/2014/main" id="{4E6E220C-FBA0-425B-A0AA-B3E5692DFB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690" r="-3" b="-3"/>
          <a:stretch/>
        </p:blipFill>
        <p:spPr>
          <a:xfrm>
            <a:off x="7182284" y="1825625"/>
            <a:ext cx="4368657" cy="366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469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46" y="1825625"/>
            <a:ext cx="9915787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Full disclosure is required for any offense other than a minor traffic offense. 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Must list each offense and submit documentation of arrest record or certification of unavailability of documentation.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Positive Background Check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5C22F-6D9B-4A24-BF83-044496DB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8908" y="4201673"/>
            <a:ext cx="2054184" cy="20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DD0C3-C937-4F91-8702-1A9E57C8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49" y="200140"/>
            <a:ext cx="888988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Positive Background Check</a:t>
            </a:r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DCD1E-33B6-4C34-A4DC-EAFAC38E6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901"/>
            <a:ext cx="10515600" cy="545278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meet with the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person/via Zoom</a:t>
            </a:r>
            <a:r>
              <a:rPr lang="en-US" alt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discuss case.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Dean’s office via email to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debra.urban@ucf.edu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schedule.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 30-60 minutes.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Send all arrest records &amp; disposition documents to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mary.sole@ucf.edu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prior to meeting day.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Draft a letter to BON explaining case and disposition, and your leadership/accomplishments since the case (Ms. Urban will send sample upon making appointment  Send ahead of time to Dr. Sole.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Additional application materials will be uploaded as part of FBON application: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Letter to BON explaining case and outcomes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Letter of recommendation from the College of Nursing Dean 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letters of recommendation from faculty, employers, counselors, or others that can attest to character/leadership; secure now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copies in personal file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N/A if records have been expunged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2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Choices</a:t>
            </a: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B47382-C715-44B9-9589-A279DE86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8494" cy="4351339"/>
          </a:xfrm>
        </p:spPr>
        <p:txBody>
          <a:bodyPr/>
          <a:lstStyle/>
          <a:p>
            <a:r>
              <a:rPr lang="en-US" dirty="0"/>
              <a:t>Negative drug screens</a:t>
            </a:r>
          </a:p>
          <a:p>
            <a:r>
              <a:rPr lang="en-US" dirty="0"/>
              <a:t>Negative background checks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57174-1778-497E-A614-5C18AB83E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63" y="1746727"/>
            <a:ext cx="4904509" cy="26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F631-5B0D-483A-9F31-01BC602C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that time to think about RN licensure!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8C49429C-3D37-4478-9ABE-E976ECDCF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8404" y="1620570"/>
            <a:ext cx="6075190" cy="45563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1CD5F-5DF3-4139-8588-063CAA8DB4D2}"/>
              </a:ext>
            </a:extLst>
          </p:cNvPr>
          <p:cNvSpPr txBox="1"/>
          <p:nvPr/>
        </p:nvSpPr>
        <p:spPr>
          <a:xfrm>
            <a:off x="3195108" y="6176963"/>
            <a:ext cx="5801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calendar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0411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6E5254-344F-4972-9A8D-06D005DD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39361"/>
          </a:xfrm>
        </p:spPr>
        <p:txBody>
          <a:bodyPr/>
          <a:lstStyle/>
          <a:p>
            <a:r>
              <a:rPr lang="en-US" b="1" dirty="0"/>
              <a:t>Job Searches and Next Steps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17AF8E-D697-4327-9B02-9D8406BE66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2691" y="1729969"/>
            <a:ext cx="3402805" cy="4351338"/>
          </a:xfrm>
        </p:spPr>
      </p:pic>
      <p:pic>
        <p:nvPicPr>
          <p:cNvPr id="11" name="Content Placeholder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4FF752-8264-4B0E-B731-DFD7AFA3D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34782" y="1690690"/>
            <a:ext cx="3280766" cy="4390617"/>
          </a:xfrm>
        </p:spPr>
      </p:pic>
    </p:spTree>
    <p:extLst>
      <p:ext uri="{BB962C8B-B14F-4D97-AF65-F5344CB8AC3E}">
        <p14:creationId xmlns:p14="http://schemas.microsoft.com/office/powerpoint/2010/main" val="392180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96B440-77DA-4A8F-9B62-4B6CC6BD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 and Interview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0D531-2785-403A-96B6-805E1422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fairs </a:t>
            </a:r>
          </a:p>
          <a:p>
            <a:r>
              <a:rPr lang="en-US" dirty="0"/>
              <a:t>Evaluate options</a:t>
            </a:r>
          </a:p>
          <a:p>
            <a:r>
              <a:rPr lang="en-US" dirty="0"/>
              <a:t>Be willing to be flexible</a:t>
            </a:r>
          </a:p>
          <a:p>
            <a:r>
              <a:rPr lang="en-US" dirty="0"/>
              <a:t>Update resume</a:t>
            </a:r>
          </a:p>
          <a:p>
            <a:r>
              <a:rPr lang="en-US" dirty="0"/>
              <a:t>Practice interviewing</a:t>
            </a:r>
          </a:p>
        </p:txBody>
      </p:sp>
    </p:spTree>
    <p:extLst>
      <p:ext uri="{BB962C8B-B14F-4D97-AF65-F5344CB8AC3E}">
        <p14:creationId xmlns:p14="http://schemas.microsoft.com/office/powerpoint/2010/main" val="2687825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8055"/>
          </a:xfrm>
        </p:spPr>
        <p:txBody>
          <a:bodyPr>
            <a:normAutofit/>
          </a:bodyPr>
          <a:lstStyle/>
          <a:p>
            <a:r>
              <a:rPr lang="en-US" altLang="en-US" sz="4900" b="1" dirty="0"/>
              <a:t>GN Status</a:t>
            </a:r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CCD901-62D0-4AD9-969D-0E6F198F77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199627"/>
            <a:ext cx="10515600" cy="4977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Many facilities now offering GN status; allows expanded practice beyond tech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Many residency programs will offer you GN position before you pass the NCLEX; however, you cannot begin the program until you have passed.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 do not pass NCLEX, you lose GN status and are no longer eligible for employment as a GN.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4D3242-CEFB-4B98-B894-3FE86B9E7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1387" y="4697851"/>
            <a:ext cx="3409225" cy="17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5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55D4-86BF-485C-ABD1-549F1770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Prepare for NCLEX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5F3D3-8E49-42EB-9B0B-5ED096C4C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Practice, practice, practice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F2F classes</a:t>
            </a:r>
          </a:p>
          <a:p>
            <a:pPr lvl="1"/>
            <a:r>
              <a:rPr lang="en-US" dirty="0"/>
              <a:t>Online resources</a:t>
            </a:r>
          </a:p>
          <a:p>
            <a:pPr lvl="1"/>
            <a:r>
              <a:rPr lang="en-US" dirty="0"/>
              <a:t>Self-study</a:t>
            </a:r>
          </a:p>
          <a:p>
            <a:r>
              <a:rPr lang="en-US" dirty="0"/>
              <a:t>Practice, practice, more practice</a:t>
            </a:r>
          </a:p>
          <a:p>
            <a:r>
              <a:rPr lang="en-US" sz="4000" dirty="0"/>
              <a:t>DON’T WAIT</a:t>
            </a:r>
            <a:r>
              <a:rPr lang="en-US" dirty="0"/>
              <a:t> for a test date </a:t>
            </a:r>
          </a:p>
          <a:p>
            <a:r>
              <a:rPr lang="en-US" dirty="0"/>
              <a:t>Start your preparation plan </a:t>
            </a:r>
            <a:r>
              <a:rPr lang="en-US" sz="4000" dirty="0"/>
              <a:t>NOW!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6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ABBF-CC3E-4DC4-A3CA-92A78C0F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Online Status Check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5796B9-9F31-425E-8687-628635D0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43513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Applicants can view deficiencies, email their processor, and check their exam score.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Certification Office will update application as deficiencies are cleared up. 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Applicant will receive a message when application for license has been approved. </a:t>
            </a:r>
          </a:p>
          <a:p>
            <a:endParaRPr lang="en-US" alt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01AFFF1-B1FB-4F26-AFC6-ECDB703E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8723" y="5031308"/>
            <a:ext cx="3794554" cy="10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947E-E47E-4CB4-9F04-018E6713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998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BDB8E3-B27E-4F1D-B6EF-5A76C888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7418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Complete application to Board of Nursing</a:t>
            </a:r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Positive background check—meet with Dean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Complete LiveScan process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Complete application to Pearson VUE</a:t>
            </a:r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UCF-BS program code US70506700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Once eligible to take NCLEX exam, you will receive ATT </a:t>
            </a:r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Schedule test when ready</a:t>
            </a:r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test within 90 days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132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B2BC-9080-4429-98C5-C286025F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Licensure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0244-721B-466D-9E52-3599640A9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CE</a:t>
            </a:r>
          </a:p>
          <a:p>
            <a:r>
              <a:rPr lang="en-US" dirty="0"/>
              <a:t>Florida </a:t>
            </a:r>
            <a:r>
              <a:rPr lang="en-US" dirty="0">
                <a:hlinkClick r:id="rId2"/>
              </a:rPr>
              <a:t>https://www.cebroker.com/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8238C-A848-4F81-BFEE-85EEF4A04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1143" y="1097279"/>
            <a:ext cx="3513908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79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1C4D789-6E83-48D1-889A-B86A6754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065" y="494775"/>
            <a:ext cx="9296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8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B7BB8B47-5AD4-474A-9269-8B3654E93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3188" y="1073791"/>
            <a:ext cx="6872230" cy="4266316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7962442-5BE7-4BA3-B3FF-55D2DE2D1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871" y="2370939"/>
            <a:ext cx="3932237" cy="2116122"/>
          </a:xfrm>
        </p:spPr>
        <p:txBody>
          <a:bodyPr>
            <a:normAutofit/>
          </a:bodyPr>
          <a:lstStyle/>
          <a:p>
            <a:r>
              <a:rPr lang="en-US" sz="4800" dirty="0"/>
              <a:t>UCF has had great NCLEX results!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D4AFD-73DF-4464-8F39-F2A313F2CC14}"/>
              </a:ext>
            </a:extLst>
          </p:cNvPr>
          <p:cNvSpPr txBox="1"/>
          <p:nvPr/>
        </p:nvSpPr>
        <p:spPr>
          <a:xfrm>
            <a:off x="8896061" y="5140052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nurseonlineph.blogspot.com/2012/05/nclex-scoring-syste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6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476A17-0777-4A2D-AEF0-D0551FAD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68" y="547007"/>
            <a:ext cx="3333477" cy="559489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2020 NCLEX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2400" b="1" dirty="0">
                <a:uFill>
                  <a:solidFill>
                    <a:schemeClr val="accent2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 pass rates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on licensure examination; exceed national averages</a:t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b="1" dirty="0">
                <a:latin typeface="Helvetica Neue" panose="02000503000000020004"/>
                <a:ea typeface="Helvetica Neue Light" panose="02000403000000020004" pitchFamily="2" charset="0"/>
              </a:rPr>
              <a:t>Highest number</a:t>
            </a:r>
            <a:r>
              <a:rPr lang="en-US" sz="2400" dirty="0">
                <a:latin typeface="Helvetica Neue" panose="02000503000000020004"/>
                <a:ea typeface="Helvetica Neue Light" panose="02000403000000020004" pitchFamily="2" charset="0"/>
              </a:rPr>
              <a:t> 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of newly licensed RNs among SUS schools</a:t>
            </a:r>
            <a:b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F189D7-125E-4513-BA74-6AE2684CB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64151"/>
              </p:ext>
            </p:extLst>
          </p:nvPr>
        </p:nvGraphicFramePr>
        <p:xfrm>
          <a:off x="3905075" y="251720"/>
          <a:ext cx="7431147" cy="6429379"/>
        </p:xfrm>
        <a:graphic>
          <a:graphicData uri="http://schemas.openxmlformats.org/drawingml/2006/table">
            <a:tbl>
              <a:tblPr/>
              <a:tblGrid>
                <a:gridCol w="2930476">
                  <a:extLst>
                    <a:ext uri="{9D8B030D-6E8A-4147-A177-3AD203B41FA5}">
                      <a16:colId xmlns:a16="http://schemas.microsoft.com/office/drawing/2014/main" val="3521150613"/>
                    </a:ext>
                  </a:extLst>
                </a:gridCol>
                <a:gridCol w="1414857">
                  <a:extLst>
                    <a:ext uri="{9D8B030D-6E8A-4147-A177-3AD203B41FA5}">
                      <a16:colId xmlns:a16="http://schemas.microsoft.com/office/drawing/2014/main" val="1791816772"/>
                    </a:ext>
                  </a:extLst>
                </a:gridCol>
                <a:gridCol w="1582792">
                  <a:extLst>
                    <a:ext uri="{9D8B030D-6E8A-4147-A177-3AD203B41FA5}">
                      <a16:colId xmlns:a16="http://schemas.microsoft.com/office/drawing/2014/main" val="539895847"/>
                    </a:ext>
                  </a:extLst>
                </a:gridCol>
                <a:gridCol w="1503022">
                  <a:extLst>
                    <a:ext uri="{9D8B030D-6E8A-4147-A177-3AD203B41FA5}">
                      <a16:colId xmlns:a16="http://schemas.microsoft.com/office/drawing/2014/main" val="2399254939"/>
                    </a:ext>
                  </a:extLst>
                </a:gridCol>
              </a:tblGrid>
              <a:tr h="423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277766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University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6937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 Gulf Coast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87869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 Atlantic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34098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West Florida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14262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UCF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83757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Florida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35321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 International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10273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Unversity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South Florida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72331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North Florida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05957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 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34893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 A &amp; 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38922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725449"/>
                  </a:ext>
                </a:extLst>
              </a:tr>
              <a:tr h="3795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Colleges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85448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Seminole State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692807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Lake Sumter 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02858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Daytona State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524335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Valencia College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73396"/>
                  </a:ext>
                </a:extLst>
              </a:tr>
              <a:tr h="3309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Eastern Florida (Melbourne)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79.80%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8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98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49E8-EF8F-403A-8FEA-A3CF8985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license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537E-4AB5-4098-B34D-A8DD2F773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9334" cy="43513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state vs. multi-state compact (MSCL)</a:t>
            </a:r>
          </a:p>
          <a:p>
            <a:endParaRPr lang="en-US" dirty="0"/>
          </a:p>
          <a:p>
            <a:r>
              <a:rPr lang="en-US" dirty="0"/>
              <a:t>Residents of states that offer MSCL default to that option</a:t>
            </a:r>
          </a:p>
          <a:p>
            <a:pPr lvl="1"/>
            <a:r>
              <a:rPr lang="en-US" dirty="0"/>
              <a:t>34 states offer MSCL</a:t>
            </a:r>
          </a:p>
          <a:p>
            <a:pPr lvl="1"/>
            <a:r>
              <a:rPr lang="en-US" dirty="0">
                <a:hlinkClick r:id="rId2"/>
              </a:rPr>
              <a:t>nlcmemberstates.pdf (ncsbn.org)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NLC-Fast-Facts_11 (ncsbn.org)</a:t>
            </a:r>
            <a:r>
              <a:rPr lang="en-US" dirty="0"/>
              <a:t>   Infographic</a:t>
            </a:r>
          </a:p>
          <a:p>
            <a:r>
              <a:rPr lang="en-US" dirty="0"/>
              <a:t>Must be a resident of a compact state to secure a MSCL</a:t>
            </a:r>
          </a:p>
          <a:p>
            <a:pPr lvl="1"/>
            <a:r>
              <a:rPr lang="en-US" dirty="0"/>
              <a:t>Florida residents can apply for Florida MSCL and practice in the 34 states</a:t>
            </a:r>
          </a:p>
          <a:p>
            <a:pPr lvl="1"/>
            <a:r>
              <a:rPr lang="en-US" dirty="0"/>
              <a:t>If resident of other MSCL, you have to apply to that state (e.g., GA, NC)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CE requirements for initial licensure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https://www.ncsbn.org/nurse-licensure-compact.htm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7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5877-286C-4CFC-9DF0-142EB137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Licensure States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4FCD06A-CCBD-4473-AA9C-80D1AC385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935" y="1496291"/>
            <a:ext cx="7588333" cy="4981777"/>
          </a:xfrm>
        </p:spPr>
      </p:pic>
    </p:spTree>
    <p:extLst>
      <p:ext uri="{BB962C8B-B14F-4D97-AF65-F5344CB8AC3E}">
        <p14:creationId xmlns:p14="http://schemas.microsoft.com/office/powerpoint/2010/main" val="25531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868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Initial Licensure Other than Compact</a:t>
            </a:r>
            <a:endParaRPr lang="en-US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88023E48-607E-4B47-911D-1363E4B3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153" y="2846598"/>
            <a:ext cx="5525131" cy="3627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11F31A-6051-425F-B9F8-21E98C86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2054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Get materials and directions; processes vary.</a:t>
            </a:r>
          </a:p>
          <a:p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need transcript, ask that FINAL transcript showing conferral of degree sent.</a:t>
            </a:r>
          </a:p>
          <a:p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Can meet with Dean if needed.</a:t>
            </a:r>
          </a:p>
          <a:p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Experience: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DC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IL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HI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NY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PA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WA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88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latin typeface="Arial" panose="020B0604020202020204" pitchFamily="34" charset="0"/>
              </a:rPr>
              <a:t>Examination Process</a:t>
            </a:r>
            <a:br>
              <a:rPr lang="en-US" altLang="en-US" dirty="0"/>
            </a:b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C281811-C346-43ED-ACE6-7C1B4277F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09" y="1112817"/>
            <a:ext cx="10095411" cy="50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8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D396-F18C-4AE6-AAC1-CD3AF92B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750609"/>
          </a:xfrm>
        </p:spPr>
        <p:txBody>
          <a:bodyPr/>
          <a:lstStyle/>
          <a:p>
            <a:r>
              <a:rPr lang="en-US" altLang="en-US" b="1" dirty="0"/>
              <a:t>Resources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CF9CE-58AD-48DB-9B57-7EDD4BDDD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59017"/>
            <a:ext cx="5157787" cy="114605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Florida Board of Nursing » Licensed Practical Nurse &amp; Registered Nurse by Examination - Licensing, Renewals &amp; Information (floridasnursing.gov)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D39B1-9DF8-49AA-B07E-5F6AFA6A5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https://home.pearsonvue.com/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0257F6-51C0-4443-85B0-C241046958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3531" y="2505075"/>
            <a:ext cx="5157787" cy="268622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5D7AD3-7C13-4B8F-BEA2-A8926BB713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096000" y="2505075"/>
            <a:ext cx="5261516" cy="26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98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UCF-Nursing-Brand-Wide-Format-Powerpoint_july18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UCF-Nursing-Brand-Wide-Format-Powerpoint_july18" id="{2DD8FB60-D973-4D2A-8CFC-488322C5BD4D}" vid="{A0E02EE0-37F6-4386-8476-B0F6C9ACE5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067AF8A8C559478007C90E8B07AB3E" ma:contentTypeVersion="9" ma:contentTypeDescription="Create a new document." ma:contentTypeScope="" ma:versionID="cec3412b5939e1263c896df2589e0b9d">
  <xsd:schema xmlns:xsd="http://www.w3.org/2001/XMLSchema" xmlns:xs="http://www.w3.org/2001/XMLSchema" xmlns:p="http://schemas.microsoft.com/office/2006/metadata/properties" xmlns:ns3="235ee9fc-b981-4356-a49a-3b8e75b86689" targetNamespace="http://schemas.microsoft.com/office/2006/metadata/properties" ma:root="true" ma:fieldsID="c7fb77c7e0b87d849599f9077e73c191" ns3:_="">
    <xsd:import namespace="235ee9fc-b981-4356-a49a-3b8e75b866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ee9fc-b981-4356-a49a-3b8e75b86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1F412-3F07-45E8-850D-96CE37900998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35ee9fc-b981-4356-a49a-3b8e75b8668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03C572-6E9E-475D-B7F5-889D08CEB0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ee9fc-b981-4356-a49a-3b8e75b8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E002B3-9B66-422F-9DB9-F9E79A43C7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1212</Words>
  <Application>Microsoft Office PowerPoint</Application>
  <PresentationFormat>Widescreen</PresentationFormat>
  <Paragraphs>219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Helvetica</vt:lpstr>
      <vt:lpstr>Helvetica Neue</vt:lpstr>
      <vt:lpstr>Helvetica Neue Light</vt:lpstr>
      <vt:lpstr>Helvetica Neue Medium</vt:lpstr>
      <vt:lpstr>Segoe UI</vt:lpstr>
      <vt:lpstr>Segoe UI Black</vt:lpstr>
      <vt:lpstr>Template_UCF-Nursing-Brand-Wide-Format-Powerpoint_july18</vt:lpstr>
      <vt:lpstr>UCF College of Nursing Nursing Licensure  Information</vt:lpstr>
      <vt:lpstr>It’s that time to think about RN licensure!</vt:lpstr>
      <vt:lpstr>PowerPoint Presentation</vt:lpstr>
      <vt:lpstr>2020 NCLEX  High pass rates on licensure examination; exceed national averages  Highest number of newly licensed RNs among SUS schools </vt:lpstr>
      <vt:lpstr>Types of license</vt:lpstr>
      <vt:lpstr>Compact Licensure States</vt:lpstr>
      <vt:lpstr>Initial Licensure Other than Compact</vt:lpstr>
      <vt:lpstr>Examination Process </vt:lpstr>
      <vt:lpstr>Resources</vt:lpstr>
      <vt:lpstr>Summary of Processes </vt:lpstr>
      <vt:lpstr>UCF NCLEX Code</vt:lpstr>
      <vt:lpstr>FAQs</vt:lpstr>
      <vt:lpstr>Board of Nursing Hints</vt:lpstr>
      <vt:lpstr>Start the process NOW!</vt:lpstr>
      <vt:lpstr>After get ATT, schedule NCLEX</vt:lpstr>
      <vt:lpstr>Livescan and Other Fingerprint Services</vt:lpstr>
      <vt:lpstr>Positive Background Check</vt:lpstr>
      <vt:lpstr>Positive Background Check</vt:lpstr>
      <vt:lpstr>Good Choices</vt:lpstr>
      <vt:lpstr>Job Searches and Next Steps</vt:lpstr>
      <vt:lpstr>Apply and Interview</vt:lpstr>
      <vt:lpstr>GN Status</vt:lpstr>
      <vt:lpstr>Prepare for NCLEX</vt:lpstr>
      <vt:lpstr>Online Status Check</vt:lpstr>
      <vt:lpstr>Summary</vt:lpstr>
      <vt:lpstr>After Licensure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UCF College of Nursing Nursing Licensure  Information</dc:title>
  <dc:creator>Mary Lou Sole</dc:creator>
  <cp:lastModifiedBy>Frances Iacobellis</cp:lastModifiedBy>
  <cp:revision>3</cp:revision>
  <dcterms:created xsi:type="dcterms:W3CDTF">2021-03-15T16:15:58Z</dcterms:created>
  <dcterms:modified xsi:type="dcterms:W3CDTF">2021-04-01T19:02:56Z</dcterms:modified>
</cp:coreProperties>
</file>