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48" r:id="rId2"/>
    <p:sldId id="349" r:id="rId3"/>
    <p:sldId id="377" r:id="rId4"/>
    <p:sldId id="351" r:id="rId5"/>
    <p:sldId id="393" r:id="rId6"/>
    <p:sldId id="394" r:id="rId7"/>
    <p:sldId id="379" r:id="rId8"/>
    <p:sldId id="354" r:id="rId9"/>
    <p:sldId id="390" r:id="rId10"/>
    <p:sldId id="395" r:id="rId11"/>
    <p:sldId id="391" r:id="rId12"/>
    <p:sldId id="357" r:id="rId13"/>
    <p:sldId id="358" r:id="rId14"/>
    <p:sldId id="359" r:id="rId15"/>
    <p:sldId id="398" r:id="rId16"/>
    <p:sldId id="399" r:id="rId17"/>
    <p:sldId id="389" r:id="rId18"/>
    <p:sldId id="400" r:id="rId19"/>
    <p:sldId id="362" r:id="rId20"/>
    <p:sldId id="363" r:id="rId21"/>
    <p:sldId id="401" r:id="rId22"/>
    <p:sldId id="364" r:id="rId23"/>
    <p:sldId id="402" r:id="rId24"/>
    <p:sldId id="365" r:id="rId25"/>
    <p:sldId id="366" r:id="rId26"/>
    <p:sldId id="388" r:id="rId27"/>
    <p:sldId id="367" r:id="rId28"/>
    <p:sldId id="368" r:id="rId29"/>
    <p:sldId id="369" r:id="rId30"/>
    <p:sldId id="387" r:id="rId31"/>
    <p:sldId id="371" r:id="rId32"/>
    <p:sldId id="370" r:id="rId33"/>
    <p:sldId id="373" r:id="rId34"/>
    <p:sldId id="386" r:id="rId35"/>
    <p:sldId id="375" r:id="rId36"/>
    <p:sldId id="405" r:id="rId37"/>
    <p:sldId id="406" r:id="rId38"/>
    <p:sldId id="407" r:id="rId39"/>
    <p:sldId id="408" r:id="rId40"/>
    <p:sldId id="403" r:id="rId41"/>
    <p:sldId id="404" r:id="rId42"/>
    <p:sldId id="376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581"/>
    <a:srgbClr val="007FA3"/>
    <a:srgbClr val="D4E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5122" autoAdjust="0"/>
  </p:normalViewPr>
  <p:slideViewPr>
    <p:cSldViewPr>
      <p:cViewPr varScale="1">
        <p:scale>
          <a:sx n="68" d="100"/>
          <a:sy n="68" d="100"/>
        </p:scale>
        <p:origin x="145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 Iacobellis" userId="f02508ab-b3ad-4865-9af3-b080aca8c551" providerId="ADAL" clId="{3682D0F6-DF85-48ED-AB35-CDF059B25B20}"/>
    <pc:docChg chg="custSel delSld modSld">
      <pc:chgData name="Frances Iacobellis" userId="f02508ab-b3ad-4865-9af3-b080aca8c551" providerId="ADAL" clId="{3682D0F6-DF85-48ED-AB35-CDF059B25B20}" dt="2021-01-24T18:21:16.986" v="740" actId="255"/>
      <pc:docMkLst>
        <pc:docMk/>
      </pc:docMkLst>
      <pc:sldChg chg="modSp mod">
        <pc:chgData name="Frances Iacobellis" userId="f02508ab-b3ad-4865-9af3-b080aca8c551" providerId="ADAL" clId="{3682D0F6-DF85-48ED-AB35-CDF059B25B20}" dt="2021-01-24T17:41:01.885" v="613" actId="255"/>
        <pc:sldMkLst>
          <pc:docMk/>
          <pc:sldMk cId="513983084" sldId="351"/>
        </pc:sldMkLst>
        <pc:spChg chg="mod">
          <ac:chgData name="Frances Iacobellis" userId="f02508ab-b3ad-4865-9af3-b080aca8c551" providerId="ADAL" clId="{3682D0F6-DF85-48ED-AB35-CDF059B25B20}" dt="2021-01-24T17:41:01.885" v="613" actId="255"/>
          <ac:spMkLst>
            <pc:docMk/>
            <pc:sldMk cId="513983084" sldId="351"/>
            <ac:spMk id="4" creationId="{00000000-0000-0000-0000-000000000000}"/>
          </ac:spMkLst>
        </pc:spChg>
        <pc:spChg chg="mod">
          <ac:chgData name="Frances Iacobellis" userId="f02508ab-b3ad-4865-9af3-b080aca8c551" providerId="ADAL" clId="{3682D0F6-DF85-48ED-AB35-CDF059B25B20}" dt="2021-01-24T17:40:45.225" v="611" actId="115"/>
          <ac:spMkLst>
            <pc:docMk/>
            <pc:sldMk cId="513983084" sldId="351"/>
            <ac:spMk id="7171" creationId="{00000000-0000-0000-0000-000000000000}"/>
          </ac:spMkLst>
        </pc:spChg>
      </pc:sldChg>
      <pc:sldChg chg="modSp mod">
        <pc:chgData name="Frances Iacobellis" userId="f02508ab-b3ad-4865-9af3-b080aca8c551" providerId="ADAL" clId="{3682D0F6-DF85-48ED-AB35-CDF059B25B20}" dt="2021-01-24T17:46:47.362" v="658" actId="113"/>
        <pc:sldMkLst>
          <pc:docMk/>
          <pc:sldMk cId="716131630" sldId="357"/>
        </pc:sldMkLst>
        <pc:spChg chg="mod">
          <ac:chgData name="Frances Iacobellis" userId="f02508ab-b3ad-4865-9af3-b080aca8c551" providerId="ADAL" clId="{3682D0F6-DF85-48ED-AB35-CDF059B25B20}" dt="2021-01-24T17:46:47.362" v="658" actId="113"/>
          <ac:spMkLst>
            <pc:docMk/>
            <pc:sldMk cId="716131630" sldId="357"/>
            <ac:spMk id="13315" creationId="{00000000-0000-0000-0000-000000000000}"/>
          </ac:spMkLst>
        </pc:spChg>
      </pc:sldChg>
      <pc:sldChg chg="modSp mod">
        <pc:chgData name="Frances Iacobellis" userId="f02508ab-b3ad-4865-9af3-b080aca8c551" providerId="ADAL" clId="{3682D0F6-DF85-48ED-AB35-CDF059B25B20}" dt="2021-01-24T17:48:03.683" v="666" actId="113"/>
        <pc:sldMkLst>
          <pc:docMk/>
          <pc:sldMk cId="4013198731" sldId="358"/>
        </pc:sldMkLst>
        <pc:spChg chg="mod">
          <ac:chgData name="Frances Iacobellis" userId="f02508ab-b3ad-4865-9af3-b080aca8c551" providerId="ADAL" clId="{3682D0F6-DF85-48ED-AB35-CDF059B25B20}" dt="2021-01-24T17:48:03.683" v="666" actId="113"/>
          <ac:spMkLst>
            <pc:docMk/>
            <pc:sldMk cId="4013198731" sldId="358"/>
            <ac:spMk id="14339" creationId="{00000000-0000-0000-0000-000000000000}"/>
          </ac:spMkLst>
        </pc:spChg>
      </pc:sldChg>
      <pc:sldChg chg="modSp mod">
        <pc:chgData name="Frances Iacobellis" userId="f02508ab-b3ad-4865-9af3-b080aca8c551" providerId="ADAL" clId="{3682D0F6-DF85-48ED-AB35-CDF059B25B20}" dt="2021-01-24T17:48:47.319" v="674" actId="114"/>
        <pc:sldMkLst>
          <pc:docMk/>
          <pc:sldMk cId="1300481535" sldId="359"/>
        </pc:sldMkLst>
        <pc:spChg chg="mod">
          <ac:chgData name="Frances Iacobellis" userId="f02508ab-b3ad-4865-9af3-b080aca8c551" providerId="ADAL" clId="{3682D0F6-DF85-48ED-AB35-CDF059B25B20}" dt="2021-01-24T17:48:47.319" v="674" actId="114"/>
          <ac:spMkLst>
            <pc:docMk/>
            <pc:sldMk cId="1300481535" sldId="359"/>
            <ac:spMk id="15363" creationId="{00000000-0000-0000-0000-000000000000}"/>
          </ac:spMkLst>
        </pc:spChg>
      </pc:sldChg>
      <pc:sldChg chg="modSp mod">
        <pc:chgData name="Frances Iacobellis" userId="f02508ab-b3ad-4865-9af3-b080aca8c551" providerId="ADAL" clId="{3682D0F6-DF85-48ED-AB35-CDF059B25B20}" dt="2021-01-24T17:56:25.089" v="724" actId="113"/>
        <pc:sldMkLst>
          <pc:docMk/>
          <pc:sldMk cId="762770986" sldId="367"/>
        </pc:sldMkLst>
        <pc:spChg chg="mod">
          <ac:chgData name="Frances Iacobellis" userId="f02508ab-b3ad-4865-9af3-b080aca8c551" providerId="ADAL" clId="{3682D0F6-DF85-48ED-AB35-CDF059B25B20}" dt="2021-01-24T17:56:25.089" v="724" actId="113"/>
          <ac:spMkLst>
            <pc:docMk/>
            <pc:sldMk cId="762770986" sldId="367"/>
            <ac:spMk id="23555" creationId="{00000000-0000-0000-0000-000000000000}"/>
          </ac:spMkLst>
        </pc:spChg>
      </pc:sldChg>
      <pc:sldChg chg="modSp mod">
        <pc:chgData name="Frances Iacobellis" userId="f02508ab-b3ad-4865-9af3-b080aca8c551" providerId="ADAL" clId="{3682D0F6-DF85-48ED-AB35-CDF059B25B20}" dt="2021-01-24T17:56:12.577" v="723" actId="113"/>
        <pc:sldMkLst>
          <pc:docMk/>
          <pc:sldMk cId="1829052381" sldId="368"/>
        </pc:sldMkLst>
        <pc:spChg chg="mod">
          <ac:chgData name="Frances Iacobellis" userId="f02508ab-b3ad-4865-9af3-b080aca8c551" providerId="ADAL" clId="{3682D0F6-DF85-48ED-AB35-CDF059B25B20}" dt="2021-01-24T17:56:12.577" v="723" actId="113"/>
          <ac:spMkLst>
            <pc:docMk/>
            <pc:sldMk cId="1829052381" sldId="368"/>
            <ac:spMk id="24579" creationId="{00000000-0000-0000-0000-000000000000}"/>
          </ac:spMkLst>
        </pc:spChg>
      </pc:sldChg>
      <pc:sldChg chg="modSp mod">
        <pc:chgData name="Frances Iacobellis" userId="f02508ab-b3ad-4865-9af3-b080aca8c551" providerId="ADAL" clId="{3682D0F6-DF85-48ED-AB35-CDF059B25B20}" dt="2021-01-24T17:55:54.218" v="722" actId="113"/>
        <pc:sldMkLst>
          <pc:docMk/>
          <pc:sldMk cId="3282543960" sldId="369"/>
        </pc:sldMkLst>
        <pc:spChg chg="mod">
          <ac:chgData name="Frances Iacobellis" userId="f02508ab-b3ad-4865-9af3-b080aca8c551" providerId="ADAL" clId="{3682D0F6-DF85-48ED-AB35-CDF059B25B20}" dt="2021-01-24T17:55:54.218" v="722" actId="113"/>
          <ac:spMkLst>
            <pc:docMk/>
            <pc:sldMk cId="3282543960" sldId="369"/>
            <ac:spMk id="25603" creationId="{00000000-0000-0000-0000-000000000000}"/>
          </ac:spMkLst>
        </pc:spChg>
      </pc:sldChg>
      <pc:sldChg chg="modSp mod">
        <pc:chgData name="Frances Iacobellis" userId="f02508ab-b3ad-4865-9af3-b080aca8c551" providerId="ADAL" clId="{3682D0F6-DF85-48ED-AB35-CDF059B25B20}" dt="2021-01-24T18:18:48.837" v="726" actId="114"/>
        <pc:sldMkLst>
          <pc:docMk/>
          <pc:sldMk cId="2066349036" sldId="370"/>
        </pc:sldMkLst>
        <pc:spChg chg="mod">
          <ac:chgData name="Frances Iacobellis" userId="f02508ab-b3ad-4865-9af3-b080aca8c551" providerId="ADAL" clId="{3682D0F6-DF85-48ED-AB35-CDF059B25B20}" dt="2021-01-24T18:18:48.837" v="726" actId="114"/>
          <ac:spMkLst>
            <pc:docMk/>
            <pc:sldMk cId="2066349036" sldId="370"/>
            <ac:spMk id="26627" creationId="{00000000-0000-0000-0000-000000000000}"/>
          </ac:spMkLst>
        </pc:spChg>
      </pc:sldChg>
      <pc:sldChg chg="modSp mod">
        <pc:chgData name="Frances Iacobellis" userId="f02508ab-b3ad-4865-9af3-b080aca8c551" providerId="ADAL" clId="{3682D0F6-DF85-48ED-AB35-CDF059B25B20}" dt="2021-01-24T18:19:24.905" v="729" actId="115"/>
        <pc:sldMkLst>
          <pc:docMk/>
          <pc:sldMk cId="2982448634" sldId="373"/>
        </pc:sldMkLst>
        <pc:spChg chg="mod">
          <ac:chgData name="Frances Iacobellis" userId="f02508ab-b3ad-4865-9af3-b080aca8c551" providerId="ADAL" clId="{3682D0F6-DF85-48ED-AB35-CDF059B25B20}" dt="2021-01-24T18:19:24.905" v="729" actId="115"/>
          <ac:spMkLst>
            <pc:docMk/>
            <pc:sldMk cId="2982448634" sldId="373"/>
            <ac:spMk id="29699" creationId="{00000000-0000-0000-0000-000000000000}"/>
          </ac:spMkLst>
        </pc:spChg>
      </pc:sldChg>
      <pc:sldChg chg="modSp del mod">
        <pc:chgData name="Frances Iacobellis" userId="f02508ab-b3ad-4865-9af3-b080aca8c551" providerId="ADAL" clId="{3682D0F6-DF85-48ED-AB35-CDF059B25B20}" dt="2021-01-24T17:54:16.724" v="719" actId="2696"/>
        <pc:sldMkLst>
          <pc:docMk/>
          <pc:sldMk cId="4028592425" sldId="374"/>
        </pc:sldMkLst>
        <pc:spChg chg="mod">
          <ac:chgData name="Frances Iacobellis" userId="f02508ab-b3ad-4865-9af3-b080aca8c551" providerId="ADAL" clId="{3682D0F6-DF85-48ED-AB35-CDF059B25B20}" dt="2021-01-24T17:53:40.228" v="713" actId="21"/>
          <ac:spMkLst>
            <pc:docMk/>
            <pc:sldMk cId="4028592425" sldId="374"/>
            <ac:spMk id="30723" creationId="{00000000-0000-0000-0000-000000000000}"/>
          </ac:spMkLst>
        </pc:spChg>
      </pc:sldChg>
      <pc:sldChg chg="modSp mod">
        <pc:chgData name="Frances Iacobellis" userId="f02508ab-b3ad-4865-9af3-b080aca8c551" providerId="ADAL" clId="{3682D0F6-DF85-48ED-AB35-CDF059B25B20}" dt="2021-01-24T18:20:09.281" v="733" actId="113"/>
        <pc:sldMkLst>
          <pc:docMk/>
          <pc:sldMk cId="3332332980" sldId="375"/>
        </pc:sldMkLst>
        <pc:spChg chg="mod">
          <ac:chgData name="Frances Iacobellis" userId="f02508ab-b3ad-4865-9af3-b080aca8c551" providerId="ADAL" clId="{3682D0F6-DF85-48ED-AB35-CDF059B25B20}" dt="2021-01-24T18:20:09.281" v="733" actId="113"/>
          <ac:spMkLst>
            <pc:docMk/>
            <pc:sldMk cId="3332332980" sldId="375"/>
            <ac:spMk id="31747" creationId="{00000000-0000-0000-0000-000000000000}"/>
          </ac:spMkLst>
        </pc:spChg>
      </pc:sldChg>
      <pc:sldChg chg="modSp mod">
        <pc:chgData name="Frances Iacobellis" userId="f02508ab-b3ad-4865-9af3-b080aca8c551" providerId="ADAL" clId="{3682D0F6-DF85-48ED-AB35-CDF059B25B20}" dt="2021-01-24T17:39:22.520" v="598" actId="20577"/>
        <pc:sldMkLst>
          <pc:docMk/>
          <pc:sldMk cId="0" sldId="377"/>
        </pc:sldMkLst>
        <pc:spChg chg="mod">
          <ac:chgData name="Frances Iacobellis" userId="f02508ab-b3ad-4865-9af3-b080aca8c551" providerId="ADAL" clId="{3682D0F6-DF85-48ED-AB35-CDF059B25B20}" dt="2021-01-24T17:39:22.520" v="598" actId="20577"/>
          <ac:spMkLst>
            <pc:docMk/>
            <pc:sldMk cId="0" sldId="377"/>
            <ac:spMk id="7" creationId="{00000000-0000-0000-0000-000000000000}"/>
          </ac:spMkLst>
        </pc:spChg>
      </pc:sldChg>
      <pc:sldChg chg="del">
        <pc:chgData name="Frances Iacobellis" userId="f02508ab-b3ad-4865-9af3-b080aca8c551" providerId="ADAL" clId="{3682D0F6-DF85-48ED-AB35-CDF059B25B20}" dt="2021-01-24T17:39:44.809" v="599" actId="2696"/>
        <pc:sldMkLst>
          <pc:docMk/>
          <pc:sldMk cId="0" sldId="378"/>
        </pc:sldMkLst>
      </pc:sldChg>
      <pc:sldChg chg="modSp mod">
        <pc:chgData name="Frances Iacobellis" userId="f02508ab-b3ad-4865-9af3-b080aca8c551" providerId="ADAL" clId="{3682D0F6-DF85-48ED-AB35-CDF059B25B20}" dt="2021-01-24T17:43:30.777" v="638" actId="113"/>
        <pc:sldMkLst>
          <pc:docMk/>
          <pc:sldMk cId="39033654" sldId="379"/>
        </pc:sldMkLst>
        <pc:spChg chg="mod">
          <ac:chgData name="Frances Iacobellis" userId="f02508ab-b3ad-4865-9af3-b080aca8c551" providerId="ADAL" clId="{3682D0F6-DF85-48ED-AB35-CDF059B25B20}" dt="2021-01-24T17:43:30.777" v="638" actId="113"/>
          <ac:spMkLst>
            <pc:docMk/>
            <pc:sldMk cId="39033654" sldId="379"/>
            <ac:spMk id="8195" creationId="{00000000-0000-0000-0000-000000000000}"/>
          </ac:spMkLst>
        </pc:spChg>
      </pc:sldChg>
      <pc:sldChg chg="modSp mod">
        <pc:chgData name="Frances Iacobellis" userId="f02508ab-b3ad-4865-9af3-b080aca8c551" providerId="ADAL" clId="{3682D0F6-DF85-48ED-AB35-CDF059B25B20}" dt="2021-01-24T17:54:27.825" v="721" actId="115"/>
        <pc:sldMkLst>
          <pc:docMk/>
          <pc:sldMk cId="1980054801" sldId="386"/>
        </pc:sldMkLst>
        <pc:spChg chg="mod">
          <ac:chgData name="Frances Iacobellis" userId="f02508ab-b3ad-4865-9af3-b080aca8c551" providerId="ADAL" clId="{3682D0F6-DF85-48ED-AB35-CDF059B25B20}" dt="2021-01-24T17:54:27.825" v="721" actId="115"/>
          <ac:spMkLst>
            <pc:docMk/>
            <pc:sldMk cId="1980054801" sldId="386"/>
            <ac:spMk id="8195" creationId="{00000000-0000-0000-0000-000000000000}"/>
          </ac:spMkLst>
        </pc:spChg>
      </pc:sldChg>
      <pc:sldChg chg="modSp mod">
        <pc:chgData name="Frances Iacobellis" userId="f02508ab-b3ad-4865-9af3-b080aca8c551" providerId="ADAL" clId="{3682D0F6-DF85-48ED-AB35-CDF059B25B20}" dt="2021-01-24T17:52:47.872" v="710" actId="115"/>
        <pc:sldMkLst>
          <pc:docMk/>
          <pc:sldMk cId="3023177250" sldId="387"/>
        </pc:sldMkLst>
        <pc:spChg chg="mod">
          <ac:chgData name="Frances Iacobellis" userId="f02508ab-b3ad-4865-9af3-b080aca8c551" providerId="ADAL" clId="{3682D0F6-DF85-48ED-AB35-CDF059B25B20}" dt="2021-01-24T17:52:47.872" v="710" actId="115"/>
          <ac:spMkLst>
            <pc:docMk/>
            <pc:sldMk cId="3023177250" sldId="387"/>
            <ac:spMk id="8195" creationId="{00000000-0000-0000-0000-000000000000}"/>
          </ac:spMkLst>
        </pc:spChg>
      </pc:sldChg>
      <pc:sldChg chg="modSp mod">
        <pc:chgData name="Frances Iacobellis" userId="f02508ab-b3ad-4865-9af3-b080aca8c551" providerId="ADAL" clId="{3682D0F6-DF85-48ED-AB35-CDF059B25B20}" dt="2021-01-24T17:52:10.096" v="709" actId="115"/>
        <pc:sldMkLst>
          <pc:docMk/>
          <pc:sldMk cId="2969625741" sldId="388"/>
        </pc:sldMkLst>
        <pc:spChg chg="mod">
          <ac:chgData name="Frances Iacobellis" userId="f02508ab-b3ad-4865-9af3-b080aca8c551" providerId="ADAL" clId="{3682D0F6-DF85-48ED-AB35-CDF059B25B20}" dt="2021-01-24T17:52:10.096" v="709" actId="115"/>
          <ac:spMkLst>
            <pc:docMk/>
            <pc:sldMk cId="2969625741" sldId="388"/>
            <ac:spMk id="8195" creationId="{00000000-0000-0000-0000-000000000000}"/>
          </ac:spMkLst>
        </pc:spChg>
      </pc:sldChg>
      <pc:sldChg chg="modSp mod">
        <pc:chgData name="Frances Iacobellis" userId="f02508ab-b3ad-4865-9af3-b080aca8c551" providerId="ADAL" clId="{3682D0F6-DF85-48ED-AB35-CDF059B25B20}" dt="2021-01-24T17:49:31.793" v="681" actId="115"/>
        <pc:sldMkLst>
          <pc:docMk/>
          <pc:sldMk cId="1819265766" sldId="389"/>
        </pc:sldMkLst>
        <pc:spChg chg="mod">
          <ac:chgData name="Frances Iacobellis" userId="f02508ab-b3ad-4865-9af3-b080aca8c551" providerId="ADAL" clId="{3682D0F6-DF85-48ED-AB35-CDF059B25B20}" dt="2021-01-24T17:49:31.793" v="681" actId="115"/>
          <ac:spMkLst>
            <pc:docMk/>
            <pc:sldMk cId="1819265766" sldId="389"/>
            <ac:spMk id="8195" creationId="{00000000-0000-0000-0000-000000000000}"/>
          </ac:spMkLst>
        </pc:spChg>
      </pc:sldChg>
      <pc:sldChg chg="modSp mod">
        <pc:chgData name="Frances Iacobellis" userId="f02508ab-b3ad-4865-9af3-b080aca8c551" providerId="ADAL" clId="{3682D0F6-DF85-48ED-AB35-CDF059B25B20}" dt="2021-01-24T17:42:08.386" v="632" actId="113"/>
        <pc:sldMkLst>
          <pc:docMk/>
          <pc:sldMk cId="513983084" sldId="393"/>
        </pc:sldMkLst>
        <pc:spChg chg="mod">
          <ac:chgData name="Frances Iacobellis" userId="f02508ab-b3ad-4865-9af3-b080aca8c551" providerId="ADAL" clId="{3682D0F6-DF85-48ED-AB35-CDF059B25B20}" dt="2021-01-24T17:42:08.386" v="632" actId="113"/>
          <ac:spMkLst>
            <pc:docMk/>
            <pc:sldMk cId="513983084" sldId="393"/>
            <ac:spMk id="7171" creationId="{00000000-0000-0000-0000-000000000000}"/>
          </ac:spMkLst>
        </pc:spChg>
      </pc:sldChg>
      <pc:sldChg chg="modSp mod">
        <pc:chgData name="Frances Iacobellis" userId="f02508ab-b3ad-4865-9af3-b080aca8c551" providerId="ADAL" clId="{3682D0F6-DF85-48ED-AB35-CDF059B25B20}" dt="2021-01-24T17:43:16.824" v="637" actId="113"/>
        <pc:sldMkLst>
          <pc:docMk/>
          <pc:sldMk cId="513983084" sldId="394"/>
        </pc:sldMkLst>
        <pc:spChg chg="mod">
          <ac:chgData name="Frances Iacobellis" userId="f02508ab-b3ad-4865-9af3-b080aca8c551" providerId="ADAL" clId="{3682D0F6-DF85-48ED-AB35-CDF059B25B20}" dt="2021-01-24T17:43:16.824" v="637" actId="113"/>
          <ac:spMkLst>
            <pc:docMk/>
            <pc:sldMk cId="513983084" sldId="394"/>
            <ac:spMk id="7171" creationId="{00000000-0000-0000-0000-000000000000}"/>
          </ac:spMkLst>
        </pc:spChg>
      </pc:sldChg>
      <pc:sldChg chg="modSp mod">
        <pc:chgData name="Frances Iacobellis" userId="f02508ab-b3ad-4865-9af3-b080aca8c551" providerId="ADAL" clId="{3682D0F6-DF85-48ED-AB35-CDF059B25B20}" dt="2021-01-24T17:44:35.593" v="644" actId="113"/>
        <pc:sldMkLst>
          <pc:docMk/>
          <pc:sldMk cId="2650414126" sldId="395"/>
        </pc:sldMkLst>
        <pc:spChg chg="mod">
          <ac:chgData name="Frances Iacobellis" userId="f02508ab-b3ad-4865-9af3-b080aca8c551" providerId="ADAL" clId="{3682D0F6-DF85-48ED-AB35-CDF059B25B20}" dt="2021-01-24T17:44:35.593" v="644" actId="113"/>
          <ac:spMkLst>
            <pc:docMk/>
            <pc:sldMk cId="2650414126" sldId="395"/>
            <ac:spMk id="12291" creationId="{00000000-0000-0000-0000-000000000000}"/>
          </ac:spMkLst>
        </pc:spChg>
      </pc:sldChg>
      <pc:sldChg chg="modSp del mod">
        <pc:chgData name="Frances Iacobellis" userId="f02508ab-b3ad-4865-9af3-b080aca8c551" providerId="ADAL" clId="{3682D0F6-DF85-48ED-AB35-CDF059B25B20}" dt="2021-01-24T17:44:49.295" v="645" actId="2696"/>
        <pc:sldMkLst>
          <pc:docMk/>
          <pc:sldMk cId="2650414126" sldId="396"/>
        </pc:sldMkLst>
        <pc:spChg chg="mod">
          <ac:chgData name="Frances Iacobellis" userId="f02508ab-b3ad-4865-9af3-b080aca8c551" providerId="ADAL" clId="{3682D0F6-DF85-48ED-AB35-CDF059B25B20}" dt="2021-01-24T17:44:16.594" v="640" actId="21"/>
          <ac:spMkLst>
            <pc:docMk/>
            <pc:sldMk cId="2650414126" sldId="396"/>
            <ac:spMk id="12291" creationId="{00000000-0000-0000-0000-000000000000}"/>
          </ac:spMkLst>
        </pc:spChg>
      </pc:sldChg>
      <pc:sldChg chg="modSp del mod">
        <pc:chgData name="Frances Iacobellis" userId="f02508ab-b3ad-4865-9af3-b080aca8c551" providerId="ADAL" clId="{3682D0F6-DF85-48ED-AB35-CDF059B25B20}" dt="2021-01-24T17:46:53.232" v="659" actId="2696"/>
        <pc:sldMkLst>
          <pc:docMk/>
          <pc:sldMk cId="716131630" sldId="397"/>
        </pc:sldMkLst>
        <pc:spChg chg="mod">
          <ac:chgData name="Frances Iacobellis" userId="f02508ab-b3ad-4865-9af3-b080aca8c551" providerId="ADAL" clId="{3682D0F6-DF85-48ED-AB35-CDF059B25B20}" dt="2021-01-24T17:45:50.764" v="650" actId="21"/>
          <ac:spMkLst>
            <pc:docMk/>
            <pc:sldMk cId="716131630" sldId="397"/>
            <ac:spMk id="13315" creationId="{00000000-0000-0000-0000-000000000000}"/>
          </ac:spMkLst>
        </pc:spChg>
      </pc:sldChg>
      <pc:sldChg chg="modSp mod">
        <pc:chgData name="Frances Iacobellis" userId="f02508ab-b3ad-4865-9af3-b080aca8c551" providerId="ADAL" clId="{3682D0F6-DF85-48ED-AB35-CDF059B25B20}" dt="2021-01-24T17:49:20.948" v="679" actId="114"/>
        <pc:sldMkLst>
          <pc:docMk/>
          <pc:sldMk cId="1300481535" sldId="399"/>
        </pc:sldMkLst>
        <pc:spChg chg="mod">
          <ac:chgData name="Frances Iacobellis" userId="f02508ab-b3ad-4865-9af3-b080aca8c551" providerId="ADAL" clId="{3682D0F6-DF85-48ED-AB35-CDF059B25B20}" dt="2021-01-24T17:49:20.948" v="679" actId="114"/>
          <ac:spMkLst>
            <pc:docMk/>
            <pc:sldMk cId="1300481535" sldId="399"/>
            <ac:spMk id="15363" creationId="{00000000-0000-0000-0000-000000000000}"/>
          </ac:spMkLst>
        </pc:spChg>
      </pc:sldChg>
      <pc:sldChg chg="modSp mod">
        <pc:chgData name="Frances Iacobellis" userId="f02508ab-b3ad-4865-9af3-b080aca8c551" providerId="ADAL" clId="{3682D0F6-DF85-48ED-AB35-CDF059B25B20}" dt="2021-01-24T17:51:02.617" v="708" actId="115"/>
        <pc:sldMkLst>
          <pc:docMk/>
          <pc:sldMk cId="2867443283" sldId="400"/>
        </pc:sldMkLst>
        <pc:spChg chg="mod">
          <ac:chgData name="Frances Iacobellis" userId="f02508ab-b3ad-4865-9af3-b080aca8c551" providerId="ADAL" clId="{3682D0F6-DF85-48ED-AB35-CDF059B25B20}" dt="2021-01-24T17:51:02.617" v="708" actId="115"/>
          <ac:spMkLst>
            <pc:docMk/>
            <pc:sldMk cId="2867443283" sldId="400"/>
            <ac:spMk id="16387" creationId="{00000000-0000-0000-0000-000000000000}"/>
          </ac:spMkLst>
        </pc:spChg>
      </pc:sldChg>
      <pc:sldChg chg="modSp mod">
        <pc:chgData name="Frances Iacobellis" userId="f02508ab-b3ad-4865-9af3-b080aca8c551" providerId="ADAL" clId="{3682D0F6-DF85-48ED-AB35-CDF059B25B20}" dt="2021-01-24T18:19:49.706" v="731" actId="113"/>
        <pc:sldMkLst>
          <pc:docMk/>
          <pc:sldMk cId="3332332980" sldId="405"/>
        </pc:sldMkLst>
        <pc:spChg chg="mod">
          <ac:chgData name="Frances Iacobellis" userId="f02508ab-b3ad-4865-9af3-b080aca8c551" providerId="ADAL" clId="{3682D0F6-DF85-48ED-AB35-CDF059B25B20}" dt="2021-01-24T18:19:49.706" v="731" actId="113"/>
          <ac:spMkLst>
            <pc:docMk/>
            <pc:sldMk cId="3332332980" sldId="405"/>
            <ac:spMk id="31747" creationId="{00000000-0000-0000-0000-000000000000}"/>
          </ac:spMkLst>
        </pc:spChg>
      </pc:sldChg>
      <pc:sldChg chg="modSp mod">
        <pc:chgData name="Frances Iacobellis" userId="f02508ab-b3ad-4865-9af3-b080aca8c551" providerId="ADAL" clId="{3682D0F6-DF85-48ED-AB35-CDF059B25B20}" dt="2021-01-24T18:20:42.333" v="736" actId="207"/>
        <pc:sldMkLst>
          <pc:docMk/>
          <pc:sldMk cId="3332332980" sldId="407"/>
        </pc:sldMkLst>
        <pc:spChg chg="mod">
          <ac:chgData name="Frances Iacobellis" userId="f02508ab-b3ad-4865-9af3-b080aca8c551" providerId="ADAL" clId="{3682D0F6-DF85-48ED-AB35-CDF059B25B20}" dt="2021-01-24T18:20:42.333" v="736" actId="207"/>
          <ac:spMkLst>
            <pc:docMk/>
            <pc:sldMk cId="3332332980" sldId="407"/>
            <ac:spMk id="31747" creationId="{00000000-0000-0000-0000-000000000000}"/>
          </ac:spMkLst>
        </pc:spChg>
      </pc:sldChg>
      <pc:sldChg chg="modSp mod">
        <pc:chgData name="Frances Iacobellis" userId="f02508ab-b3ad-4865-9af3-b080aca8c551" providerId="ADAL" clId="{3682D0F6-DF85-48ED-AB35-CDF059B25B20}" dt="2021-01-24T18:21:16.986" v="740" actId="255"/>
        <pc:sldMkLst>
          <pc:docMk/>
          <pc:sldMk cId="3332332980" sldId="408"/>
        </pc:sldMkLst>
        <pc:spChg chg="mod">
          <ac:chgData name="Frances Iacobellis" userId="f02508ab-b3ad-4865-9af3-b080aca8c551" providerId="ADAL" clId="{3682D0F6-DF85-48ED-AB35-CDF059B25B20}" dt="2021-01-24T18:21:16.986" v="740" actId="255"/>
          <ac:spMkLst>
            <pc:docMk/>
            <pc:sldMk cId="3332332980" sldId="408"/>
            <ac:spMk id="3174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1/24/2021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1/24/2021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edition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/>
              <a:t>Chapter ##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/>
              <a:t>Chapter title</a:t>
            </a:r>
          </a:p>
        </p:txBody>
      </p:sp>
      <p:pic>
        <p:nvPicPr>
          <p:cNvPr id="17" name="Picture 1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pic>
        <p:nvPicPr>
          <p:cNvPr id="14" name="Picture 13" descr="1d026244feaf06692eabcfef98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400" y="1600200"/>
            <a:ext cx="3571875" cy="4572000"/>
          </a:xfrm>
          <a:prstGeom prst="rect">
            <a:avLst/>
          </a:prstGeom>
          <a:ln>
            <a:solidFill>
              <a:srgbClr val="3C1581"/>
            </a:solidFill>
          </a:ln>
        </p:spPr>
      </p:pic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007FA3"/>
              </a:buClr>
              <a:buSzPct val="100000"/>
              <a:buFont typeface="+mj-lt"/>
              <a:buAutoNum type="arabicPeriod"/>
              <a:defRPr/>
            </a:lvl1pPr>
            <a:lvl2pPr marL="800100" indent="-342900">
              <a:buClr>
                <a:srgbClr val="007FA3"/>
              </a:buClr>
              <a:buFont typeface="+mj-lt"/>
              <a:buAutoNum type="arabicPeriod"/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3061228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>
            <a:lvl1pPr marL="0" indent="0" algn="ctr">
              <a:buClr>
                <a:srgbClr val="007FA3"/>
              </a:buClr>
              <a:buSzPct val="100000"/>
              <a:buNone/>
              <a:defRPr sz="2800"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71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19456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add figure number and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700" b="0" dirty="0">
                <a:ea typeface="Verdana" panose="020B0604030504040204" pitchFamily="34" charset="0"/>
                <a:cs typeface="Verdana" panose="020B0604030504040204" pitchFamily="34" charset="0"/>
              </a:rPr>
              <a:t>Copyright © 2017,</a:t>
            </a:r>
            <a:r>
              <a:rPr lang="en-US" altLang="en-US" sz="700" b="0" baseline="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700" b="0" baseline="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5332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60" r:id="rId3"/>
    <p:sldLayoutId id="2147483659" r:id="rId4"/>
    <p:sldLayoutId id="2147483658" r:id="rId5"/>
    <p:sldLayoutId id="2147483661" r:id="rId6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>
                <a:latin typeface="Arial"/>
                <a:cs typeface="Arial"/>
              </a:rPr>
              <a:t>Effective Leadership and Management in Nursing</a:t>
            </a:r>
            <a:br>
              <a:rPr lang="en-US" i="1" dirty="0">
                <a:latin typeface="Arial"/>
                <a:cs typeface="Arial"/>
              </a:rPr>
            </a:br>
            <a:r>
              <a:rPr lang="en-US" sz="2400" b="0" dirty="0">
                <a:latin typeface="Arial"/>
                <a:cs typeface="Arial"/>
              </a:rPr>
              <a:t>Ninth Edition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800" dirty="0"/>
              <a:t>Chapter 5</a:t>
            </a:r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400" dirty="0">
                <a:ea typeface="ＭＳ Ｐゴシック" charset="-128"/>
              </a:rPr>
              <a:t>Initiating and Managing Change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8734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Change Theories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Lewin</a:t>
            </a:r>
          </a:p>
          <a:p>
            <a:pPr lvl="1"/>
            <a:r>
              <a:rPr lang="en-US" dirty="0">
                <a:cs typeface="Verdana" panose="020B0604030504040204" pitchFamily="34" charset="0"/>
              </a:rPr>
              <a:t>Driving forces</a:t>
            </a:r>
          </a:p>
          <a:p>
            <a:pPr lvl="2"/>
            <a:r>
              <a:rPr lang="en-US" dirty="0"/>
              <a:t>Facilitate change because they push participants in the desired direction</a:t>
            </a:r>
          </a:p>
          <a:p>
            <a:pPr lvl="1"/>
            <a:r>
              <a:rPr lang="en-US" dirty="0">
                <a:cs typeface="Verdana" panose="020B0604030504040204" pitchFamily="34" charset="0"/>
              </a:rPr>
              <a:t>Restraining forces</a:t>
            </a:r>
          </a:p>
          <a:p>
            <a:pPr lvl="2"/>
            <a:r>
              <a:rPr lang="en-US" dirty="0"/>
              <a:t>Impede change because they push participants in the opposite direction.</a:t>
            </a:r>
            <a:endParaRPr lang="en-US" dirty="0">
              <a:cs typeface="Verdana" panose="020B0604030504040204" pitchFamily="34" charset="0"/>
            </a:endParaRPr>
          </a:p>
          <a:p>
            <a:pPr lvl="1"/>
            <a:r>
              <a:rPr lang="en-US" b="1" dirty="0">
                <a:cs typeface="Verdana" panose="020B0604030504040204" pitchFamily="34" charset="0"/>
              </a:rPr>
              <a:t>Three-step process</a:t>
            </a:r>
          </a:p>
          <a:p>
            <a:pPr lvl="2"/>
            <a:r>
              <a:rPr lang="en-US" dirty="0">
                <a:cs typeface="Verdana" panose="020B0604030504040204" pitchFamily="34" charset="0"/>
              </a:rPr>
              <a:t>Unfreezing</a:t>
            </a:r>
          </a:p>
          <a:p>
            <a:pPr lvl="2"/>
            <a:r>
              <a:rPr lang="en-US" dirty="0">
                <a:cs typeface="Verdana" panose="020B0604030504040204" pitchFamily="34" charset="0"/>
              </a:rPr>
              <a:t>Moving</a:t>
            </a:r>
          </a:p>
          <a:p>
            <a:pPr lvl="2"/>
            <a:r>
              <a:rPr lang="en-US" dirty="0">
                <a:cs typeface="Verdana" panose="020B0604030504040204" pitchFamily="34" charset="0"/>
              </a:rPr>
              <a:t>Refreezing</a:t>
            </a:r>
          </a:p>
          <a:p>
            <a:pPr lvl="1"/>
            <a:r>
              <a:rPr lang="en-US" b="1" dirty="0"/>
              <a:t>Change occurs by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Adding a new force.</a:t>
            </a:r>
          </a:p>
          <a:p>
            <a:pPr lvl="2"/>
            <a:r>
              <a:rPr lang="en-US" dirty="0"/>
              <a:t>Changing the direction of a force.</a:t>
            </a:r>
          </a:p>
          <a:p>
            <a:pPr lvl="2"/>
            <a:r>
              <a:rPr lang="en-US" dirty="0"/>
              <a:t>Changing the magnitude of any one force.</a:t>
            </a:r>
            <a:endParaRPr lang="en-US" dirty="0"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650414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600" dirty="0">
                <a:latin typeface="Arial"/>
                <a:cs typeface="Arial"/>
              </a:rPr>
              <a:t>Figure 5-1</a:t>
            </a:r>
            <a:r>
              <a:rPr lang="en-US" sz="1600" b="0" dirty="0">
                <a:latin typeface="Arial"/>
                <a:cs typeface="Arial"/>
              </a:rPr>
              <a:t>   </a:t>
            </a:r>
            <a:r>
              <a:rPr lang="en-US" sz="1600" b="0">
                <a:latin typeface="Arial"/>
                <a:cs typeface="Arial"/>
              </a:rPr>
              <a:t>Lewin’s force-field model of change.</a:t>
            </a:r>
            <a:br>
              <a:rPr lang="en-US" sz="1600" b="0">
                <a:latin typeface="Arial"/>
                <a:cs typeface="Arial"/>
              </a:rPr>
            </a:br>
            <a:r>
              <a:rPr lang="en-US" sz="1600" b="0">
                <a:latin typeface="Arial"/>
                <a:cs typeface="Arial"/>
              </a:rPr>
              <a:t>Adapted from </a:t>
            </a:r>
            <a:r>
              <a:rPr lang="en-US" sz="1600" b="0" i="1">
                <a:latin typeface="Arial"/>
                <a:cs typeface="Arial"/>
              </a:rPr>
              <a:t>Resolving Social Conflicts and Field Theory in Social Science </a:t>
            </a:r>
            <a:r>
              <a:rPr lang="en-US" sz="1600" b="0">
                <a:latin typeface="Arial"/>
                <a:cs typeface="Arial"/>
              </a:rPr>
              <a:t>by K. Lewin. Copyright © 1997, by the American Psychological Association. Adapted with permission.</a:t>
            </a:r>
            <a:endParaRPr lang="en-US" sz="1600" b="0" dirty="0">
              <a:latin typeface="Arial"/>
              <a:cs typeface="Arial"/>
            </a:endParaRPr>
          </a:p>
        </p:txBody>
      </p:sp>
      <p:pic>
        <p:nvPicPr>
          <p:cNvPr id="7" name="Picture 6" descr="A diagram shows Lewin's force-field model of change.&#10;The diagram shows unfreezing, moving and freezing model. Restraining force acting downward and driving force acting upward are shown in present equilibrium (status quo) and after a new equilibrium is established. The examples of restraining forces (acting downward) shown as follows:&#10;· Some long-term employees resist change&#10;· Entrenched director of nurse&#10;· Nurse manager lacks change agent skills&#10;· Fear of job loss&#10;The examples of driving forces (acting upward) are as follows:&#10;· Almost complete turnover of staff (many new nurses)&#10;· Interested vice-president&#10;· Administration mandates the change&#10;· Need new solution (old one doesn't work)&#10;· Budget in red (financial incentive to change)&#10;Also refreezing stage shows that the force will be toward change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28600"/>
            <a:ext cx="6889898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74621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Change Theories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10600" cy="4525963"/>
          </a:xfrm>
        </p:spPr>
        <p:txBody>
          <a:bodyPr/>
          <a:lstStyle/>
          <a:p>
            <a:r>
              <a:rPr lang="en-US" b="1" dirty="0" err="1"/>
              <a:t>Lippitt</a:t>
            </a:r>
          </a:p>
          <a:p>
            <a:pPr lvl="1"/>
            <a:r>
              <a:rPr lang="en-US" b="1" dirty="0">
                <a:cs typeface="Verdana" panose="020B0604030504040204" pitchFamily="34" charset="0"/>
              </a:rPr>
              <a:t>Expanded </a:t>
            </a:r>
            <a:r>
              <a:rPr lang="en-US" b="1" dirty="0" err="1">
                <a:cs typeface="Verdana" panose="020B0604030504040204" pitchFamily="34" charset="0"/>
              </a:rPr>
              <a:t>Lewin's</a:t>
            </a:r>
            <a:r>
              <a:rPr lang="en-US" b="1" dirty="0">
                <a:cs typeface="Verdana" panose="020B0604030504040204" pitchFamily="34" charset="0"/>
              </a:rPr>
              <a:t> theory </a:t>
            </a:r>
            <a:r>
              <a:rPr lang="en-US" dirty="0">
                <a:cs typeface="Verdana" panose="020B0604030504040204" pitchFamily="34" charset="0"/>
              </a:rPr>
              <a:t>to a </a:t>
            </a:r>
            <a:r>
              <a:rPr lang="en-US" b="1" dirty="0">
                <a:cs typeface="Verdana" panose="020B0604030504040204" pitchFamily="34" charset="0"/>
              </a:rPr>
              <a:t>seven-step process: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400" i="1" dirty="0">
                <a:cs typeface="Verdana" panose="020B0604030504040204" pitchFamily="34" charset="0"/>
              </a:rPr>
              <a:t>Diagnose problem.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400" i="1" dirty="0">
                <a:cs typeface="Verdana" panose="020B0604030504040204" pitchFamily="34" charset="0"/>
              </a:rPr>
              <a:t>Assess motivation.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400" i="1" dirty="0">
                <a:cs typeface="Verdana" panose="020B0604030504040204" pitchFamily="34" charset="0"/>
              </a:rPr>
              <a:t>Assess change agent’s motivations and resources.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400" i="1" dirty="0">
                <a:cs typeface="Verdana" panose="020B0604030504040204" pitchFamily="34" charset="0"/>
              </a:rPr>
              <a:t>Select progressive change objects.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400" i="1" dirty="0">
                <a:cs typeface="Verdana" panose="020B0604030504040204" pitchFamily="34" charset="0"/>
              </a:rPr>
              <a:t>Choose change agent role.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400" i="1" dirty="0">
                <a:cs typeface="Verdana" panose="020B0604030504040204" pitchFamily="34" charset="0"/>
              </a:rPr>
              <a:t>Maintain change.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400" i="1" dirty="0">
                <a:cs typeface="Verdana" panose="020B0604030504040204" pitchFamily="34" charset="0"/>
              </a:rPr>
              <a:t>Terminate helping relationships.</a:t>
            </a:r>
          </a:p>
          <a:p>
            <a:pPr lvl="1"/>
            <a:r>
              <a:rPr lang="en-US" sz="2000" i="1" dirty="0">
                <a:solidFill>
                  <a:srgbClr val="001581"/>
                </a:solidFill>
                <a:cs typeface="Verdana" panose="020B0604030504040204" pitchFamily="34" charset="0"/>
              </a:rPr>
              <a:t>Focuses on what change agent must do</a:t>
            </a:r>
          </a:p>
          <a:p>
            <a:pPr lvl="1"/>
            <a:r>
              <a:rPr lang="en-US" sz="2000" i="1" dirty="0">
                <a:solidFill>
                  <a:srgbClr val="001581"/>
                </a:solidFill>
                <a:cs typeface="Verdana" panose="020B0604030504040204" pitchFamily="34" charset="0"/>
              </a:rPr>
              <a:t>Emphasizes importance of participation of key members for success</a:t>
            </a:r>
          </a:p>
          <a:p>
            <a:pPr marL="1257300" lvl="2" indent="-342900">
              <a:buFont typeface="+mj-lt"/>
              <a:buAutoNum type="arabicPeriod"/>
            </a:pPr>
            <a:endParaRPr lang="en-US" sz="2000" i="1" dirty="0">
              <a:solidFill>
                <a:srgbClr val="001581"/>
              </a:solidFill>
              <a:cs typeface="Verdana" panose="020B0604030504040204" pitchFamily="34" charset="0"/>
            </a:endParaRPr>
          </a:p>
          <a:p>
            <a:pPr marL="1257300" lvl="2" indent="-342900">
              <a:buFont typeface="+mj-lt"/>
              <a:buAutoNum type="arabicPeriod"/>
            </a:pPr>
            <a:endParaRPr lang="en-US" sz="2400" i="1" dirty="0"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716131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Change Theories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Havelock</a:t>
            </a:r>
          </a:p>
          <a:p>
            <a:pPr lvl="1"/>
            <a:r>
              <a:rPr lang="en-US" dirty="0">
                <a:cs typeface="Verdana" panose="020B0604030504040204" pitchFamily="34" charset="0"/>
              </a:rPr>
              <a:t>Modified </a:t>
            </a:r>
            <a:r>
              <a:rPr lang="en-US" dirty="0" err="1">
                <a:cs typeface="Verdana" panose="020B0604030504040204" pitchFamily="34" charset="0"/>
              </a:rPr>
              <a:t>Lewin's</a:t>
            </a:r>
            <a:r>
              <a:rPr lang="en-US" dirty="0">
                <a:cs typeface="Verdana" panose="020B0604030504040204" pitchFamily="34" charset="0"/>
              </a:rPr>
              <a:t> theory to </a:t>
            </a:r>
            <a:r>
              <a:rPr lang="en-US" b="1" dirty="0">
                <a:cs typeface="Verdana" panose="020B0604030504040204" pitchFamily="34" charset="0"/>
              </a:rPr>
              <a:t>six-step process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400" i="1" dirty="0">
                <a:cs typeface="Verdana" panose="020B0604030504040204" pitchFamily="34" charset="0"/>
              </a:rPr>
              <a:t>Building a relationship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400" i="1" dirty="0">
                <a:cs typeface="Verdana" panose="020B0604030504040204" pitchFamily="34" charset="0"/>
              </a:rPr>
              <a:t>Diagnosing the problem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400" i="1" dirty="0">
                <a:cs typeface="Verdana" panose="020B0604030504040204" pitchFamily="34" charset="0"/>
              </a:rPr>
              <a:t>Acquiring resources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400" i="1" dirty="0">
                <a:cs typeface="Verdana" panose="020B0604030504040204" pitchFamily="34" charset="0"/>
              </a:rPr>
              <a:t>Choosing the solution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400" i="1" dirty="0">
                <a:cs typeface="Verdana" panose="020B0604030504040204" pitchFamily="34" charset="0"/>
              </a:rPr>
              <a:t>Gaining acceptance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400" i="1" dirty="0">
                <a:cs typeface="Verdana" panose="020B0604030504040204" pitchFamily="34" charset="0"/>
              </a:rPr>
              <a:t>Stabilization and self-renewal</a:t>
            </a:r>
          </a:p>
          <a:p>
            <a:pPr lvl="1"/>
            <a:r>
              <a:rPr lang="en-US" b="1" i="1" dirty="0">
                <a:solidFill>
                  <a:schemeClr val="accent1"/>
                </a:solidFill>
                <a:cs typeface="Verdana" panose="020B0604030504040204" pitchFamily="34" charset="0"/>
              </a:rPr>
              <a:t>Describes active change agent</a:t>
            </a:r>
          </a:p>
          <a:p>
            <a:pPr lvl="1"/>
            <a:r>
              <a:rPr lang="en-US" b="1" i="1" dirty="0">
                <a:solidFill>
                  <a:schemeClr val="accent1"/>
                </a:solidFill>
                <a:cs typeface="Verdana" panose="020B0604030504040204" pitchFamily="34" charset="0"/>
              </a:rPr>
              <a:t>Emphasizes participative approach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013198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Change Theories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Rogers</a:t>
            </a:r>
          </a:p>
          <a:p>
            <a:pPr lvl="1"/>
            <a:r>
              <a:rPr lang="en-US" dirty="0">
                <a:cs typeface="Verdana" panose="020B0604030504040204" pitchFamily="34" charset="0"/>
              </a:rPr>
              <a:t>Describes five-step innovation–decision process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400" i="1" dirty="0">
                <a:cs typeface="Verdana" panose="020B0604030504040204" pitchFamily="34" charset="0"/>
              </a:rPr>
              <a:t>Knowledge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400" i="1" dirty="0">
                <a:cs typeface="Verdana" panose="020B0604030504040204" pitchFamily="34" charset="0"/>
              </a:rPr>
              <a:t>Persuasion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400" i="1" dirty="0">
                <a:cs typeface="Verdana" panose="020B0604030504040204" pitchFamily="34" charset="0"/>
              </a:rPr>
              <a:t>Decision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400" i="1" dirty="0">
                <a:cs typeface="Verdana" panose="020B0604030504040204" pitchFamily="34" charset="0"/>
              </a:rPr>
              <a:t>Implementation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400" i="1" dirty="0">
                <a:cs typeface="Verdana" panose="020B0604030504040204" pitchFamily="34" charset="0"/>
              </a:rPr>
              <a:t>Confirmation</a:t>
            </a:r>
          </a:p>
          <a:p>
            <a:pPr lvl="1"/>
            <a:r>
              <a:rPr lang="en-US" sz="2400" b="1" i="1" dirty="0">
                <a:solidFill>
                  <a:srgbClr val="001581"/>
                </a:solidFill>
                <a:cs typeface="Verdana" panose="020B0604030504040204" pitchFamily="34" charset="0"/>
              </a:rPr>
              <a:t>Emphasizes the reversible nature of change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300481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Change Theories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Rogers</a:t>
            </a:r>
          </a:p>
          <a:p>
            <a:pPr lvl="1"/>
            <a:r>
              <a:rPr lang="en-US"/>
              <a:t>If the change agent is unsuccessful in achieving full implementation of a proposal, it should not be assumed the issue is dead.</a:t>
            </a:r>
          </a:p>
          <a:p>
            <a:pPr lvl="2"/>
            <a:r>
              <a:rPr lang="en-US"/>
              <a:t>The issue can be resurrected, perhaps in an altered form or at a more opportune time. </a:t>
            </a:r>
          </a:p>
          <a:p>
            <a:pPr lvl="1"/>
            <a:r>
              <a:rPr lang="en-US" dirty="0">
                <a:cs typeface="Verdana" panose="020B0604030504040204" pitchFamily="34" charset="0"/>
              </a:rPr>
              <a:t>Stresses importance of key people and policy makers to successful change</a:t>
            </a:r>
          </a:p>
          <a:p>
            <a:pPr lvl="2"/>
            <a:r>
              <a:rPr lang="en-US"/>
              <a:t>Key people and policy makers must be interested in the innovation and committed to making it happen.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300481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Change Theories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Kotter</a:t>
            </a:r>
          </a:p>
          <a:p>
            <a:pPr lvl="1"/>
            <a:r>
              <a:rPr lang="en-US" dirty="0"/>
              <a:t>Successful organizations:</a:t>
            </a:r>
          </a:p>
          <a:p>
            <a:pPr lvl="2"/>
            <a:r>
              <a:rPr lang="en-US" sz="2000" b="1" i="1" dirty="0"/>
              <a:t>Created a sense of urgency for the change</a:t>
            </a:r>
          </a:p>
          <a:p>
            <a:pPr lvl="2"/>
            <a:r>
              <a:rPr lang="en-US" sz="2000" b="1" i="1" dirty="0"/>
              <a:t>Formed a powerful coalition to guide the change</a:t>
            </a:r>
          </a:p>
          <a:p>
            <a:pPr lvl="2"/>
            <a:r>
              <a:rPr lang="en-US" sz="2000" b="1" i="1" dirty="0"/>
              <a:t>Created a vision of the desired change</a:t>
            </a:r>
          </a:p>
          <a:p>
            <a:pPr lvl="2"/>
            <a:r>
              <a:rPr lang="en-US" sz="2000" b="1" i="1" dirty="0"/>
              <a:t>Communicated that vision to all</a:t>
            </a:r>
          </a:p>
          <a:p>
            <a:pPr lvl="2"/>
            <a:r>
              <a:rPr lang="en-US" sz="2000" b="1" i="1" dirty="0"/>
              <a:t>Empowered employees to act on the vision</a:t>
            </a:r>
          </a:p>
          <a:p>
            <a:pPr lvl="2"/>
            <a:r>
              <a:rPr lang="en-US" sz="2000" b="1" i="1" dirty="0"/>
              <a:t>Planned for and created short-term wins</a:t>
            </a:r>
          </a:p>
          <a:p>
            <a:pPr lvl="2"/>
            <a:r>
              <a:rPr lang="en-US" sz="2000" b="1" i="1" dirty="0"/>
              <a:t>Consolidated improvements</a:t>
            </a:r>
          </a:p>
          <a:p>
            <a:pPr lvl="2"/>
            <a:r>
              <a:rPr lang="en-US" sz="2000" b="1" i="1" dirty="0"/>
              <a:t>Institutionalized the new approach</a:t>
            </a:r>
          </a:p>
        </p:txBody>
      </p:sp>
    </p:spTree>
    <p:extLst>
      <p:ext uri="{BB962C8B-B14F-4D97-AF65-F5344CB8AC3E}">
        <p14:creationId xmlns:p14="http://schemas.microsoft.com/office/powerpoint/2010/main" val="1300481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 Three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Delineate </a:t>
            </a:r>
            <a:r>
              <a:rPr lang="en-US" b="1" u="sng" dirty="0">
                <a:cs typeface="Verdana" panose="020B0604030504040204" pitchFamily="34" charset="0"/>
              </a:rPr>
              <a:t>steps </a:t>
            </a:r>
            <a:r>
              <a:rPr lang="en-US" dirty="0">
                <a:cs typeface="Verdana" panose="020B0604030504040204" pitchFamily="34" charset="0"/>
              </a:rPr>
              <a:t>in the change process.</a:t>
            </a:r>
          </a:p>
        </p:txBody>
      </p:sp>
    </p:spTree>
    <p:extLst>
      <p:ext uri="{BB962C8B-B14F-4D97-AF65-F5344CB8AC3E}">
        <p14:creationId xmlns:p14="http://schemas.microsoft.com/office/powerpoint/2010/main" val="1819265766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Change Process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Steps in the Change Process   </a:t>
            </a:r>
            <a:r>
              <a:rPr lang="en-US" b="1" u="sng" dirty="0"/>
              <a:t>Important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b="1" u="sng" dirty="0"/>
              <a:t>Identify the problem </a:t>
            </a:r>
            <a:r>
              <a:rPr lang="en-US" sz="2000" b="1" dirty="0"/>
              <a:t>or opportunity.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b="1" u="sng" dirty="0"/>
              <a:t>Collect necessary data </a:t>
            </a:r>
            <a:r>
              <a:rPr lang="en-US" sz="2000" b="1" dirty="0"/>
              <a:t>and information.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b="1" u="sng" dirty="0"/>
              <a:t>Select and analyze data.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b="1" u="sng" dirty="0"/>
              <a:t>Develop a plan for change</a:t>
            </a:r>
            <a:r>
              <a:rPr lang="en-US" sz="2000" b="1" dirty="0"/>
              <a:t>, including time frame and resources.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b="1" u="sng" dirty="0"/>
              <a:t>Identify supporters and opposers.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b="1" u="sng" dirty="0"/>
              <a:t>Implement interventions </a:t>
            </a:r>
            <a:r>
              <a:rPr lang="en-US" sz="2000" b="1" dirty="0"/>
              <a:t>to achieve desired change.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b="1" u="sng" dirty="0"/>
              <a:t>Evaluate effectiveness of the change </a:t>
            </a:r>
            <a:r>
              <a:rPr lang="en-US" sz="2000" b="1" dirty="0"/>
              <a:t>and, if successful, stabilize the change.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867443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Change Process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1: Identify the Problem or Opportunity </a:t>
            </a:r>
          </a:p>
          <a:p>
            <a:pPr lvl="1"/>
            <a:r>
              <a:rPr lang="en-US" dirty="0"/>
              <a:t>Ask the right questions:</a:t>
            </a:r>
          </a:p>
          <a:p>
            <a:pPr lvl="2"/>
            <a:r>
              <a:rPr lang="en-US" dirty="0"/>
              <a:t>Where are we now?</a:t>
            </a:r>
          </a:p>
          <a:p>
            <a:pPr lvl="2"/>
            <a:r>
              <a:rPr lang="en-US" dirty="0"/>
              <a:t>What is unique about us?</a:t>
            </a:r>
          </a:p>
          <a:p>
            <a:pPr lvl="2"/>
            <a:r>
              <a:rPr lang="en-US" dirty="0"/>
              <a:t>What can we do that is different?</a:t>
            </a:r>
          </a:p>
          <a:p>
            <a:pPr lvl="2"/>
            <a:r>
              <a:rPr lang="en-US" dirty="0"/>
              <a:t>What is the driving stimulus in our organization?</a:t>
            </a:r>
          </a:p>
          <a:p>
            <a:pPr lvl="2"/>
            <a:r>
              <a:rPr lang="en-US" dirty="0"/>
              <a:t>What prevents us from moving?</a:t>
            </a:r>
          </a:p>
          <a:p>
            <a:pPr lvl="2"/>
            <a:r>
              <a:rPr lang="en-US" dirty="0"/>
              <a:t>What kind of change is required?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79456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Learning Outcomes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>
                <a:cs typeface="Verdana" panose="020B0604030504040204" pitchFamily="34" charset="0"/>
              </a:rPr>
              <a:t>Explain why nurses have the opportunity to be change agents.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>
                <a:cs typeface="Verdana" panose="020B0604030504040204" pitchFamily="34" charset="0"/>
              </a:rPr>
              <a:t>Describe how different theorists explain change.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>
                <a:cs typeface="Verdana" panose="020B0604030504040204" pitchFamily="34" charset="0"/>
              </a:rPr>
              <a:t>Delineate steps in the change process.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>
                <a:cs typeface="Verdana" panose="020B0604030504040204" pitchFamily="34" charset="0"/>
              </a:rPr>
              <a:t>Differentiate among change strategies.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>
                <a:cs typeface="Verdana" panose="020B0604030504040204" pitchFamily="34" charset="0"/>
              </a:rPr>
              <a:t>Evaluate ways to handle resistance to change.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>
                <a:cs typeface="Verdana" panose="020B0604030504040204" pitchFamily="34" charset="0"/>
              </a:rPr>
              <a:t>Describe the nurse’s role in planned and unplanned change.</a:t>
            </a:r>
          </a:p>
        </p:txBody>
      </p:sp>
    </p:spTree>
    <p:extLst>
      <p:ext uri="{BB962C8B-B14F-4D97-AF65-F5344CB8AC3E}">
        <p14:creationId xmlns:p14="http://schemas.microsoft.com/office/powerpoint/2010/main" val="1498361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Change Process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2: Collect Necessary Data and Information </a:t>
            </a:r>
          </a:p>
          <a:p>
            <a:pPr lvl="1"/>
            <a:r>
              <a:rPr lang="en-US"/>
              <a:t>Collect all data external and internal to the system. </a:t>
            </a:r>
          </a:p>
          <a:p>
            <a:pPr lvl="1"/>
            <a:r>
              <a:rPr lang="en-US" dirty="0"/>
              <a:t>Identify all driving and restraining forces.</a:t>
            </a:r>
          </a:p>
          <a:p>
            <a:pPr lvl="1"/>
            <a:r>
              <a:rPr lang="en-US" dirty="0"/>
              <a:t>Assess political climate.</a:t>
            </a:r>
          </a:p>
          <a:p>
            <a:pPr lvl="1"/>
            <a:r>
              <a:rPr lang="en-US" dirty="0"/>
              <a:t>Assess costs and benefits.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635160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Change Process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3: Select and Analyze Data </a:t>
            </a:r>
          </a:p>
          <a:p>
            <a:pPr lvl="1"/>
            <a:r>
              <a:rPr lang="en-US"/>
              <a:t>Change agent should focus more energy on analyzing and summarizing the data than on just collecting it. </a:t>
            </a:r>
          </a:p>
          <a:p>
            <a:pPr lvl="2"/>
            <a:r>
              <a:rPr lang="en-US"/>
              <a:t>Flush out resistance.</a:t>
            </a:r>
          </a:p>
          <a:p>
            <a:pPr lvl="2"/>
            <a:r>
              <a:rPr lang="en-US"/>
              <a:t>Identify potential solutions and strategies</a:t>
            </a:r>
          </a:p>
          <a:p>
            <a:pPr lvl="2"/>
            <a:r>
              <a:rPr lang="en-US"/>
              <a:t>Begin to identify areas of consensus.</a:t>
            </a:r>
          </a:p>
          <a:p>
            <a:pPr lvl="2"/>
            <a:r>
              <a:rPr lang="en-US"/>
              <a:t>Build a case for whichever option is selected. </a:t>
            </a:r>
          </a:p>
          <a:p>
            <a:pPr lvl="2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635160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Change Process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4: Develop a Plan for Change, Including Time Frame and Resource </a:t>
            </a:r>
          </a:p>
          <a:p>
            <a:pPr lvl="1"/>
            <a:r>
              <a:rPr lang="en-US" dirty="0">
                <a:cs typeface="Verdana" panose="020B0604030504040204" pitchFamily="34" charset="0"/>
              </a:rPr>
              <a:t>Determine who, how, and when of the change.</a:t>
            </a:r>
          </a:p>
          <a:p>
            <a:pPr lvl="1"/>
            <a:r>
              <a:rPr lang="en-US" dirty="0">
                <a:cs typeface="Verdana" panose="020B0604030504040204" pitchFamily="34" charset="0"/>
              </a:rPr>
              <a:t>Include organization/system members</a:t>
            </a:r>
          </a:p>
          <a:p>
            <a:pPr lvl="1"/>
            <a:r>
              <a:rPr lang="en-US" dirty="0">
                <a:cs typeface="Verdana" panose="020B0604030504040204" pitchFamily="34" charset="0"/>
              </a:rPr>
              <a:t>Plan resources required to make the change.</a:t>
            </a:r>
          </a:p>
          <a:p>
            <a:pPr lvl="1"/>
            <a:r>
              <a:rPr lang="en-US" dirty="0">
                <a:cs typeface="Verdana" panose="020B0604030504040204" pitchFamily="34" charset="0"/>
              </a:rPr>
              <a:t>Establish feedback mechanisms to evaluate progress.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9112876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Change Process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5: Identify Supporters and Opposers </a:t>
            </a:r>
          </a:p>
          <a:p>
            <a:pPr lvl="1"/>
            <a:r>
              <a:rPr lang="en-US"/>
              <a:t>Who will gain from this change?</a:t>
            </a:r>
          </a:p>
          <a:p>
            <a:pPr lvl="1"/>
            <a:r>
              <a:rPr lang="en-US"/>
              <a:t>Who will lose?</a:t>
            </a:r>
          </a:p>
          <a:p>
            <a:pPr lvl="1"/>
            <a:r>
              <a:rPr lang="en-US"/>
              <a:t>Who has more power and why? </a:t>
            </a:r>
          </a:p>
          <a:p>
            <a:pPr lvl="1"/>
            <a:r>
              <a:rPr lang="en-US"/>
              <a:t>Selecting and placing personnel or terminating key people often is used to alter the forces for or against change.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911287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Change Process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6: Implement Interventions to Achieve Desired Change </a:t>
            </a:r>
          </a:p>
          <a:p>
            <a:pPr lvl="1"/>
            <a:r>
              <a:rPr lang="en-US" dirty="0">
                <a:cs typeface="Verdana" panose="020B0604030504040204" pitchFamily="34" charset="0"/>
              </a:rPr>
              <a:t>Plans are put into action.</a:t>
            </a:r>
          </a:p>
          <a:p>
            <a:pPr lvl="2"/>
            <a:r>
              <a:rPr lang="en-US" dirty="0">
                <a:cs typeface="Verdana" panose="020B0604030504040204" pitchFamily="34" charset="0"/>
              </a:rPr>
              <a:t>L</a:t>
            </a:r>
            <a:r>
              <a:rPr lang="en-US" dirty="0" err="1">
                <a:cs typeface="Verdana" panose="020B0604030504040204" pitchFamily="34" charset="0"/>
              </a:rPr>
              <a:t>ewin's</a:t>
            </a:r>
            <a:r>
              <a:rPr lang="en-US" dirty="0">
                <a:cs typeface="Verdana" panose="020B0604030504040204" pitchFamily="34" charset="0"/>
              </a:rPr>
              <a:t> moving stage</a:t>
            </a:r>
          </a:p>
          <a:p>
            <a:pPr lvl="1"/>
            <a:r>
              <a:rPr lang="en-US"/>
              <a:t>Change agent:</a:t>
            </a:r>
          </a:p>
          <a:p>
            <a:pPr lvl="2"/>
            <a:r>
              <a:rPr lang="en-US"/>
              <a:t>Creates a supportive climate.</a:t>
            </a:r>
          </a:p>
          <a:p>
            <a:pPr lvl="2"/>
            <a:r>
              <a:rPr lang="en-US"/>
              <a:t>Acts as an energizer.</a:t>
            </a:r>
          </a:p>
          <a:p>
            <a:pPr lvl="2"/>
            <a:r>
              <a:rPr lang="en-US"/>
              <a:t>Obtains and provides feedback.</a:t>
            </a:r>
          </a:p>
          <a:p>
            <a:pPr lvl="2"/>
            <a:r>
              <a:rPr lang="en-US"/>
              <a:t>Overcomes resistance.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9350857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Change Process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7: Evaluate Effectiveness of the Change and, if Successful, Stabilize the Change </a:t>
            </a:r>
          </a:p>
          <a:p>
            <a:pPr lvl="1"/>
            <a:r>
              <a:rPr lang="en-US"/>
              <a:t>Change agent determines whether presumed benefits were achieved from a financial as well as a qualitative perspective.</a:t>
            </a:r>
          </a:p>
          <a:p>
            <a:pPr lvl="1"/>
            <a:r>
              <a:rPr lang="en-US"/>
              <a:t>Terminates the relationship by delegating responsibilities to target system members.</a:t>
            </a:r>
          </a:p>
          <a:p>
            <a:pPr lvl="2"/>
            <a:r>
              <a:rPr lang="en-US"/>
              <a:t>Energizer role is still needed to reinforce new behaviors through positive feedback. 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6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 Four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cs typeface="Verdana" panose="020B0604030504040204" pitchFamily="34" charset="0"/>
              </a:rPr>
              <a:t>Differentiate</a:t>
            </a:r>
            <a:r>
              <a:rPr lang="en-US" dirty="0">
                <a:cs typeface="Verdana" panose="020B0604030504040204" pitchFamily="34" charset="0"/>
              </a:rPr>
              <a:t> among change strategies.</a:t>
            </a:r>
          </a:p>
        </p:txBody>
      </p:sp>
    </p:spTree>
    <p:extLst>
      <p:ext uri="{BB962C8B-B14F-4D97-AF65-F5344CB8AC3E}">
        <p14:creationId xmlns:p14="http://schemas.microsoft.com/office/powerpoint/2010/main" val="2969625741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Change Strategies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Power-Coercive Strategies</a:t>
            </a:r>
          </a:p>
          <a:p>
            <a:pPr lvl="1"/>
            <a:r>
              <a:rPr lang="en-US" b="1" dirty="0">
                <a:cs typeface="Verdana" panose="020B0604030504040204" pitchFamily="34" charset="0"/>
              </a:rPr>
              <a:t>Based on the application of power by legitimate authority, </a:t>
            </a:r>
            <a:r>
              <a:rPr lang="en-US" dirty="0">
                <a:cs typeface="Verdana" panose="020B0604030504040204" pitchFamily="34" charset="0"/>
              </a:rPr>
              <a:t>economic sanctions, or political clout</a:t>
            </a:r>
          </a:p>
          <a:p>
            <a:pPr lvl="1"/>
            <a:r>
              <a:rPr lang="en-US" dirty="0"/>
              <a:t>Changes are made through law, policy, or financial appropriations.</a:t>
            </a:r>
          </a:p>
          <a:p>
            <a:pPr lvl="2"/>
            <a:r>
              <a:rPr lang="en-US" dirty="0">
                <a:cs typeface="Verdana" panose="020B0604030504040204" pitchFamily="34" charset="0"/>
              </a:rPr>
              <a:t>Patient Protection and Affordable Care Act (PPACA)</a:t>
            </a:r>
          </a:p>
          <a:p>
            <a:pPr lvl="1"/>
            <a:r>
              <a:rPr lang="en-US" dirty="0">
                <a:cs typeface="Verdana" panose="020B0604030504040204" pitchFamily="34" charset="0"/>
              </a:rPr>
              <a:t>Useful when a consensus is unlikely despite efforts to stimulate participation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7627709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Change Strategies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Empirical–Rational Model Strategies</a:t>
            </a:r>
          </a:p>
          <a:p>
            <a:pPr lvl="1"/>
            <a:r>
              <a:rPr lang="en-US" b="1" dirty="0"/>
              <a:t>Power ingredient is knowledge</a:t>
            </a:r>
            <a:r>
              <a:rPr lang="en-US" dirty="0"/>
              <a:t>. </a:t>
            </a:r>
          </a:p>
          <a:p>
            <a:pPr lvl="1"/>
            <a:r>
              <a:rPr lang="en-US" dirty="0">
                <a:cs typeface="Verdana" panose="020B0604030504040204" pitchFamily="34" charset="0"/>
              </a:rPr>
              <a:t>Assumption is people are rational and will follow their rational self-interest </a:t>
            </a:r>
            <a:r>
              <a:rPr lang="en-US" dirty="0"/>
              <a:t>if that self-interest is made clear to them.</a:t>
            </a:r>
          </a:p>
          <a:p>
            <a:pPr lvl="1"/>
            <a:r>
              <a:rPr lang="en-US" dirty="0"/>
              <a:t>Often effective when little resistance to the proposed change is expected and the change is perceived as reasonable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8290523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Change Strategies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Normative–</a:t>
            </a:r>
            <a:r>
              <a:rPr lang="en-US" dirty="0" err="1"/>
              <a:t>Reeducative</a:t>
            </a:r>
            <a:r>
              <a:rPr lang="en-US" dirty="0"/>
              <a:t> Strategies</a:t>
            </a:r>
          </a:p>
          <a:p>
            <a:pPr lvl="1"/>
            <a:r>
              <a:rPr lang="en-US" b="1" dirty="0">
                <a:latin typeface="+mj-lt"/>
                <a:cs typeface="Verdana" panose="020B0604030504040204" pitchFamily="34" charset="0"/>
              </a:rPr>
              <a:t>Rest on the assumption that people act in accordance with social norms and values</a:t>
            </a:r>
          </a:p>
          <a:p>
            <a:pPr lvl="2"/>
            <a:r>
              <a:rPr lang="en-US" dirty="0"/>
              <a:t>People’s roles and relationships, perceptual orientations, attitudes, and feelings will influence their acceptance of change. </a:t>
            </a:r>
            <a:endParaRPr lang="en-US" dirty="0">
              <a:latin typeface="+mj-lt"/>
              <a:cs typeface="Verdana" panose="020B0604030504040204" pitchFamily="34" charset="0"/>
            </a:endParaRPr>
          </a:p>
          <a:p>
            <a:pPr lvl="1"/>
            <a:r>
              <a:rPr lang="en-US" dirty="0">
                <a:latin typeface="+mj-lt"/>
                <a:cs typeface="Verdana" panose="020B0604030504040204" pitchFamily="34" charset="0"/>
              </a:rPr>
              <a:t>Power ingredient is skill in interpersonal relationships.</a:t>
            </a:r>
          </a:p>
          <a:p>
            <a:pPr lvl="2"/>
            <a:r>
              <a:rPr lang="en-US" dirty="0"/>
              <a:t>Change agent uses collaboration, not coercion or nonreciprocal influence.</a:t>
            </a:r>
            <a:endParaRPr lang="en-US" dirty="0">
              <a:latin typeface="+mj-lt"/>
              <a:cs typeface="Verdana" panose="020B0604030504040204" pitchFamily="34" charset="0"/>
            </a:endParaRPr>
          </a:p>
          <a:p>
            <a:pPr lvl="1"/>
            <a:r>
              <a:rPr lang="en-US" dirty="0"/>
              <a:t>Well suited to the creative problem solving needed in nursing and healthcare today</a:t>
            </a:r>
          </a:p>
          <a:p>
            <a:pPr lvl="1"/>
            <a:r>
              <a:rPr lang="en-US" dirty="0">
                <a:latin typeface="+mj-lt"/>
                <a:cs typeface="Verdana" panose="020B0604030504040204" pitchFamily="34" charset="0"/>
              </a:rPr>
              <a:t>Effective in reducing resistance and stimulating creativity</a:t>
            </a:r>
          </a:p>
        </p:txBody>
      </p:sp>
    </p:spTree>
    <p:extLst>
      <p:ext uri="{BB962C8B-B14F-4D97-AF65-F5344CB8AC3E}">
        <p14:creationId xmlns:p14="http://schemas.microsoft.com/office/powerpoint/2010/main" val="3282543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 inevitable :  adaptation :  continuous process</a:t>
            </a:r>
          </a:p>
          <a:p>
            <a:r>
              <a:rPr lang="en-US" dirty="0"/>
              <a:t>change agent – bedside nurse :  time, energy , effort</a:t>
            </a:r>
          </a:p>
          <a:p>
            <a:r>
              <a:rPr lang="en-US" dirty="0"/>
              <a:t>driving forces – push participants in the right way:</a:t>
            </a:r>
          </a:p>
          <a:p>
            <a:pPr marL="0" indent="0">
              <a:buNone/>
            </a:pPr>
            <a:r>
              <a:rPr lang="en-US" i="1" dirty="0"/>
              <a:t>                </a:t>
            </a:r>
            <a:r>
              <a:rPr lang="en-US" b="1" i="1" dirty="0"/>
              <a:t>too much turnover</a:t>
            </a:r>
          </a:p>
          <a:p>
            <a:pPr marL="0" indent="0">
              <a:buNone/>
            </a:pPr>
            <a:r>
              <a:rPr lang="en-US" b="1" i="1" dirty="0"/>
              <a:t>               </a:t>
            </a:r>
            <a:r>
              <a:rPr lang="en-US" i="1" dirty="0"/>
              <a:t> </a:t>
            </a:r>
            <a:r>
              <a:rPr lang="en-US" b="1" i="1" dirty="0"/>
              <a:t>administration mandates the change  </a:t>
            </a:r>
          </a:p>
          <a:p>
            <a:pPr marL="0" indent="0">
              <a:buNone/>
            </a:pPr>
            <a:r>
              <a:rPr lang="en-US" b="1" dirty="0"/>
              <a:t>                </a:t>
            </a:r>
            <a:r>
              <a:rPr lang="en-US" b="1" i="1" dirty="0"/>
              <a:t>budgetary considerations </a:t>
            </a:r>
          </a:p>
          <a:p>
            <a:pPr marL="0" indent="0">
              <a:buNone/>
            </a:pPr>
            <a:r>
              <a:rPr lang="en-US" b="1" i="1" dirty="0"/>
              <a:t>                key people must be interested and committed</a:t>
            </a:r>
          </a:p>
          <a:p>
            <a:r>
              <a:rPr lang="en-US" dirty="0"/>
              <a:t>Restraining forces – </a:t>
            </a:r>
            <a:r>
              <a:rPr lang="en-US" b="1" i="1" dirty="0"/>
              <a:t>resistant staff</a:t>
            </a:r>
          </a:p>
          <a:p>
            <a:pPr marL="0" indent="0">
              <a:buNone/>
            </a:pPr>
            <a:r>
              <a:rPr lang="en-US" b="1" i="1" dirty="0"/>
              <a:t>                                      nurse manager lacks skills</a:t>
            </a:r>
          </a:p>
          <a:p>
            <a:pPr marL="0" indent="0">
              <a:buNone/>
            </a:pPr>
            <a:r>
              <a:rPr lang="en-US" b="1" i="1" dirty="0"/>
              <a:t>                                       fear of retaliation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 Five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cs typeface="Verdana" panose="020B0604030504040204" pitchFamily="34" charset="0"/>
              </a:rPr>
              <a:t>Evaluate ways to handle resistance to change.</a:t>
            </a:r>
          </a:p>
        </p:txBody>
      </p:sp>
    </p:spTree>
    <p:extLst>
      <p:ext uri="{BB962C8B-B14F-4D97-AF65-F5344CB8AC3E}">
        <p14:creationId xmlns:p14="http://schemas.microsoft.com/office/powerpoint/2010/main" val="3023177250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Resistance to Change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Resistance to change is to be expected </a:t>
            </a:r>
          </a:p>
          <a:p>
            <a:pPr lvl="1"/>
            <a:r>
              <a:rPr lang="en-US" dirty="0">
                <a:cs typeface="Verdana" panose="020B0604030504040204" pitchFamily="34" charset="0"/>
              </a:rPr>
              <a:t>Lack of trust</a:t>
            </a:r>
          </a:p>
          <a:p>
            <a:pPr lvl="1"/>
            <a:r>
              <a:rPr lang="en-US" dirty="0">
                <a:cs typeface="Verdana" panose="020B0604030504040204" pitchFamily="34" charset="0"/>
              </a:rPr>
              <a:t>Vested interest in status quo</a:t>
            </a:r>
          </a:p>
          <a:p>
            <a:pPr lvl="1"/>
            <a:r>
              <a:rPr lang="en-US" dirty="0">
                <a:cs typeface="Verdana" panose="020B0604030504040204" pitchFamily="34" charset="0"/>
              </a:rPr>
              <a:t>Fear of failure</a:t>
            </a:r>
          </a:p>
          <a:p>
            <a:pPr lvl="1"/>
            <a:r>
              <a:rPr lang="en-US" dirty="0">
                <a:cs typeface="Verdana" panose="020B0604030504040204" pitchFamily="34" charset="0"/>
              </a:rPr>
              <a:t>Loss of stature or income</a:t>
            </a:r>
          </a:p>
          <a:p>
            <a:pPr lvl="1"/>
            <a:r>
              <a:rPr lang="en-US" dirty="0">
                <a:cs typeface="Verdana" panose="020B0604030504040204" pitchFamily="34" charset="0"/>
              </a:rPr>
              <a:t>Misunderstanding</a:t>
            </a:r>
          </a:p>
          <a:p>
            <a:pPr lvl="1"/>
            <a:r>
              <a:rPr lang="en-US" dirty="0">
                <a:cs typeface="Verdana" panose="020B0604030504040204" pitchFamily="34" charset="0"/>
              </a:rPr>
              <a:t>Belief that change is unnecessary or that it will not improve the situation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5567562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Resistance to Change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If resistance does not surface, change may not be significant enough</a:t>
            </a:r>
          </a:p>
          <a:p>
            <a:r>
              <a:rPr lang="en-US" b="1" i="1" dirty="0"/>
              <a:t>Resistance prevents the unexpected.</a:t>
            </a:r>
          </a:p>
          <a:p>
            <a:pPr lvl="1"/>
            <a:r>
              <a:rPr lang="en-US" b="1" i="1" dirty="0">
                <a:cs typeface="Verdana" panose="020B0604030504040204" pitchFamily="34" charset="0"/>
              </a:rPr>
              <a:t>Forces changes agent to:</a:t>
            </a:r>
          </a:p>
          <a:p>
            <a:pPr lvl="2"/>
            <a:r>
              <a:rPr lang="en-US" b="1" i="1" dirty="0">
                <a:cs typeface="Verdana" panose="020B0604030504040204" pitchFamily="34" charset="0"/>
              </a:rPr>
              <a:t>Clarify information.</a:t>
            </a:r>
          </a:p>
          <a:p>
            <a:pPr lvl="2"/>
            <a:r>
              <a:rPr lang="en-US" b="1" i="1" dirty="0">
                <a:cs typeface="Verdana" panose="020B0604030504040204" pitchFamily="34" charset="0"/>
              </a:rPr>
              <a:t>Keep interest high.</a:t>
            </a:r>
          </a:p>
          <a:p>
            <a:pPr lvl="2"/>
            <a:r>
              <a:rPr lang="en-US" b="1" i="1" dirty="0">
                <a:cs typeface="Verdana" panose="020B0604030504040204" pitchFamily="34" charset="0"/>
              </a:rPr>
              <a:t>Establish reason for change.</a:t>
            </a:r>
          </a:p>
          <a:p>
            <a:r>
              <a:rPr lang="en-US" dirty="0"/>
              <a:t>Resistance is a stimulant as much as it is a force to be overcome.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0663490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Resistance to Change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1581"/>
                </a:solidFill>
              </a:rPr>
              <a:t>To manage resistance, </a:t>
            </a:r>
            <a:r>
              <a:rPr lang="en-US" dirty="0"/>
              <a:t>use the following guidelines: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b="1" i="1" dirty="0"/>
              <a:t>Talk to those who oppose the change.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b="1" i="1" dirty="0"/>
              <a:t>Clarify information, and provide accurate feedback.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b="1" i="1" dirty="0"/>
              <a:t>Be open to revisions.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b="1" i="1" u="sng" dirty="0"/>
              <a:t>Present negative consequences of resistance.</a:t>
            </a:r>
          </a:p>
          <a:p>
            <a:pPr marL="800100" lvl="1" indent="-342900">
              <a:buFont typeface="+mj-lt"/>
              <a:buAutoNum type="arabicPeriod" startAt="5"/>
            </a:pPr>
            <a:r>
              <a:rPr lang="en-US" sz="2400" b="1" i="1" u="sng" dirty="0"/>
              <a:t>Emphasize positive consequences</a:t>
            </a:r>
            <a:r>
              <a:rPr lang="en-US" sz="2400" b="1" i="1" dirty="0"/>
              <a:t>.</a:t>
            </a:r>
          </a:p>
          <a:p>
            <a:pPr marL="800100" lvl="1" indent="-342900">
              <a:buFont typeface="+mj-lt"/>
              <a:buAutoNum type="arabicPeriod" startAt="5"/>
            </a:pPr>
            <a:r>
              <a:rPr lang="en-US" sz="2400" b="1" i="1" u="sng" dirty="0">
                <a:cs typeface="Verdana" panose="020B0604030504040204" pitchFamily="34" charset="0"/>
              </a:rPr>
              <a:t>Keep resisters involved</a:t>
            </a:r>
            <a:r>
              <a:rPr lang="en-US" sz="2400" b="1" i="1" dirty="0">
                <a:cs typeface="Verdana" panose="020B0604030504040204" pitchFamily="34" charset="0"/>
              </a:rPr>
              <a:t>.</a:t>
            </a:r>
          </a:p>
          <a:p>
            <a:pPr marL="800100" lvl="1" indent="-342900">
              <a:buFont typeface="+mj-lt"/>
              <a:buAutoNum type="arabicPeriod" startAt="5"/>
            </a:pPr>
            <a:r>
              <a:rPr lang="en-US" sz="2400" b="1" i="1" dirty="0">
                <a:cs typeface="Verdana" panose="020B0604030504040204" pitchFamily="34" charset="0"/>
              </a:rPr>
              <a:t>Maintain climate of trust, support, confidence.</a:t>
            </a:r>
          </a:p>
          <a:p>
            <a:pPr marL="800100" lvl="1" indent="-342900">
              <a:buFont typeface="+mj-lt"/>
              <a:buAutoNum type="arabicPeriod" startAt="5"/>
            </a:pPr>
            <a:r>
              <a:rPr lang="en-US" sz="2400" b="1" i="1" dirty="0">
                <a:cs typeface="Verdana" panose="020B0604030504040204" pitchFamily="34" charset="0"/>
              </a:rPr>
              <a:t>Divert attention.</a:t>
            </a:r>
            <a:endParaRPr lang="en-US" sz="24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9824486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 Six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Describe the </a:t>
            </a:r>
            <a:r>
              <a:rPr lang="en-US" b="1" u="sng" dirty="0">
                <a:cs typeface="Verdana" panose="020B0604030504040204" pitchFamily="34" charset="0"/>
              </a:rPr>
              <a:t>nurse’s role </a:t>
            </a:r>
            <a:r>
              <a:rPr lang="en-US" dirty="0">
                <a:cs typeface="Verdana" panose="020B0604030504040204" pitchFamily="34" charset="0"/>
              </a:rPr>
              <a:t>in planned and unplanned change.</a:t>
            </a:r>
          </a:p>
        </p:txBody>
      </p:sp>
    </p:spTree>
    <p:extLst>
      <p:ext uri="{BB962C8B-B14F-4D97-AF65-F5344CB8AC3E}">
        <p14:creationId xmlns:p14="http://schemas.microsoft.com/office/powerpoint/2010/main" val="1980054801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Nurse’s Role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Initiating Change </a:t>
            </a:r>
          </a:p>
          <a:p>
            <a:pPr lvl="1"/>
            <a:r>
              <a:rPr lang="en-US" dirty="0"/>
              <a:t>Successful change agents demonstrate certain characteristics that can be cultivated and mastered with practice.</a:t>
            </a:r>
          </a:p>
          <a:p>
            <a:pPr lvl="2"/>
            <a:r>
              <a:rPr lang="en-US" b="1" dirty="0"/>
              <a:t>Ability to combine ideas </a:t>
            </a:r>
            <a:r>
              <a:rPr lang="en-US" dirty="0"/>
              <a:t>from unconnected sources </a:t>
            </a:r>
          </a:p>
          <a:p>
            <a:pPr lvl="2"/>
            <a:r>
              <a:rPr lang="en-US" b="1" dirty="0"/>
              <a:t>Ability to energize others </a:t>
            </a:r>
            <a:r>
              <a:rPr lang="en-US" dirty="0"/>
              <a:t>by keeping the interest level up and demonstrating a high personal energy level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3323329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Nurse’s Role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Initiating Change </a:t>
            </a:r>
          </a:p>
          <a:p>
            <a:pPr lvl="1"/>
            <a:r>
              <a:rPr lang="en-US" dirty="0"/>
              <a:t>Successful change agents demonstrate certain characteristics that can be cultivated and mastered with practice.</a:t>
            </a:r>
          </a:p>
          <a:p>
            <a:pPr lvl="2"/>
            <a:r>
              <a:rPr lang="en-US" b="1" dirty="0"/>
              <a:t>Skill in human relations</a:t>
            </a:r>
          </a:p>
          <a:p>
            <a:pPr lvl="3"/>
            <a:r>
              <a:rPr lang="en-US" dirty="0"/>
              <a:t>Well-developed interpersonal communication, group management, and problem-solving skills </a:t>
            </a:r>
          </a:p>
          <a:p>
            <a:pPr lvl="2"/>
            <a:r>
              <a:rPr lang="en-US" b="1" dirty="0"/>
              <a:t>Integrative thinking</a:t>
            </a:r>
          </a:p>
          <a:p>
            <a:pPr lvl="3"/>
            <a:r>
              <a:rPr lang="en-US" dirty="0"/>
              <a:t>Ability to retain a big picture focus while dealing with each part of the system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3323329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Nurse’s Role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Initiating Change </a:t>
            </a:r>
          </a:p>
          <a:p>
            <a:pPr lvl="1"/>
            <a:r>
              <a:rPr lang="en-US"/>
              <a:t>Successful change agents demonstrate certain characteristics that can be cultivated and mastered with practice.</a:t>
            </a:r>
          </a:p>
          <a:p>
            <a:pPr lvl="2"/>
            <a:r>
              <a:rPr lang="en-US"/>
              <a:t>Sufficient flexibility to modify ideas when modifications will improve the change</a:t>
            </a:r>
          </a:p>
          <a:p>
            <a:pPr lvl="3"/>
            <a:r>
              <a:rPr lang="en-US"/>
              <a:t>Enough persistence to resist nonproductive tampering with the planned change </a:t>
            </a:r>
          </a:p>
          <a:p>
            <a:pPr lvl="2"/>
            <a:r>
              <a:rPr lang="en-US"/>
              <a:t>Confidence and the tendency not to be easily discouraged </a:t>
            </a:r>
          </a:p>
          <a:p>
            <a:pPr lvl="2"/>
            <a:r>
              <a:rPr lang="en-US"/>
              <a:t>Realistic thinking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3323329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Nurse’s Role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Initiating Change </a:t>
            </a:r>
          </a:p>
          <a:p>
            <a:pPr lvl="1"/>
            <a:r>
              <a:rPr lang="en-US" dirty="0"/>
              <a:t>Successful change agents demonstrate certain characteristics that can be cultivated and mastered with practice.</a:t>
            </a:r>
          </a:p>
          <a:p>
            <a:pPr lvl="2"/>
            <a:r>
              <a:rPr lang="en-US" sz="1800" b="1" dirty="0">
                <a:solidFill>
                  <a:srgbClr val="001581"/>
                </a:solidFill>
              </a:rPr>
              <a:t>Trustworthiness</a:t>
            </a:r>
          </a:p>
          <a:p>
            <a:pPr lvl="3"/>
            <a:r>
              <a:rPr lang="en-US" dirty="0"/>
              <a:t>Track record of integrity and success with other changes </a:t>
            </a:r>
          </a:p>
          <a:p>
            <a:pPr lvl="2"/>
            <a:r>
              <a:rPr lang="en-US" dirty="0"/>
              <a:t>Ability to articulate a vision through insights and versatile thinking </a:t>
            </a:r>
          </a:p>
          <a:p>
            <a:pPr lvl="2"/>
            <a:r>
              <a:rPr lang="en-US" dirty="0"/>
              <a:t>Ability to handle resistance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3323329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Nurse’s Role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Initiating Change </a:t>
            </a:r>
          </a:p>
          <a:p>
            <a:pPr lvl="1"/>
            <a:r>
              <a:rPr lang="en-US" b="1" dirty="0"/>
              <a:t>Energy </a:t>
            </a:r>
            <a:r>
              <a:rPr lang="en-US" dirty="0"/>
              <a:t>is needed to change a system.</a:t>
            </a:r>
          </a:p>
          <a:p>
            <a:pPr lvl="1"/>
            <a:r>
              <a:rPr lang="en-US" b="1" dirty="0"/>
              <a:t>Power</a:t>
            </a:r>
            <a:r>
              <a:rPr lang="en-US" dirty="0"/>
              <a:t> is the main source of that energy.</a:t>
            </a:r>
          </a:p>
          <a:p>
            <a:pPr lvl="1"/>
            <a:r>
              <a:rPr lang="en-US" sz="2000" i="1" dirty="0"/>
              <a:t>To access optimum power, use the following strategies: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i="1" dirty="0"/>
              <a:t>Analyze the organizational chart.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i="1" dirty="0"/>
              <a:t>Identify key persons who will be affected by the change.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i="1" dirty="0"/>
              <a:t>Find out as much as possible about these key people.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i="1" dirty="0"/>
              <a:t>Begin to build a coalition of support before you start the change process.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i="1" dirty="0"/>
              <a:t>Follow the organizational chain of command.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332332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Organizational change is </a:t>
            </a:r>
            <a:r>
              <a:rPr lang="en-US" b="1" u="sng" dirty="0"/>
              <a:t>essential</a:t>
            </a:r>
            <a:r>
              <a:rPr lang="en-US" dirty="0"/>
              <a:t> for adaptation.</a:t>
            </a:r>
          </a:p>
          <a:p>
            <a:r>
              <a:rPr lang="en-US" dirty="0"/>
              <a:t>Creative change is </a:t>
            </a:r>
            <a:r>
              <a:rPr lang="en-US" b="1" u="sng" dirty="0"/>
              <a:t>mandatory</a:t>
            </a:r>
            <a:r>
              <a:rPr lang="en-US" dirty="0"/>
              <a:t> for growth.</a:t>
            </a:r>
          </a:p>
          <a:p>
            <a:r>
              <a:rPr lang="en-US" dirty="0"/>
              <a:t>Those who initiate and manage </a:t>
            </a:r>
            <a:r>
              <a:rPr lang="en-US" b="1" u="sng" dirty="0"/>
              <a:t>change often encounter resistance</a:t>
            </a:r>
            <a:r>
              <a:rPr lang="en-US" dirty="0"/>
              <a:t>. </a:t>
            </a:r>
          </a:p>
          <a:p>
            <a:r>
              <a:rPr lang="en-US" dirty="0"/>
              <a:t>Change can be </a:t>
            </a:r>
            <a:r>
              <a:rPr lang="en-US" b="1" u="sng" dirty="0"/>
              <a:t>threatening</a:t>
            </a:r>
            <a:r>
              <a:rPr lang="en-US" dirty="0"/>
              <a:t> and a </a:t>
            </a:r>
            <a:r>
              <a:rPr lang="en-US" b="1" u="sng" dirty="0"/>
              <a:t>source of conflict.</a:t>
            </a:r>
          </a:p>
          <a:p>
            <a:r>
              <a:rPr lang="en-US" b="1" u="sng" dirty="0"/>
              <a:t>Institute of Medicine (IOM) </a:t>
            </a:r>
            <a:r>
              <a:rPr lang="en-US" dirty="0"/>
              <a:t>proposes radical change for the nursing profession.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371" y="6172200"/>
            <a:ext cx="3047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i="1" dirty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5139830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Nurse’s Role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Implementing Change </a:t>
            </a:r>
          </a:p>
          <a:p>
            <a:pPr lvl="1"/>
            <a:r>
              <a:rPr lang="en-US"/>
              <a:t>In addition to initiating change, nurses and nurse managers are called on to assist with change in other ways. </a:t>
            </a:r>
          </a:p>
          <a:p>
            <a:pPr lvl="1"/>
            <a:r>
              <a:rPr lang="en-US"/>
              <a:t>Transitions</a:t>
            </a:r>
          </a:p>
          <a:p>
            <a:pPr lvl="2"/>
            <a:r>
              <a:rPr lang="en-US"/>
              <a:t>Periods of time between the current situation and when change is implemented</a:t>
            </a:r>
          </a:p>
          <a:p>
            <a:pPr lvl="1"/>
            <a:r>
              <a:rPr lang="en-US"/>
              <a:t>Accepting loss and honoring the past with respect is essential.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3323329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Nurse’s Role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Unplanned Change</a:t>
            </a:r>
          </a:p>
          <a:p>
            <a:pPr lvl="1"/>
            <a:r>
              <a:rPr lang="en-US"/>
              <a:t>Occurs without warning</a:t>
            </a:r>
          </a:p>
          <a:p>
            <a:pPr lvl="1"/>
            <a:r>
              <a:rPr lang="en-US"/>
              <a:t>Challenges the organization to respond</a:t>
            </a:r>
          </a:p>
          <a:p>
            <a:pPr lvl="1"/>
            <a:r>
              <a:rPr lang="en-US"/>
              <a:t>Nurse’s role in leading unplanned change is to ensure:</a:t>
            </a:r>
          </a:p>
          <a:p>
            <a:pPr lvl="2"/>
            <a:r>
              <a:rPr lang="en-US"/>
              <a:t>The team is well-prepared for emergencies.</a:t>
            </a:r>
          </a:p>
          <a:p>
            <a:pPr lvl="2"/>
            <a:r>
              <a:rPr lang="en-US"/>
              <a:t>Coordination and collaboration are assured.</a:t>
            </a:r>
          </a:p>
          <a:p>
            <a:pPr lvl="2"/>
            <a:r>
              <a:rPr lang="en-US"/>
              <a:t>Focus is on patients and their families.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3323329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Nurse’s Role</a:t>
            </a:r>
            <a:endParaRPr 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Handling Constant Change </a:t>
            </a:r>
          </a:p>
          <a:p>
            <a:pPr lvl="1"/>
            <a:r>
              <a:rPr lang="en-US"/>
              <a:t>Change has always occurred.</a:t>
            </a:r>
          </a:p>
          <a:p>
            <a:pPr lvl="1"/>
            <a:r>
              <a:rPr lang="en-US"/>
              <a:t>What is different today is both the pace of change and an initial change causes a chain reaction.</a:t>
            </a:r>
          </a:p>
          <a:p>
            <a:pPr lvl="1"/>
            <a:r>
              <a:rPr lang="en-US"/>
              <a:t>Change has become the norm. </a:t>
            </a:r>
          </a:p>
          <a:p>
            <a:pPr lvl="1"/>
            <a:r>
              <a:rPr lang="en-US"/>
              <a:t>Nurses find themselves constantly dealing with change.</a:t>
            </a:r>
          </a:p>
        </p:txBody>
      </p:sp>
    </p:spTree>
    <p:extLst>
      <p:ext uri="{BB962C8B-B14F-4D97-AF65-F5344CB8AC3E}">
        <p14:creationId xmlns:p14="http://schemas.microsoft.com/office/powerpoint/2010/main" val="702551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/>
              <a:t>Key Messages from The Future of Nursing: Leading Change, Advancing Health from the IOM </a:t>
            </a:r>
          </a:p>
          <a:p>
            <a:pPr lvl="1"/>
            <a:r>
              <a:rPr lang="en-US" dirty="0"/>
              <a:t>Nurses should </a:t>
            </a:r>
            <a:r>
              <a:rPr lang="en-US" b="1" dirty="0"/>
              <a:t>practice to the full extent of their education and training. </a:t>
            </a:r>
          </a:p>
          <a:p>
            <a:pPr lvl="1"/>
            <a:r>
              <a:rPr lang="en-US" dirty="0"/>
              <a:t>Nurses should </a:t>
            </a:r>
            <a:r>
              <a:rPr lang="en-US" b="1" dirty="0"/>
              <a:t>achieve higher levels of education </a:t>
            </a:r>
            <a:r>
              <a:rPr lang="en-US" dirty="0"/>
              <a:t>and training through an improved education system that promotes seamless academic progression. </a:t>
            </a:r>
          </a:p>
          <a:p>
            <a:pPr lvl="1"/>
            <a:r>
              <a:rPr lang="en-US" dirty="0"/>
              <a:t>Nurses should be </a:t>
            </a:r>
            <a:r>
              <a:rPr lang="en-US" b="1" dirty="0"/>
              <a:t>full partners with physicians </a:t>
            </a:r>
            <a:r>
              <a:rPr lang="en-US" dirty="0"/>
              <a:t>and other healthcare professionals in redesigning healthcare in the United States. </a:t>
            </a:r>
          </a:p>
          <a:p>
            <a:pPr lvl="1"/>
            <a:r>
              <a:rPr lang="en-US" b="1" dirty="0"/>
              <a:t>Effective workforce planning and policymaking </a:t>
            </a:r>
            <a:r>
              <a:rPr lang="en-US" dirty="0"/>
              <a:t>require better data collection and an improved information infrastructure.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513983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 Messages from The Future of Nursing: Leading Change, Advancing Health</a:t>
            </a:r>
          </a:p>
          <a:p>
            <a:pPr lvl="1"/>
            <a:r>
              <a:rPr lang="en-US" b="1" dirty="0"/>
              <a:t>IOM makes further recommendations:</a:t>
            </a:r>
          </a:p>
          <a:p>
            <a:pPr lvl="2"/>
            <a:r>
              <a:rPr lang="en-US" dirty="0"/>
              <a:t>Remove scope-of-practice barriers.</a:t>
            </a:r>
          </a:p>
          <a:p>
            <a:pPr lvl="2"/>
            <a:r>
              <a:rPr lang="en-US" dirty="0"/>
              <a:t>Expand opportunities for nurses to lead and diffuse collaborative improvement efforts.</a:t>
            </a:r>
          </a:p>
          <a:p>
            <a:pPr lvl="2"/>
            <a:r>
              <a:rPr lang="en-US" b="1" dirty="0"/>
              <a:t>Implement nurse residency programs</a:t>
            </a:r>
            <a:r>
              <a:rPr lang="en-US" dirty="0"/>
              <a:t>.</a:t>
            </a:r>
          </a:p>
          <a:p>
            <a:pPr lvl="2"/>
            <a:r>
              <a:rPr lang="en-US" b="1" dirty="0"/>
              <a:t>Increase the proportion of nurses with baccalaureate degrees to 80% by 2020.</a:t>
            </a:r>
          </a:p>
          <a:p>
            <a:pPr lvl="2"/>
            <a:r>
              <a:rPr lang="en-US" b="1" dirty="0"/>
              <a:t>Ensure nurses engage in lifelong learning.</a:t>
            </a:r>
          </a:p>
          <a:p>
            <a:pPr lvl="2"/>
            <a:r>
              <a:rPr lang="en-US" b="1" dirty="0"/>
              <a:t>Prepare and enable nurses to lead change </a:t>
            </a:r>
            <a:r>
              <a:rPr lang="en-US" dirty="0"/>
              <a:t>to advance health.</a:t>
            </a:r>
          </a:p>
          <a:p>
            <a:pPr lvl="2"/>
            <a:r>
              <a:rPr lang="en-US" dirty="0"/>
              <a:t>Build an infrastructure for the collection and analysis of interprofessional healthcare workforce data.</a:t>
            </a:r>
          </a:p>
        </p:txBody>
      </p:sp>
    </p:spTree>
    <p:extLst>
      <p:ext uri="{BB962C8B-B14F-4D97-AF65-F5344CB8AC3E}">
        <p14:creationId xmlns:p14="http://schemas.microsoft.com/office/powerpoint/2010/main" val="513983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 One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cs typeface="Verdana" panose="020B0604030504040204" pitchFamily="34" charset="0"/>
              </a:rPr>
              <a:t>Explain why nurses have the opportunity to be change agents.</a:t>
            </a:r>
          </a:p>
        </p:txBody>
      </p:sp>
    </p:spTree>
    <p:extLst>
      <p:ext uri="{BB962C8B-B14F-4D97-AF65-F5344CB8AC3E}">
        <p14:creationId xmlns:p14="http://schemas.microsoft.com/office/powerpoint/2010/main" val="3903365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Nurse as Change Agent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Change agent</a:t>
            </a:r>
          </a:p>
          <a:p>
            <a:pPr lvl="1"/>
            <a:r>
              <a:rPr lang="en-US"/>
              <a:t>One who works to bring about a change</a:t>
            </a:r>
          </a:p>
          <a:p>
            <a:pPr lvl="1"/>
            <a:r>
              <a:rPr lang="en-US" dirty="0">
                <a:cs typeface="Verdana" panose="020B0604030504040204" pitchFamily="34" charset="0"/>
              </a:rPr>
              <a:t>Change </a:t>
            </a:r>
            <a:r>
              <a:rPr lang="en-US"/>
              <a:t>requires time, effort, and energy, all of which are in short supply. </a:t>
            </a:r>
          </a:p>
          <a:p>
            <a:pPr lvl="1"/>
            <a:r>
              <a:rPr lang="en-US"/>
              <a:t>Changes will continue at a rapid pace with or without nursing’s expert guidance.</a:t>
            </a:r>
          </a:p>
          <a:p>
            <a:pPr lvl="1"/>
            <a:r>
              <a:rPr lang="en-US"/>
              <a:t>Opportunities exist now for nurses, especially those in management positions, to change the system about which they so often complain.</a:t>
            </a:r>
          </a:p>
        </p:txBody>
      </p:sp>
    </p:spTree>
    <p:extLst>
      <p:ext uri="{BB962C8B-B14F-4D97-AF65-F5344CB8AC3E}">
        <p14:creationId xmlns:p14="http://schemas.microsoft.com/office/powerpoint/2010/main" val="2605998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 Two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Describe how different theorists explain change.</a:t>
            </a:r>
          </a:p>
        </p:txBody>
      </p:sp>
    </p:spTree>
    <p:extLst>
      <p:ext uri="{BB962C8B-B14F-4D97-AF65-F5344CB8AC3E}">
        <p14:creationId xmlns:p14="http://schemas.microsoft.com/office/powerpoint/2010/main" val="289207565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2436</TotalTime>
  <Words>2073</Words>
  <Application>Microsoft Office PowerPoint</Application>
  <PresentationFormat>On-screen Show (4:3)</PresentationFormat>
  <Paragraphs>310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Times New Roman</vt:lpstr>
      <vt:lpstr>Wingdings</vt:lpstr>
      <vt:lpstr>508 Lecture</vt:lpstr>
      <vt:lpstr>Effective Leadership and Management in Nursing Ninth Edition</vt:lpstr>
      <vt:lpstr>Learning Outcomes</vt:lpstr>
      <vt:lpstr>Key Terms</vt:lpstr>
      <vt:lpstr>Introduction</vt:lpstr>
      <vt:lpstr>Introduction</vt:lpstr>
      <vt:lpstr>Introduction</vt:lpstr>
      <vt:lpstr>Learning Outcome One</vt:lpstr>
      <vt:lpstr>The Nurse as Change Agent</vt:lpstr>
      <vt:lpstr>Learning Outcome Two</vt:lpstr>
      <vt:lpstr>Change Theories</vt:lpstr>
      <vt:lpstr>Figure 5-1   Lewin’s force-field model of change. Adapted from Resolving Social Conflicts and Field Theory in Social Science by K. Lewin. Copyright © 1997, by the American Psychological Association. Adapted with permission.</vt:lpstr>
      <vt:lpstr>Change Theories</vt:lpstr>
      <vt:lpstr>Change Theories</vt:lpstr>
      <vt:lpstr>Change Theories</vt:lpstr>
      <vt:lpstr>Change Theories</vt:lpstr>
      <vt:lpstr>Change Theories</vt:lpstr>
      <vt:lpstr>Learning Outcome Three</vt:lpstr>
      <vt:lpstr>The Change Process</vt:lpstr>
      <vt:lpstr>The Change Process</vt:lpstr>
      <vt:lpstr>The Change Process</vt:lpstr>
      <vt:lpstr>The Change Process</vt:lpstr>
      <vt:lpstr>The Change Process</vt:lpstr>
      <vt:lpstr>The Change Process</vt:lpstr>
      <vt:lpstr>The Change Process</vt:lpstr>
      <vt:lpstr>The Change Process</vt:lpstr>
      <vt:lpstr>Learning Outcome Four</vt:lpstr>
      <vt:lpstr>Change Strategies</vt:lpstr>
      <vt:lpstr>Change Strategies</vt:lpstr>
      <vt:lpstr>Change Strategies</vt:lpstr>
      <vt:lpstr>Learning Outcome Five</vt:lpstr>
      <vt:lpstr>Resistance to Change</vt:lpstr>
      <vt:lpstr>Resistance to Change</vt:lpstr>
      <vt:lpstr>Resistance to Change</vt:lpstr>
      <vt:lpstr>Learning Outcome Six</vt:lpstr>
      <vt:lpstr>The Nurse’s Role</vt:lpstr>
      <vt:lpstr>The Nurse’s Role</vt:lpstr>
      <vt:lpstr>The Nurse’s Role</vt:lpstr>
      <vt:lpstr>The Nurse’s Role</vt:lpstr>
      <vt:lpstr>The Nurse’s Role</vt:lpstr>
      <vt:lpstr>The Nurse’s Role</vt:lpstr>
      <vt:lpstr>The Nurse’s Role</vt:lpstr>
      <vt:lpstr>The Nurse’s Role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Leadership and Management in Nursing, 9e</dc:title>
  <dc:subject/>
  <dc:creator>Eleanor J. Sullivan</dc:creator>
  <cp:keywords/>
  <dc:description/>
  <cp:lastModifiedBy>Frances Iacobellis</cp:lastModifiedBy>
  <cp:revision>185</cp:revision>
  <dcterms:created xsi:type="dcterms:W3CDTF">2017-07-10T13:18:16Z</dcterms:created>
  <dcterms:modified xsi:type="dcterms:W3CDTF">2021-01-24T18:21:41Z</dcterms:modified>
  <cp:category/>
</cp:coreProperties>
</file>