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8" r:id="rId2"/>
    <p:sldId id="349" r:id="rId3"/>
    <p:sldId id="366" r:id="rId4"/>
    <p:sldId id="367" r:id="rId5"/>
    <p:sldId id="351" r:id="rId6"/>
    <p:sldId id="352" r:id="rId7"/>
    <p:sldId id="370" r:id="rId8"/>
    <p:sldId id="371" r:id="rId9"/>
    <p:sldId id="354" r:id="rId10"/>
    <p:sldId id="355" r:id="rId11"/>
    <p:sldId id="356" r:id="rId12"/>
    <p:sldId id="368" r:id="rId13"/>
    <p:sldId id="357" r:id="rId14"/>
    <p:sldId id="359" r:id="rId15"/>
    <p:sldId id="360" r:id="rId16"/>
    <p:sldId id="369" r:id="rId17"/>
    <p:sldId id="373" r:id="rId18"/>
    <p:sldId id="376" r:id="rId19"/>
    <p:sldId id="375" r:id="rId20"/>
    <p:sldId id="362" r:id="rId21"/>
    <p:sldId id="374" r:id="rId22"/>
    <p:sldId id="372" r:id="rId23"/>
    <p:sldId id="3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24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Preventing Workplace Violence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Violence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Factors </a:t>
            </a:r>
            <a:r>
              <a:rPr lang="en-US" dirty="0" smtClean="0"/>
              <a:t>Contributing to </a:t>
            </a:r>
            <a:r>
              <a:rPr lang="en-US" dirty="0"/>
              <a:t>Violence</a:t>
            </a:r>
            <a:r>
              <a:rPr lang="en-US" dirty="0" smtClean="0"/>
              <a:t> </a:t>
            </a:r>
          </a:p>
          <a:p>
            <a:pPr lvl="1"/>
            <a:r>
              <a:rPr lang="en-US" altLang="en-US" dirty="0" smtClean="0"/>
              <a:t>Patients with head trauma, seizure disorders, dementia, alcohol or drug withdrawal, or who are homeless may lash out.</a:t>
            </a:r>
          </a:p>
          <a:p>
            <a:pPr lvl="1"/>
            <a:r>
              <a:rPr lang="en-US" altLang="en-US" dirty="0" smtClean="0"/>
              <a:t>Crime victims and perpetrators could be admitted to same hospital.</a:t>
            </a:r>
          </a:p>
          <a:p>
            <a:pPr lvl="1"/>
            <a:r>
              <a:rPr lang="en-US" altLang="en-US" dirty="0" smtClean="0"/>
              <a:t>Family members' stress and fear, long waits</a:t>
            </a:r>
          </a:p>
          <a:p>
            <a:pPr lvl="1"/>
            <a:r>
              <a:rPr lang="en-US" altLang="en-US" dirty="0" smtClean="0"/>
              <a:t>Absence of visible, armed security personnel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3296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Additional risk factors for potential violence in healthcare organizations include: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Working understaffed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Long waiting times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Overcrowded waiting rooms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Working alone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Inadequate security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Unlimited public access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Poorly lit corridors, rooms, and parking lots</a:t>
            </a:r>
          </a:p>
        </p:txBody>
      </p:sp>
    </p:spTree>
    <p:extLst>
      <p:ext uri="{BB962C8B-B14F-4D97-AF65-F5344CB8AC3E}">
        <p14:creationId xmlns:p14="http://schemas.microsoft.com/office/powerpoint/2010/main" val="21665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strategies for preventing violence in healthcare organizations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965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Preventing Violence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Zero-Tolerance Policies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Healthcare organizations:</a:t>
            </a:r>
          </a:p>
          <a:p>
            <a:pPr lvl="2"/>
            <a:r>
              <a:rPr lang="en-US"/>
              <a:t>Should cultivate a culture of intolerance to violence.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Must develop adequate policies to address violence in the workplace.</a:t>
            </a:r>
          </a:p>
          <a:p>
            <a:pPr lvl="2"/>
            <a:r>
              <a:rPr lang="en-US"/>
              <a:t>Must develop a code of conduct specifying behaviors that will not be tolerated.</a:t>
            </a:r>
          </a:p>
          <a:p>
            <a:pPr lvl="3"/>
            <a:r>
              <a:rPr lang="en-US"/>
              <a:t>Code must include the reporting channel for addressing code violations.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Anyone who becomes violent or who exhibits threatening behavior must be removed from the setting and the authorities contacted.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8404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Preventing Violence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Reporting and Education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Educate staff to recognize warning signs of violence and potential assailants or agitators.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Educate staff about conflict resolution skills and de-escalation tactics.</a:t>
            </a:r>
          </a:p>
          <a:p>
            <a:pPr lvl="1"/>
            <a:r>
              <a:rPr lang="en-US"/>
              <a:t>Employees should be reassured that reporting threatening behavior will not result in reprisals.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44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Preventing Violence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Environmental Controls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Adequate lighting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Security devices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Bullet-resistant barriers (in the emergency department)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Curved mirrors in hallways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Safe work practices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Escort services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Adequate staffing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Judicious use of restraints or seclusion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Alerting staff about patients with history of violent behavior, dementia, or intoxication</a:t>
            </a:r>
          </a:p>
        </p:txBody>
      </p:sp>
    </p:spTree>
    <p:extLst>
      <p:ext uri="{BB962C8B-B14F-4D97-AF65-F5344CB8AC3E}">
        <p14:creationId xmlns:p14="http://schemas.microsoft.com/office/powerpoint/2010/main" val="227400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responses to violent incidents.</a:t>
            </a:r>
            <a:endParaRPr lang="en-US" altLang="en-US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56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Violence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Verbal Intervention</a:t>
            </a:r>
          </a:p>
          <a:p>
            <a:pPr lvl="1"/>
            <a:r>
              <a:rPr lang="en-US"/>
              <a:t>To intervene, identify the person whose behavior is disruptive and speak with the person privately. </a:t>
            </a:r>
          </a:p>
          <a:p>
            <a:pPr lvl="1"/>
            <a:r>
              <a:rPr lang="en-US"/>
              <a:t>When faced with a potentially violent situation, try to keep calm even when another person is screaming threats or abuse. </a:t>
            </a:r>
          </a:p>
          <a:p>
            <a:pPr lvl="1"/>
            <a:r>
              <a:rPr lang="en-US"/>
              <a:t>Try to get the person away from others.</a:t>
            </a:r>
          </a:p>
          <a:p>
            <a:pPr lvl="1"/>
            <a:r>
              <a:rPr lang="en-US" altLang="en-US" dirty="0" smtClean="0"/>
              <a:t>Verbal threats often precede a physically violent event.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03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Violence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Verbal Intervention</a:t>
            </a:r>
          </a:p>
          <a:p>
            <a:pPr lvl="1"/>
            <a:r>
              <a:rPr lang="en-US" altLang="en-US" dirty="0" smtClean="0"/>
              <a:t>Abuser might be encouraged by a crowd or afraid to lose face.</a:t>
            </a:r>
          </a:p>
          <a:p>
            <a:pPr lvl="1"/>
            <a:r>
              <a:rPr lang="en-US" altLang="en-US" dirty="0" smtClean="0"/>
              <a:t>Watch body language and keep distance.</a:t>
            </a:r>
          </a:p>
          <a:p>
            <a:pPr lvl="1"/>
            <a:r>
              <a:rPr lang="en-US" altLang="en-US" dirty="0" smtClean="0"/>
              <a:t>Use clear, direct words or silence.</a:t>
            </a:r>
          </a:p>
          <a:p>
            <a:pPr lvl="2"/>
            <a:r>
              <a:rPr lang="en-US"/>
              <a:t>The person’s anxiety could make comprehension difficult.</a:t>
            </a:r>
          </a:p>
          <a:p>
            <a:pPr lvl="1"/>
            <a:r>
              <a:rPr lang="en-US" altLang="en-US" dirty="0" smtClean="0"/>
              <a:t>Keep tone calm.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03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Violence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Verbal Intervention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State the problem.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Tell how the problem is affecting the work unit and/or organization.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State what you want to have happen.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Ask if the person is willing to do what you asked.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/>
              <a:t>Schedule follow-up.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03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components involved in workplace violence.</a:t>
            </a:r>
          </a:p>
          <a:p>
            <a:r>
              <a:rPr lang="en-US" dirty="0" smtClean="0"/>
              <a:t>Explain strategies for preventing violence in healthcare organizations.</a:t>
            </a:r>
          </a:p>
          <a:p>
            <a:r>
              <a:rPr lang="en-US" dirty="0" smtClean="0"/>
              <a:t>Describe responses to violent incidents.</a:t>
            </a:r>
            <a:endParaRPr lang="en-US" altLang="en-US" dirty="0" smtClean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Dealing with Violence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Violent Incident </a:t>
            </a:r>
          </a:p>
          <a:p>
            <a:pPr lvl="1"/>
            <a:r>
              <a:rPr lang="en-US"/>
              <a:t>Every employee should learn how to watch for threatening behaviors.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Clenched fists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Blank stare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Fighting stance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Arms raised in fighting position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Standing too close or advancing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Holding weapon of any kind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Overt intent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Movement toward exit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81658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Dealing with Violence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Violent Incident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Notify security immediately.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Never try to disarm someone.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If person is not armed, enlist staff to help in restraining violent person.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Put a barrier between violent person and yourself.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03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Dealing with Violence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Dangerous Incidents </a:t>
            </a:r>
          </a:p>
          <a:p>
            <a:pPr lvl="1"/>
            <a:r>
              <a:rPr lang="en-US"/>
              <a:t>Policies are in place in most hospitals to address bomb threats or a gun on the unit and indicate the procedures to follow.</a:t>
            </a:r>
          </a:p>
          <a:p>
            <a:pPr lvl="1"/>
            <a:r>
              <a:rPr lang="en-US"/>
              <a:t>Specific codes for alerting security and obtaining assistance for other threats are also used.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203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Post-Incident Follow-Up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Post-incident Follow-up </a:t>
            </a:r>
          </a:p>
          <a:p>
            <a:pPr lvl="1"/>
            <a:r>
              <a:rPr lang="en-US"/>
              <a:t>After a violent incident, everyone involved will suffer some degree of emotional, if not physical, trauma.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Be certain everyone is safe.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Arrange treatment for injured.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Complete injury and incident reports.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Follow up with Human Resources.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Contact security.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Contact injured employee at home to express concern and answer questions.</a:t>
            </a:r>
          </a:p>
        </p:txBody>
      </p:sp>
    </p:spTree>
    <p:extLst>
      <p:ext uri="{BB962C8B-B14F-4D97-AF65-F5344CB8AC3E}">
        <p14:creationId xmlns:p14="http://schemas.microsoft.com/office/powerpoint/2010/main" val="15016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bullying</a:t>
            </a:r>
          </a:p>
          <a:p>
            <a:r>
              <a:rPr lang="en-US" smtClean="0"/>
              <a:t>horizontal violence</a:t>
            </a:r>
          </a:p>
          <a:p>
            <a:r>
              <a:rPr lang="en-US" smtClean="0"/>
              <a:t>incivility</a:t>
            </a:r>
          </a:p>
          <a:p>
            <a:r>
              <a:rPr lang="en-US" smtClean="0"/>
              <a:t>workplace violence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components involved in workplace violence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Any violent act, including physical assaults and threats of assault, directed toward persons at work or on duty</a:t>
            </a:r>
          </a:p>
          <a:p>
            <a:r>
              <a:rPr lang="en-US"/>
              <a:t>Those working in healthcare are among the most vulnerable to attack.</a:t>
            </a:r>
          </a:p>
          <a:p>
            <a:pPr lvl="1"/>
            <a:r>
              <a:rPr lang="en-US"/>
              <a:t>Assaults and attacks can be initiated by:</a:t>
            </a:r>
          </a:p>
          <a:p>
            <a:pPr lvl="2"/>
            <a:r>
              <a:rPr lang="en-US"/>
              <a:t>Patients.</a:t>
            </a:r>
          </a:p>
          <a:p>
            <a:pPr lvl="2"/>
            <a:r>
              <a:rPr lang="en-US"/>
              <a:t>Disgruntled family members.</a:t>
            </a:r>
          </a:p>
          <a:p>
            <a:pPr lvl="2"/>
            <a:r>
              <a:rPr lang="en-US"/>
              <a:t>Coworkers.</a:t>
            </a:r>
          </a:p>
          <a:p>
            <a:pPr lvl="2"/>
            <a:r>
              <a:rPr lang="en-US"/>
              <a:t>Vendors.</a:t>
            </a:r>
          </a:p>
          <a:p>
            <a:pPr lvl="2"/>
            <a:r>
              <a:rPr lang="en-US"/>
              <a:t>Employers.</a:t>
            </a:r>
          </a:p>
          <a:p>
            <a:pPr lvl="2"/>
            <a:r>
              <a:rPr lang="en-US"/>
              <a:t>Colleagues.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2171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Violence includes:</a:t>
            </a:r>
          </a:p>
          <a:p>
            <a:pPr lvl="1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Threatening actions</a:t>
            </a:r>
          </a:p>
          <a:p>
            <a:pPr lvl="2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Waving fists, throwing objects, or threatening body language</a:t>
            </a:r>
          </a:p>
          <a:p>
            <a:pPr lvl="1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Verbal or written threats</a:t>
            </a:r>
          </a:p>
          <a:p>
            <a:pPr lvl="1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Physical attacks</a:t>
            </a:r>
          </a:p>
          <a:p>
            <a:pPr lvl="2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Slapping, hitting, biting, shoving, kicking, pushing, beating</a:t>
            </a:r>
          </a:p>
          <a:p>
            <a:pPr lvl="1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Violent assaults</a:t>
            </a:r>
          </a:p>
          <a:p>
            <a:pPr lvl="2"/>
            <a:r>
              <a:rPr lang="en-AU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Rape, homicide, and attacks with weapons, such as knives, firearms, or bombs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894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Incidence of Workplace Violence</a:t>
            </a:r>
          </a:p>
          <a:p>
            <a:pPr lvl="1"/>
            <a:r>
              <a:rPr lang="en-US"/>
              <a:t>Violence in healthcare occurs more often than in other workplace settings.</a:t>
            </a:r>
          </a:p>
          <a:p>
            <a:pPr lvl="1"/>
            <a:r>
              <a:rPr lang="en-US"/>
              <a:t>Public focus, however, has been on other occupational settings.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894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Horizontal Violence</a:t>
            </a:r>
          </a:p>
          <a:p>
            <a:pPr lvl="1"/>
            <a:r>
              <a:rPr lang="en-US"/>
              <a:t>Healthcare workers commit acts of aggression against their coworkers.</a:t>
            </a:r>
          </a:p>
          <a:p>
            <a:pPr lvl="1"/>
            <a:r>
              <a:rPr lang="en-US"/>
              <a:t>Such behaviors range from mild to severe.</a:t>
            </a:r>
          </a:p>
          <a:p>
            <a:pPr lvl="2"/>
            <a:r>
              <a:rPr lang="en-US"/>
              <a:t>Ignoring the person or giving the silent treatment </a:t>
            </a:r>
          </a:p>
          <a:p>
            <a:pPr lvl="2"/>
            <a:r>
              <a:rPr lang="en-US"/>
              <a:t>Treating in a disdainful or belittling manner </a:t>
            </a:r>
          </a:p>
          <a:p>
            <a:pPr lvl="2"/>
            <a:r>
              <a:rPr lang="en-US"/>
              <a:t>Making disparaging remarks purposely within hearing </a:t>
            </a:r>
          </a:p>
          <a:p>
            <a:pPr lvl="2"/>
            <a:r>
              <a:rPr lang="en-US"/>
              <a:t>Ridiculing the individual </a:t>
            </a:r>
          </a:p>
          <a:p>
            <a:pPr lvl="2"/>
            <a:r>
              <a:rPr lang="en-US"/>
              <a:t>Speaking sarcastically to or about the person </a:t>
            </a:r>
          </a:p>
          <a:p>
            <a:pPr lvl="2"/>
            <a:r>
              <a:rPr lang="en-US"/>
              <a:t>Direct verbal abuse </a:t>
            </a:r>
          </a:p>
          <a:p>
            <a:pPr lvl="2"/>
            <a:r>
              <a:rPr lang="en-US"/>
              <a:t>Sexual harassment </a:t>
            </a:r>
          </a:p>
          <a:p>
            <a:pPr lvl="2"/>
            <a:r>
              <a:rPr lang="en-US"/>
              <a:t>Physical attack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8894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Workplace Violence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Consequences of Workplace Violence 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Affects staff morale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Increases staff stress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Causes mistrust of administration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Exacerbates hostile work environment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Increases costs because of absenteeism, turnover, and additional health costs for injured workers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6796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2338</TotalTime>
  <Words>962</Words>
  <Application>Microsoft Office PowerPoint</Application>
  <PresentationFormat>On-screen Show (4:3)</PresentationFormat>
  <Paragraphs>163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Learning Outcome One</vt:lpstr>
      <vt:lpstr>Workplace Violence</vt:lpstr>
      <vt:lpstr>Workplace Violence</vt:lpstr>
      <vt:lpstr>Workplace Violence</vt:lpstr>
      <vt:lpstr>Workplace Violence</vt:lpstr>
      <vt:lpstr>Workplace Violence</vt:lpstr>
      <vt:lpstr>Workplace Violence</vt:lpstr>
      <vt:lpstr>Workplace Violence</vt:lpstr>
      <vt:lpstr>Learning Outcome Two</vt:lpstr>
      <vt:lpstr>Preventing Violence </vt:lpstr>
      <vt:lpstr>Preventing Violence</vt:lpstr>
      <vt:lpstr>Preventing Violence</vt:lpstr>
      <vt:lpstr>Learning Outcome Three</vt:lpstr>
      <vt:lpstr>Dealing with Violence</vt:lpstr>
      <vt:lpstr>Dealing with Violence</vt:lpstr>
      <vt:lpstr>Dealing with Violence</vt:lpstr>
      <vt:lpstr>Dealing with Violence</vt:lpstr>
      <vt:lpstr>Dealing with Violence</vt:lpstr>
      <vt:lpstr>Dealing with Violence</vt:lpstr>
      <vt:lpstr>Post-Incident Follow-Up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196</cp:revision>
  <dcterms:created xsi:type="dcterms:W3CDTF">2017-07-13T20:04:31Z</dcterms:created>
  <dcterms:modified xsi:type="dcterms:W3CDTF">2017-08-02T01:30:49Z</dcterms:modified>
  <cp:category/>
</cp:coreProperties>
</file>