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48" r:id="rId2"/>
    <p:sldId id="349" r:id="rId3"/>
    <p:sldId id="352" r:id="rId4"/>
    <p:sldId id="353" r:id="rId5"/>
    <p:sldId id="351" r:id="rId6"/>
    <p:sldId id="360" r:id="rId7"/>
    <p:sldId id="354" r:id="rId8"/>
    <p:sldId id="359" r:id="rId9"/>
    <p:sldId id="355" r:id="rId10"/>
    <p:sldId id="358" r:id="rId11"/>
    <p:sldId id="361" r:id="rId12"/>
    <p:sldId id="362" r:id="rId13"/>
    <p:sldId id="363" r:id="rId14"/>
    <p:sldId id="356" r:id="rId15"/>
    <p:sldId id="357" r:id="rId16"/>
    <p:sldId id="36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A3"/>
    <a:srgbClr val="D4EAE4"/>
    <a:srgbClr val="0015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2" autoAdjust="0"/>
    <p:restoredTop sz="95122" autoAdjust="0"/>
  </p:normalViewPr>
  <p:slideViewPr>
    <p:cSldViewPr>
      <p:cViewPr varScale="1">
        <p:scale>
          <a:sx n="88" d="100"/>
          <a:sy n="88" d="100"/>
        </p:scale>
        <p:origin x="108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25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794" y="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D874E-E9D5-433B-A149-BDF6BFDD40A8}" type="datetimeFigureOut">
              <a:rPr lang="en-US" smtClean="0"/>
              <a:pPr/>
              <a:t>8/1/2017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CAA22-461C-45B4-A301-BFCA580174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192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051F04-9E25-42C3-8BC5-EC2E8469D95E}" type="datetimeFigureOut">
              <a:rPr lang="en-US" smtClean="0"/>
              <a:pPr/>
              <a:t>8/1/2017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3D6722-9B4D-4E29-B226-C325925A81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5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Ope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622828"/>
          </a:xfrm>
        </p:spPr>
        <p:txBody>
          <a:bodyPr anchor="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816430"/>
            <a:ext cx="8229600" cy="47897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rgbClr val="007FA3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 smtClean="0"/>
              <a:t>Add edition here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5029200" y="1600201"/>
            <a:ext cx="3657600" cy="1600199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3000" baseline="0"/>
            </a:lvl1pPr>
            <a:lvl2pPr marL="0" indent="0">
              <a:spcBef>
                <a:spcPts val="0"/>
              </a:spcBef>
              <a:buNone/>
              <a:defRPr sz="4400"/>
            </a:lvl2pPr>
            <a:lvl3pPr marL="0" indent="0">
              <a:spcBef>
                <a:spcPts val="0"/>
              </a:spcBef>
              <a:buNone/>
              <a:defRPr sz="4400"/>
            </a:lvl3pPr>
            <a:lvl4pPr marL="0" indent="0">
              <a:spcBef>
                <a:spcPts val="0"/>
              </a:spcBef>
              <a:buNone/>
              <a:defRPr sz="4400"/>
            </a:lvl4pPr>
            <a:lvl5pPr marL="0" indent="0">
              <a:spcBef>
                <a:spcPts val="0"/>
              </a:spcBef>
              <a:buNone/>
              <a:defRPr sz="4400"/>
            </a:lvl5pPr>
            <a:lvl6pPr marL="0" indent="0">
              <a:spcBef>
                <a:spcPts val="0"/>
              </a:spcBef>
              <a:buNone/>
              <a:defRPr sz="4400"/>
            </a:lvl6pPr>
            <a:lvl7pPr marL="0" indent="0">
              <a:spcBef>
                <a:spcPts val="0"/>
              </a:spcBef>
              <a:buNone/>
              <a:defRPr sz="4400"/>
            </a:lvl7pPr>
            <a:lvl8pPr marL="0" indent="0">
              <a:spcBef>
                <a:spcPts val="0"/>
              </a:spcBef>
              <a:buNone/>
              <a:defRPr sz="4400"/>
            </a:lvl8pPr>
            <a:lvl9pPr marL="0" indent="0">
              <a:spcBef>
                <a:spcPts val="0"/>
              </a:spcBef>
              <a:buNone/>
              <a:defRPr sz="4400"/>
            </a:lvl9pPr>
          </a:lstStyle>
          <a:p>
            <a:pPr lvl="0"/>
            <a:r>
              <a:rPr lang="en-US" dirty="0" smtClean="0"/>
              <a:t>Chapter ##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5029200" y="3200400"/>
            <a:ext cx="3657600" cy="2925763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200"/>
            </a:lvl1pPr>
            <a:lvl2pPr marL="0" indent="0">
              <a:spcBef>
                <a:spcPts val="0"/>
              </a:spcBef>
              <a:buNone/>
              <a:defRPr/>
            </a:lvl2pPr>
            <a:lvl3pPr marL="0" indent="0">
              <a:spcBef>
                <a:spcPts val="0"/>
              </a:spcBef>
              <a:buNone/>
              <a:defRPr/>
            </a:lvl3pPr>
            <a:lvl4pPr marL="0" indent="0">
              <a:spcBef>
                <a:spcPts val="0"/>
              </a:spcBef>
              <a:buNone/>
              <a:defRPr/>
            </a:lvl4pPr>
            <a:lvl5pPr marL="0" indent="0">
              <a:spcBef>
                <a:spcPts val="0"/>
              </a:spcBef>
              <a:buNone/>
              <a:defRPr/>
            </a:lvl5pPr>
            <a:lvl6pPr marL="0" indent="0">
              <a:spcBef>
                <a:spcPts val="0"/>
              </a:spcBef>
              <a:buNone/>
              <a:defRPr/>
            </a:lvl6pPr>
            <a:lvl7pPr marL="0" indent="0">
              <a:spcBef>
                <a:spcPts val="0"/>
              </a:spcBef>
              <a:buNone/>
              <a:defRPr/>
            </a:lvl7pPr>
            <a:lvl8pPr marL="0" indent="0">
              <a:spcBef>
                <a:spcPts val="0"/>
              </a:spcBef>
              <a:buNone/>
              <a:defRPr/>
            </a:lvl8pPr>
            <a:lvl9pPr marL="0" indent="0">
              <a:spcBef>
                <a:spcPts val="0"/>
              </a:spcBef>
              <a:buNone/>
              <a:defRPr/>
            </a:lvl9pPr>
          </a:lstStyle>
          <a:p>
            <a:pPr lvl="0"/>
            <a:r>
              <a:rPr lang="en-US" dirty="0" smtClean="0"/>
              <a:t>Chapter title</a:t>
            </a:r>
            <a:endParaRPr lang="en-US" dirty="0"/>
          </a:p>
        </p:txBody>
      </p:sp>
      <p:pic>
        <p:nvPicPr>
          <p:cNvPr id="17" name="Picture 16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00" y="6477000"/>
            <a:ext cx="918000" cy="279915"/>
          </a:xfrm>
          <a:prstGeom prst="rect">
            <a:avLst/>
          </a:prstGeom>
        </p:spPr>
      </p:pic>
      <p:pic>
        <p:nvPicPr>
          <p:cNvPr id="14" name="Picture 13" descr="1d026244feaf06692eabcfef98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33400" y="1600200"/>
            <a:ext cx="3571875" cy="4572000"/>
          </a:xfrm>
          <a:prstGeom prst="rect">
            <a:avLst/>
          </a:prstGeom>
          <a:ln>
            <a:solidFill>
              <a:srgbClr val="3C1581"/>
            </a:solidFill>
          </a:ln>
        </p:spPr>
      </p:pic>
      <p:sp>
        <p:nvSpPr>
          <p:cNvPr id="12" name="TextBox 11"/>
          <p:cNvSpPr txBox="1"/>
          <p:nvPr userDrawn="1"/>
        </p:nvSpPr>
        <p:spPr>
          <a:xfrm>
            <a:off x="1981200" y="6457890"/>
            <a:ext cx="7162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Copyright © 2018,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2013, 2009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Pearson Education, Inc.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981062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7FA3"/>
              </a:buClr>
              <a:buSzPct val="100000"/>
              <a:defRPr/>
            </a:lvl1pPr>
            <a:lvl2pPr>
              <a:buClr>
                <a:srgbClr val="007FA3"/>
              </a:buClr>
              <a:defRPr/>
            </a:lvl2pPr>
            <a:lvl3pPr>
              <a:buClr>
                <a:srgbClr val="007FA3"/>
              </a:buClr>
              <a:defRPr/>
            </a:lvl3pPr>
            <a:lvl4pPr>
              <a:buClr>
                <a:srgbClr val="007FA3"/>
              </a:buClr>
              <a:defRPr/>
            </a:lvl4pPr>
            <a:lvl5pPr>
              <a:buClr>
                <a:srgbClr val="007FA3"/>
              </a:buClr>
              <a:defRPr/>
            </a:lvl5pPr>
            <a:lvl6pPr>
              <a:buClr>
                <a:srgbClr val="007FA3"/>
              </a:buClr>
              <a:defRPr/>
            </a:lvl6pPr>
            <a:lvl7pPr>
              <a:buClr>
                <a:srgbClr val="007FA3"/>
              </a:buClr>
              <a:defRPr/>
            </a:lvl7pPr>
            <a:lvl8pPr>
              <a:buClr>
                <a:srgbClr val="007FA3"/>
              </a:buClr>
              <a:defRPr/>
            </a:lvl8pPr>
            <a:lvl9pPr>
              <a:buClr>
                <a:srgbClr val="007FA3"/>
              </a:buCl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</a:t>
            </a:r>
          </a:p>
          <a:p>
            <a:pPr lvl="6"/>
            <a:r>
              <a:rPr lang="en-US" dirty="0" smtClean="0"/>
              <a:t>Seventh</a:t>
            </a:r>
          </a:p>
          <a:p>
            <a:pPr lvl="7"/>
            <a:r>
              <a:rPr lang="en-US" dirty="0" smtClean="0"/>
              <a:t>Eighth</a:t>
            </a:r>
          </a:p>
          <a:p>
            <a:pPr lvl="8"/>
            <a:r>
              <a:rPr lang="en-US" dirty="0" smtClean="0"/>
              <a:t>Ninth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909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buClr>
                <a:srgbClr val="007FA3"/>
              </a:buClr>
              <a:buSzPct val="100000"/>
              <a:buFont typeface="+mj-lt"/>
              <a:buAutoNum type="arabicPeriod"/>
              <a:defRPr/>
            </a:lvl1pPr>
            <a:lvl2pPr marL="800100" indent="-342900">
              <a:buClr>
                <a:srgbClr val="007FA3"/>
              </a:buClr>
              <a:buFont typeface="+mj-lt"/>
              <a:buAutoNum type="arabicPeriod"/>
              <a:defRPr/>
            </a:lvl2pPr>
            <a:lvl3pPr>
              <a:buClr>
                <a:srgbClr val="007FA3"/>
              </a:buClr>
              <a:defRPr/>
            </a:lvl3pPr>
            <a:lvl4pPr>
              <a:buClr>
                <a:srgbClr val="007FA3"/>
              </a:buClr>
              <a:defRPr/>
            </a:lvl4pPr>
            <a:lvl5pPr>
              <a:buClr>
                <a:srgbClr val="007FA3"/>
              </a:buClr>
              <a:defRPr/>
            </a:lvl5pPr>
            <a:lvl6pPr>
              <a:buClr>
                <a:srgbClr val="007FA3"/>
              </a:buClr>
              <a:defRPr/>
            </a:lvl6pPr>
            <a:lvl7pPr>
              <a:buClr>
                <a:srgbClr val="007FA3"/>
              </a:buClr>
              <a:defRPr/>
            </a:lvl7pPr>
            <a:lvl8pPr>
              <a:buClr>
                <a:srgbClr val="007FA3"/>
              </a:buClr>
              <a:defRPr/>
            </a:lvl8pPr>
            <a:lvl9pPr>
              <a:buClr>
                <a:srgbClr val="007FA3"/>
              </a:buCl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</a:t>
            </a:r>
          </a:p>
          <a:p>
            <a:pPr lvl="6"/>
            <a:r>
              <a:rPr lang="en-US" dirty="0" smtClean="0"/>
              <a:t>Seventh</a:t>
            </a:r>
          </a:p>
          <a:p>
            <a:pPr lvl="7"/>
            <a:r>
              <a:rPr lang="en-US" dirty="0" smtClean="0"/>
              <a:t>Eighth</a:t>
            </a:r>
          </a:p>
          <a:p>
            <a:pPr lvl="8"/>
            <a:r>
              <a:rPr lang="en-US" dirty="0" smtClean="0"/>
              <a:t>Ninth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82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3061228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697163"/>
          </a:xfrm>
        </p:spPr>
        <p:txBody>
          <a:bodyPr/>
          <a:lstStyle>
            <a:lvl1pPr marL="0" indent="0" algn="ctr">
              <a:buClr>
                <a:srgbClr val="007FA3"/>
              </a:buClr>
              <a:buSzPct val="100000"/>
              <a:buNone/>
              <a:defRPr sz="2800"/>
            </a:lvl1pPr>
            <a:lvl2pPr>
              <a:buClr>
                <a:srgbClr val="007FA3"/>
              </a:buClr>
              <a:defRPr/>
            </a:lvl2pPr>
            <a:lvl3pPr>
              <a:buClr>
                <a:srgbClr val="007FA3"/>
              </a:buClr>
              <a:defRPr/>
            </a:lvl3pPr>
            <a:lvl4pPr>
              <a:buClr>
                <a:srgbClr val="007FA3"/>
              </a:buClr>
              <a:defRPr/>
            </a:lvl4pPr>
            <a:lvl5pPr>
              <a:buClr>
                <a:srgbClr val="007FA3"/>
              </a:buClr>
              <a:defRPr/>
            </a:lvl5pPr>
            <a:lvl6pPr>
              <a:buClr>
                <a:srgbClr val="007FA3"/>
              </a:buClr>
              <a:defRPr/>
            </a:lvl6pPr>
            <a:lvl7pPr>
              <a:buClr>
                <a:srgbClr val="007FA3"/>
              </a:buClr>
              <a:defRPr/>
            </a:lvl7pPr>
            <a:lvl8pPr>
              <a:buClr>
                <a:srgbClr val="007FA3"/>
              </a:buClr>
              <a:defRPr/>
            </a:lvl8pPr>
            <a:lvl9pPr>
              <a:buClr>
                <a:srgbClr val="007FA3"/>
              </a:buCl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371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gure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57200" y="219456"/>
            <a:ext cx="8229600" cy="1066800"/>
          </a:xfrm>
        </p:spPr>
        <p:txBody>
          <a:bodyPr anchor="t"/>
          <a:lstStyle>
            <a:lvl1pPr>
              <a:defRPr sz="3400">
                <a:solidFill>
                  <a:srgbClr val="007FA3"/>
                </a:solidFill>
              </a:defRPr>
            </a:lvl1pPr>
          </a:lstStyle>
          <a:p>
            <a:r>
              <a:rPr lang="en-US" dirty="0" smtClean="0"/>
              <a:t>Click to add figure number and title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368160"/>
            <a:ext cx="8229600" cy="916856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600"/>
            </a:lvl1pPr>
            <a:lvl2pPr marL="0" indent="0">
              <a:spcBef>
                <a:spcPts val="0"/>
              </a:spcBef>
              <a:buNone/>
              <a:defRPr sz="1600"/>
            </a:lvl2pPr>
            <a:lvl3pPr marL="0" indent="0">
              <a:spcBef>
                <a:spcPts val="0"/>
              </a:spcBef>
              <a:buNone/>
              <a:defRPr sz="1600"/>
            </a:lvl3pPr>
            <a:lvl4pPr marL="0" indent="0">
              <a:spcBef>
                <a:spcPts val="0"/>
              </a:spcBef>
              <a:buNone/>
              <a:defRPr sz="1600"/>
            </a:lvl4pPr>
            <a:lvl5pPr marL="0" indent="0">
              <a:spcBef>
                <a:spcPts val="0"/>
              </a:spcBef>
              <a:buNone/>
              <a:defRPr sz="1600"/>
            </a:lvl5pPr>
            <a:lvl6pPr marL="0" indent="0">
              <a:spcBef>
                <a:spcPts val="0"/>
              </a:spcBef>
              <a:buNone/>
              <a:defRPr sz="1600"/>
            </a:lvl6pPr>
            <a:lvl7pPr marL="0" indent="0">
              <a:spcBef>
                <a:spcPts val="0"/>
              </a:spcBef>
              <a:buNone/>
              <a:defRPr sz="1600"/>
            </a:lvl7pPr>
            <a:lvl8pPr marL="0" indent="0">
              <a:spcBef>
                <a:spcPts val="0"/>
              </a:spcBef>
              <a:buNone/>
              <a:defRPr sz="1600"/>
            </a:lvl8pPr>
            <a:lvl9pPr marL="0" indent="0">
              <a:spcBef>
                <a:spcPts val="0"/>
              </a:spcBef>
              <a:buNone/>
              <a:defRPr sz="1600"/>
            </a:lvl9pPr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81200" y="6457890"/>
            <a:ext cx="71628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7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Copyright © 2017,</a:t>
            </a:r>
            <a:r>
              <a:rPr lang="en-US" altLang="en-US" sz="7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7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Pearson Education, Inc.</a:t>
            </a:r>
            <a:r>
              <a:rPr lang="en-US" altLang="en-US" sz="7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7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All Rights Reserved</a:t>
            </a:r>
          </a:p>
        </p:txBody>
      </p:sp>
      <p:pic>
        <p:nvPicPr>
          <p:cNvPr id="6" name="Picture 5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00" y="6477000"/>
            <a:ext cx="918000" cy="27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796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Figure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57200" y="5419344"/>
            <a:ext cx="8229600" cy="829056"/>
          </a:xfrm>
        </p:spPr>
        <p:txBody>
          <a:bodyPr anchor="b" anchorCtr="0"/>
          <a:lstStyle>
            <a:lvl1pPr>
              <a:defRPr sz="1600" b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figure number and title</a:t>
            </a:r>
            <a:endParaRPr lang="en-US" dirty="0"/>
          </a:p>
        </p:txBody>
      </p:sp>
      <p:pic>
        <p:nvPicPr>
          <p:cNvPr id="6" name="Picture 5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00" y="6477000"/>
            <a:ext cx="918000" cy="279915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1981200" y="6457890"/>
            <a:ext cx="7162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Copyright © 2018,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2013, 2009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Pearson Education, Inc.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203796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109728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</a:t>
            </a:r>
          </a:p>
          <a:p>
            <a:pPr lvl="6"/>
            <a:r>
              <a:rPr lang="en-US" dirty="0" smtClean="0"/>
              <a:t>Seventh</a:t>
            </a:r>
          </a:p>
          <a:p>
            <a:pPr lvl="7"/>
            <a:r>
              <a:rPr lang="en-US" dirty="0" smtClean="0"/>
              <a:t>Eighth</a:t>
            </a:r>
          </a:p>
          <a:p>
            <a:pPr lvl="8"/>
            <a:r>
              <a:rPr lang="en-US" dirty="0" smtClean="0"/>
              <a:t>Ninth</a:t>
            </a:r>
            <a:endParaRPr lang="en-US" dirty="0"/>
          </a:p>
        </p:txBody>
      </p:sp>
      <p:pic>
        <p:nvPicPr>
          <p:cNvPr id="9" name="Picture 8" descr="Pearson Logo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00" y="6477000"/>
            <a:ext cx="918000" cy="279915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1981200" y="6457890"/>
            <a:ext cx="7162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Copyright © 2018,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2013, 2009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Pearson Education, Inc.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691570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0" r:id="rId2"/>
    <p:sldLayoutId id="2147483660" r:id="rId3"/>
    <p:sldLayoutId id="2147483659" r:id="rId4"/>
    <p:sldLayoutId id="2147483658" r:id="rId5"/>
    <p:sldLayoutId id="2147483661" r:id="rId6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400" b="1" kern="1200">
          <a:solidFill>
            <a:srgbClr val="007FA3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56032" indent="-256032" algn="l" defTabSz="914400" rtl="0" eaLnBrk="1" latinLnBrk="0" hangingPunct="1">
        <a:spcBef>
          <a:spcPts val="1500"/>
        </a:spcBef>
        <a:buClr>
          <a:srgbClr val="007FA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600"/>
        </a:spcBef>
        <a:buClr>
          <a:srgbClr val="007FA3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i="1" dirty="0" smtClean="0">
                <a:latin typeface="Arial"/>
                <a:cs typeface="Arial"/>
              </a:rPr>
              <a:t>Effective Leadership and Management in Nursing</a:t>
            </a:r>
            <a:r>
              <a:rPr lang="en-US" i="1" dirty="0" smtClean="0">
                <a:latin typeface="Arial"/>
                <a:cs typeface="Arial"/>
              </a:rPr>
              <a:t/>
            </a:r>
            <a:br>
              <a:rPr lang="en-US" i="1" dirty="0" smtClean="0">
                <a:latin typeface="Arial"/>
                <a:cs typeface="Arial"/>
              </a:rPr>
            </a:br>
            <a:r>
              <a:rPr lang="en-US" sz="2400" b="0" dirty="0" smtClean="0">
                <a:latin typeface="Arial"/>
                <a:cs typeface="Arial"/>
              </a:rPr>
              <a:t>Ninth Edition</a:t>
            </a:r>
            <a:endParaRPr lang="en-US" sz="2400" b="0" dirty="0">
              <a:latin typeface="Arial"/>
              <a:cs typeface="Arial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z="2800" dirty="0"/>
              <a:t>Chapter </a:t>
            </a:r>
            <a:r>
              <a:rPr lang="en-US" sz="2800" dirty="0" smtClean="0"/>
              <a:t>28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sz="2400" dirty="0">
                <a:ea typeface="ＭＳ Ｐゴシック" charset="-128"/>
              </a:rPr>
              <a:t>Imagining the Future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78734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Future of Healthcare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Technological Innovations</a:t>
            </a:r>
          </a:p>
          <a:p>
            <a:pPr lvl="1"/>
            <a:r>
              <a:rPr lang="en-US"/>
              <a:t>Mobile devices</a:t>
            </a:r>
          </a:p>
          <a:p>
            <a:pPr lvl="1"/>
            <a:r>
              <a:rPr lang="en-US"/>
              <a:t>Virtual reality</a:t>
            </a:r>
          </a:p>
          <a:p>
            <a:pPr lvl="1"/>
            <a:r>
              <a:rPr lang="en-US"/>
              <a:t>Cloud computing</a:t>
            </a:r>
          </a:p>
          <a:p>
            <a:pPr lvl="1"/>
            <a:r>
              <a:rPr lang="en-US"/>
              <a:t>Communications</a:t>
            </a:r>
          </a:p>
          <a:p>
            <a:pPr lvl="2"/>
            <a:r>
              <a:rPr lang="en-US"/>
              <a:t>Through a portal, patients can:</a:t>
            </a:r>
          </a:p>
          <a:p>
            <a:pPr lvl="3"/>
            <a:r>
              <a:rPr lang="en-US"/>
              <a:t>Access their own records</a:t>
            </a:r>
          </a:p>
          <a:p>
            <a:pPr lvl="3"/>
            <a:r>
              <a:rPr lang="en-US"/>
              <a:t>See the results of their examinations</a:t>
            </a:r>
          </a:p>
          <a:p>
            <a:pPr lvl="3"/>
            <a:r>
              <a:rPr lang="en-US"/>
              <a:t>Read about their treatments</a:t>
            </a:r>
          </a:p>
          <a:p>
            <a:pPr lvl="3"/>
            <a:r>
              <a:rPr lang="en-US"/>
              <a:t>Delve into the purpose and side effects of their medications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60925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Future of Healthcare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Technological Innovations</a:t>
            </a:r>
          </a:p>
          <a:p>
            <a:pPr lvl="1"/>
            <a:r>
              <a:rPr lang="en-US"/>
              <a:t>Examination and monitoring</a:t>
            </a:r>
          </a:p>
          <a:p>
            <a:pPr lvl="2"/>
            <a:r>
              <a:rPr lang="en-US"/>
              <a:t>Distance exams</a:t>
            </a:r>
          </a:p>
          <a:p>
            <a:pPr lvl="2"/>
            <a:r>
              <a:rPr lang="en-US"/>
              <a:t>Paperless prescription</a:t>
            </a:r>
          </a:p>
          <a:p>
            <a:pPr lvl="1"/>
            <a:r>
              <a:rPr lang="en-US"/>
              <a:t>Automated technology</a:t>
            </a:r>
          </a:p>
          <a:p>
            <a:pPr lvl="2"/>
            <a:r>
              <a:rPr lang="en-US"/>
              <a:t>Makes medication administration safer and more convenient</a:t>
            </a:r>
          </a:p>
          <a:p>
            <a:pPr lvl="2"/>
            <a:r>
              <a:rPr lang="en-US"/>
              <a:t>Inventory management systems</a:t>
            </a:r>
          </a:p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60925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Future of Healthcare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Healthcare Legislation </a:t>
            </a:r>
          </a:p>
          <a:p>
            <a:pPr lvl="1"/>
            <a:r>
              <a:rPr lang="en-US"/>
              <a:t>Affordable Care Act (ACA)</a:t>
            </a:r>
          </a:p>
          <a:p>
            <a:pPr lvl="2"/>
            <a:r>
              <a:rPr lang="en-US"/>
              <a:t>Healthcare organizations are paid for the </a:t>
            </a:r>
            <a:r>
              <a:rPr lang="en-US" i="1"/>
              <a:t>value </a:t>
            </a:r>
            <a:r>
              <a:rPr lang="en-US"/>
              <a:t>of their care, rather than the </a:t>
            </a:r>
            <a:r>
              <a:rPr lang="en-US" i="1"/>
              <a:t>amount </a:t>
            </a:r>
            <a:r>
              <a:rPr lang="en-US"/>
              <a:t>of care.</a:t>
            </a:r>
          </a:p>
          <a:p>
            <a:pPr lvl="2"/>
            <a:r>
              <a:rPr lang="en-US"/>
              <a:t>Patient satisfaction is assessed after discharge.</a:t>
            </a:r>
          </a:p>
          <a:p>
            <a:pPr lvl="3"/>
            <a:r>
              <a:rPr lang="en-US"/>
              <a:t>Medicare reimbursement is based on the results.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60925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Future of Healthcare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Demands of Consumerism</a:t>
            </a:r>
          </a:p>
          <a:p>
            <a:pPr lvl="1"/>
            <a:r>
              <a:rPr lang="en-US"/>
              <a:t>Consumerism has grown simultaneously as products and services have become easily accessible and personalized. </a:t>
            </a:r>
          </a:p>
          <a:p>
            <a:pPr lvl="1"/>
            <a:r>
              <a:rPr lang="en-US"/>
              <a:t>Savvy, educated consumers expect their healthcare to be as easily accessed as other products and services.</a:t>
            </a:r>
          </a:p>
          <a:p>
            <a:pPr lvl="1"/>
            <a:r>
              <a:rPr lang="en-US"/>
              <a:t>Healthcare clinics are located in retail stores.</a:t>
            </a:r>
          </a:p>
        </p:txBody>
      </p:sp>
    </p:spTree>
    <p:extLst>
      <p:ext uri="{BB962C8B-B14F-4D97-AF65-F5344CB8AC3E}">
        <p14:creationId xmlns:p14="http://schemas.microsoft.com/office/powerpoint/2010/main" val="160925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 Four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Critique opportunities for nurses in the future.</a:t>
            </a:r>
            <a:endParaRPr lang="en-US" dirty="0"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5562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Future of Nursing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Nurses are the frontline of contact and care of patients. </a:t>
            </a:r>
          </a:p>
          <a:p>
            <a:pPr lvl="1"/>
            <a:r>
              <a:rPr lang="en-US"/>
              <a:t>Nothing could be more valuable to the healthcare organization. </a:t>
            </a:r>
          </a:p>
          <a:p>
            <a:r>
              <a:rPr lang="en-US"/>
              <a:t>Institute of Medicine Recommendations</a:t>
            </a:r>
          </a:p>
          <a:p>
            <a:pPr lvl="1"/>
            <a:r>
              <a:rPr lang="en-US"/>
              <a:t>Recommended major changes in nursing education and practice that would transform healthcare</a:t>
            </a:r>
          </a:p>
          <a:p>
            <a:pPr lvl="2"/>
            <a:r>
              <a:rPr lang="en-US"/>
              <a:t>Demands for nurses to expand their education and to be full partners in the healthcare delivery system.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60925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Future of Nursing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New Careers in Nursing Project</a:t>
            </a:r>
          </a:p>
          <a:p>
            <a:pPr lvl="1"/>
            <a:r>
              <a:rPr lang="en-US"/>
              <a:t>Robert Wood Johnson Foundation funded the New Careers in Nursing program.</a:t>
            </a:r>
          </a:p>
          <a:p>
            <a:pPr lvl="2"/>
            <a:r>
              <a:rPr lang="en-US"/>
              <a:t>Designed to support individuals with degrees in other fields to enter accelerated baccalaureate or master’s programs in nursing</a:t>
            </a:r>
          </a:p>
          <a:p>
            <a:pPr lvl="2"/>
            <a:r>
              <a:rPr lang="en-US"/>
              <a:t>Program offered scholarships for entering students and numerous resources.</a:t>
            </a:r>
          </a:p>
          <a:p>
            <a:pPr lvl="1"/>
            <a:r>
              <a:rPr lang="en-US"/>
              <a:t>For the nursing profession to create its preferred future, individual nurses, nursing education, practice settings, and nursing science must contribute their expertise.</a:t>
            </a:r>
          </a:p>
        </p:txBody>
      </p:sp>
    </p:spTree>
    <p:extLst>
      <p:ext uri="{BB962C8B-B14F-4D97-AF65-F5344CB8AC3E}">
        <p14:creationId xmlns:p14="http://schemas.microsoft.com/office/powerpoint/2010/main" val="160925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Learning Outcomes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Examine various ways to think about the future.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Evaluate predictions about society’s future.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Assess changes affecting the future in healthcare.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Critique opportunities for nurses in the future.</a:t>
            </a:r>
            <a:endParaRPr lang="en-US" dirty="0" smtClean="0"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051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Terms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plausible future</a:t>
            </a:r>
          </a:p>
          <a:p>
            <a:r>
              <a:rPr lang="en-US" smtClean="0"/>
              <a:t>possible future</a:t>
            </a:r>
          </a:p>
          <a:p>
            <a:r>
              <a:rPr lang="en-US" smtClean="0"/>
              <a:t>preferable future</a:t>
            </a:r>
          </a:p>
          <a:p>
            <a:r>
              <a:rPr lang="en-US" smtClean="0"/>
              <a:t>probable future</a:t>
            </a:r>
          </a:p>
          <a:p>
            <a:r>
              <a:rPr lang="en-US" smtClean="0"/>
              <a:t>wildcards</a:t>
            </a: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 One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Examine various ways to think about the future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35658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Ways to Consider the Future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Rapid changes in healthcare, science, technology, and the populace are just a few of the revolutionary circumstances that are altering the future.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60925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Ways to Consider the Future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Possible Future</a:t>
            </a:r>
          </a:p>
          <a:p>
            <a:pPr lvl="1"/>
            <a:r>
              <a:rPr lang="en-US"/>
              <a:t>Anything that could happen, no matter how unlikely</a:t>
            </a:r>
          </a:p>
          <a:p>
            <a:r>
              <a:rPr lang="en-US"/>
              <a:t>Plausible Future</a:t>
            </a:r>
          </a:p>
          <a:p>
            <a:pPr lvl="1"/>
            <a:r>
              <a:rPr lang="en-US"/>
              <a:t>Narrower in scope; considers events that could happen.</a:t>
            </a:r>
          </a:p>
          <a:p>
            <a:r>
              <a:rPr lang="en-US"/>
              <a:t>Probable Future </a:t>
            </a:r>
          </a:p>
          <a:p>
            <a:pPr lvl="1"/>
            <a:r>
              <a:rPr lang="en-US"/>
              <a:t>Considers the future as an extension of the present</a:t>
            </a:r>
          </a:p>
          <a:p>
            <a:r>
              <a:rPr lang="en-US"/>
              <a:t>Preferable Future </a:t>
            </a:r>
          </a:p>
          <a:p>
            <a:pPr lvl="1"/>
            <a:r>
              <a:rPr lang="en-US"/>
              <a:t>What we want to have happen in the future</a:t>
            </a:r>
          </a:p>
        </p:txBody>
      </p:sp>
    </p:spTree>
    <p:extLst>
      <p:ext uri="{BB962C8B-B14F-4D97-AF65-F5344CB8AC3E}">
        <p14:creationId xmlns:p14="http://schemas.microsoft.com/office/powerpoint/2010/main" val="160925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 Two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Evaluate predictions about society’s future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76229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Societal Predictions About the Future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It behooves us to consider what societal changes may affect nursing.</a:t>
            </a:r>
          </a:p>
          <a:p>
            <a:pPr lvl="1"/>
            <a:r>
              <a:rPr lang="en-US"/>
              <a:t>Medical science advances</a:t>
            </a:r>
          </a:p>
          <a:p>
            <a:pPr lvl="1"/>
            <a:r>
              <a:rPr lang="en-US"/>
              <a:t>Technological innovation</a:t>
            </a:r>
          </a:p>
          <a:p>
            <a:pPr lvl="2"/>
            <a:r>
              <a:rPr lang="en-US"/>
              <a:t>Global proliferation of mobile devices</a:t>
            </a:r>
          </a:p>
          <a:p>
            <a:pPr lvl="1"/>
            <a:r>
              <a:rPr lang="en-US"/>
              <a:t>Computerized industry</a:t>
            </a:r>
          </a:p>
          <a:p>
            <a:pPr lvl="1"/>
            <a:r>
              <a:rPr lang="en-US"/>
              <a:t>Education changes</a:t>
            </a:r>
          </a:p>
          <a:p>
            <a:pPr lvl="1"/>
            <a:r>
              <a:rPr lang="en-US"/>
              <a:t>Employment environment and status changes</a:t>
            </a:r>
          </a:p>
          <a:p>
            <a:pPr lvl="1"/>
            <a:r>
              <a:rPr lang="en-US"/>
              <a:t>Entertainment</a:t>
            </a:r>
          </a:p>
          <a:p>
            <a:pPr lvl="1"/>
            <a:r>
              <a:rPr lang="en-US"/>
              <a:t>Individual rights and privacy</a:t>
            </a:r>
          </a:p>
        </p:txBody>
      </p:sp>
    </p:spTree>
    <p:extLst>
      <p:ext uri="{BB962C8B-B14F-4D97-AF65-F5344CB8AC3E}">
        <p14:creationId xmlns:p14="http://schemas.microsoft.com/office/powerpoint/2010/main" val="160925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 Three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Assess changes affecting the future in healthcare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00939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08 Lecture">
  <a:themeElements>
    <a:clrScheme name="Custom 7">
      <a:dk1>
        <a:sysClr val="windowText" lastClr="000000"/>
      </a:dk1>
      <a:lt1>
        <a:sysClr val="window" lastClr="FFFFFF"/>
      </a:lt1>
      <a:dk2>
        <a:srgbClr val="000000"/>
      </a:dk2>
      <a:lt2>
        <a:srgbClr val="007FA3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0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Pearson 508">
      <a:dk1>
        <a:sysClr val="windowText" lastClr="000000"/>
      </a:dk1>
      <a:lt1>
        <a:sysClr val="window" lastClr="FFFFFF"/>
      </a:lt1>
      <a:dk2>
        <a:srgbClr val="000000"/>
      </a:dk2>
      <a:lt2>
        <a:srgbClr val="EEEEEE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Pearson 508">
      <a:dk1>
        <a:sysClr val="windowText" lastClr="000000"/>
      </a:dk1>
      <a:lt1>
        <a:sysClr val="window" lastClr="FFFFFF"/>
      </a:lt1>
      <a:dk2>
        <a:srgbClr val="000000"/>
      </a:dk2>
      <a:lt2>
        <a:srgbClr val="EEEEEE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2297</TotalTime>
  <Words>537</Words>
  <Application>Microsoft Office PowerPoint</Application>
  <PresentationFormat>On-screen Show (4:3)</PresentationFormat>
  <Paragraphs>90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ＭＳ Ｐゴシック</vt:lpstr>
      <vt:lpstr>Arial</vt:lpstr>
      <vt:lpstr>Times New Roman</vt:lpstr>
      <vt:lpstr>Verdana</vt:lpstr>
      <vt:lpstr>Wingdings</vt:lpstr>
      <vt:lpstr>508 Lecture</vt:lpstr>
      <vt:lpstr>Effective Leadership and Management in Nursing Ninth Edition</vt:lpstr>
      <vt:lpstr>Learning Outcomes</vt:lpstr>
      <vt:lpstr>Key Terms</vt:lpstr>
      <vt:lpstr>Learning Outcome One</vt:lpstr>
      <vt:lpstr>Ways to Consider the Future</vt:lpstr>
      <vt:lpstr>Ways to Consider the Future</vt:lpstr>
      <vt:lpstr>Learning Outcome Two</vt:lpstr>
      <vt:lpstr>Societal Predictions About the Future</vt:lpstr>
      <vt:lpstr>Learning Outcome Three</vt:lpstr>
      <vt:lpstr>The Future of Healthcare </vt:lpstr>
      <vt:lpstr>The Future of Healthcare </vt:lpstr>
      <vt:lpstr>The Future of Healthcare </vt:lpstr>
      <vt:lpstr>The Future of Healthcare </vt:lpstr>
      <vt:lpstr>Learning Outcome Four</vt:lpstr>
      <vt:lpstr>The Future of Nursing</vt:lpstr>
      <vt:lpstr>The Future of Nursing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Effective Leadership and Management in Nursing, 9e</dc:title>
  <dc:subject/>
  <dc:creator>Eleanor J. Sullivan</dc:creator>
  <cp:keywords/>
  <dc:description/>
  <cp:lastModifiedBy>laptopuser</cp:lastModifiedBy>
  <cp:revision>185</cp:revision>
  <dcterms:created xsi:type="dcterms:W3CDTF">2017-07-13T21:59:06Z</dcterms:created>
  <dcterms:modified xsi:type="dcterms:W3CDTF">2017-08-02T01:34:22Z</dcterms:modified>
  <cp:category/>
</cp:coreProperties>
</file>