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48" r:id="rId2"/>
    <p:sldId id="349" r:id="rId3"/>
    <p:sldId id="365" r:id="rId4"/>
    <p:sldId id="369" r:id="rId5"/>
    <p:sldId id="366" r:id="rId6"/>
    <p:sldId id="351" r:id="rId7"/>
    <p:sldId id="371" r:id="rId8"/>
    <p:sldId id="370" r:id="rId9"/>
    <p:sldId id="372" r:id="rId10"/>
    <p:sldId id="367" r:id="rId11"/>
    <p:sldId id="355" r:id="rId12"/>
    <p:sldId id="373" r:id="rId13"/>
    <p:sldId id="374" r:id="rId14"/>
    <p:sldId id="375" r:id="rId15"/>
    <p:sldId id="376" r:id="rId16"/>
    <p:sldId id="356" r:id="rId17"/>
    <p:sldId id="377" r:id="rId18"/>
    <p:sldId id="368" r:id="rId19"/>
    <p:sldId id="378" r:id="rId20"/>
    <p:sldId id="362" r:id="rId21"/>
    <p:sldId id="363" r:id="rId22"/>
    <p:sldId id="3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2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23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rgbClr val="000000"/>
                </a:solidFill>
              </a:rPr>
              <a:t>Preparing for Emergencies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emergency preparedness for hospitals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385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Hospital Preparedness for Emergencies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All-hazards Approach</a:t>
            </a:r>
          </a:p>
          <a:p>
            <a:pPr lvl="1"/>
            <a:r>
              <a:rPr lang="en-US"/>
              <a:t>Does not mean that every organization must be prepared for every possible catastrophic event </a:t>
            </a:r>
          </a:p>
          <a:p>
            <a:pPr lvl="1"/>
            <a:r>
              <a:rPr lang="en-US"/>
              <a:t>Such preparation is impossible. </a:t>
            </a:r>
          </a:p>
          <a:p>
            <a:pPr lvl="2"/>
            <a:r>
              <a:rPr lang="en-US"/>
              <a:t>Could lead to staff confusion during an actual event </a:t>
            </a:r>
          </a:p>
          <a:p>
            <a:pPr lvl="1"/>
            <a:r>
              <a:rPr lang="en-US"/>
              <a:t>Risk analysis of the community’s vulnerability to specific threats should direct the organization’s planning efforts.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33312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Hospital Preparedness for Emergencies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Emergency Operations Plan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Activation response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Communication plan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Patient care coordination plan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Security plan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Traffic flow plan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Data management strategy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Resources availability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33312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Hospital Preparedness for Emergencies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Emergency Operations Plan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EOP must include plans to deactivate the response and follow up with a post-incident review and a schedule for practice drills.</a:t>
            </a:r>
          </a:p>
          <a:p>
            <a:pPr lvl="1"/>
            <a:r>
              <a:rPr lang="en-US"/>
              <a:t>Three components</a:t>
            </a:r>
          </a:p>
          <a:p>
            <a:pPr lvl="2"/>
            <a:r>
              <a:rPr lang="en-US"/>
              <a:t>Planning</a:t>
            </a:r>
          </a:p>
          <a:p>
            <a:pPr lvl="3"/>
            <a:r>
              <a:rPr lang="en-US"/>
              <a:t>Determining the hospital’s top three to five vulnerabilities based on its geographic location</a:t>
            </a:r>
          </a:p>
          <a:p>
            <a:pPr lvl="2"/>
            <a:r>
              <a:rPr lang="en-US"/>
              <a:t>Preparing</a:t>
            </a:r>
          </a:p>
          <a:p>
            <a:pPr lvl="3"/>
            <a:r>
              <a:rPr lang="en-US"/>
              <a:t>Staff education and training </a:t>
            </a:r>
          </a:p>
          <a:p>
            <a:pPr lvl="3"/>
            <a:r>
              <a:rPr lang="en-US"/>
              <a:t>Computer simulations, video demonstrations, and disaster drills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33312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Hospital Preparedness for Emergencies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Emergency Operations Plan </a:t>
            </a:r>
          </a:p>
          <a:p>
            <a:pPr lvl="1"/>
            <a:r>
              <a:rPr lang="en-US"/>
              <a:t>Three components</a:t>
            </a:r>
          </a:p>
          <a:p>
            <a:pPr lvl="2"/>
            <a:r>
              <a:rPr lang="en-US"/>
              <a:t>Practicing</a:t>
            </a:r>
          </a:p>
          <a:p>
            <a:pPr lvl="3"/>
            <a:r>
              <a:rPr lang="en-US"/>
              <a:t>Hospitals are required to test their EOP twice a year.</a:t>
            </a:r>
          </a:p>
          <a:p>
            <a:pPr lvl="3"/>
            <a:r>
              <a:rPr lang="en-US"/>
              <a:t>One practice can be a tabletop event.</a:t>
            </a:r>
          </a:p>
          <a:p>
            <a:pPr lvl="3"/>
            <a:r>
              <a:rPr lang="en-US"/>
              <a:t>One must involve realistic situations and simulated patients.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33312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Hospital Preparedness for Emergencies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Surge Capacity </a:t>
            </a:r>
          </a:p>
          <a:p>
            <a:pPr lvl="1"/>
            <a:r>
              <a:rPr lang="en-US"/>
              <a:t>Describes an institution’s ability to mobilize when suddenly confronted with a vast increase in patient demand </a:t>
            </a:r>
          </a:p>
          <a:p>
            <a:pPr lvl="1"/>
            <a:r>
              <a:rPr lang="en-US" dirty="0"/>
              <a:t>Surge System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Supplies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Personnel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Physical space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Management infrastructure</a:t>
            </a:r>
          </a:p>
          <a:p>
            <a:pPr lvl="2"/>
            <a:r>
              <a:rPr lang="en-US"/>
              <a:t>These components are known as "stuff, staff, structure, and systems".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33312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Hospital Preparedness for Emergencies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Disaster Triage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Reversal of usual method of first treating most seriously injured</a:t>
            </a:r>
          </a:p>
          <a:p>
            <a:pPr lvl="2"/>
            <a:r>
              <a:rPr lang="en-US"/>
              <a:t>Prioritize scarce resources to those who can benefit the most.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Goal is to treat as many injured people in shortest time possible.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96422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Hospital Preparedness for Emergencies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Continuation of Services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Electricity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Computers and electronic records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Medication systems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Risk assessment to identify vulnerability</a:t>
            </a:r>
          </a:p>
          <a:p>
            <a:pPr lvl="1"/>
            <a:r>
              <a:rPr lang="en-US"/>
              <a:t>Capabilities, resources, and education and training needs must be assessed.</a:t>
            </a:r>
          </a:p>
        </p:txBody>
      </p:sp>
    </p:spTree>
    <p:extLst>
      <p:ext uri="{BB962C8B-B14F-4D97-AF65-F5344CB8AC3E}">
        <p14:creationId xmlns:p14="http://schemas.microsoft.com/office/powerpoint/2010/main" val="296422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staff requirements to respond to emergencies.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7336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Staff Utilization in Emergencies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Impact of Disasters on Employees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Illness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Damage to homes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Family needs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Physical and mental fatigue and exhaustion</a:t>
            </a:r>
            <a:r>
              <a:rPr lang="en-US" altLang="en-US" dirty="0" smtClean="0">
                <a:latin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0509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 examples of disasters that require preparation.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emergency preparedness for hospitals.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Discuss staff requirements to respond to emergencies.</a:t>
            </a:r>
            <a:endParaRPr lang="en-US" altLang="en-US" dirty="0" smtClean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59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Staff Utilization in Emergencies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Personal protective equipment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Staff must be trained for use.</a:t>
            </a:r>
          </a:p>
          <a:p>
            <a:pPr lvl="1"/>
            <a:r>
              <a:rPr lang="en-US"/>
              <a:t>Respiratory protection</a:t>
            </a:r>
          </a:p>
          <a:p>
            <a:pPr lvl="1"/>
            <a:r>
              <a:rPr lang="en-US"/>
              <a:t>Eye and face protection</a:t>
            </a:r>
          </a:p>
          <a:p>
            <a:pPr lvl="1"/>
            <a:r>
              <a:rPr lang="en-US"/>
              <a:t>Hand, arm, and body protection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r>
              <a:rPr lang="en-US"/>
              <a:t>Prepare for an unanticipated crisis.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Education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Training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Practice drills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8794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Staff Utilization in Emergencies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Willingness to Work</a:t>
            </a:r>
          </a:p>
          <a:p>
            <a:pPr lvl="1"/>
            <a:r>
              <a:rPr lang="en-US"/>
              <a:t>Several factors determine staff members’ decisions to come to work.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Family’s vulnerability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Personal safety concerns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Professional accountability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Past experience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Caring connection with organization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Desire to help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94706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Staff Utilization in Emergencies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Willingness to Work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Hospital can help to mitigate problems.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Develop caring relationship with staff.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Compassionate response during and after disaster.</a:t>
            </a:r>
          </a:p>
        </p:txBody>
      </p:sp>
    </p:spTree>
    <p:extLst>
      <p:ext uri="{BB962C8B-B14F-4D97-AF65-F5344CB8AC3E}">
        <p14:creationId xmlns:p14="http://schemas.microsoft.com/office/powerpoint/2010/main" val="294706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all-hazards approach</a:t>
            </a:r>
          </a:p>
          <a:p>
            <a:r>
              <a:rPr lang="en-US" smtClean="0"/>
              <a:t>emergency operations plan (EOP)</a:t>
            </a:r>
          </a:p>
          <a:p>
            <a:r>
              <a:rPr lang="en-US" smtClean="0"/>
              <a:t>mass casualty events (MCE)</a:t>
            </a:r>
          </a:p>
          <a:p>
            <a:r>
              <a:rPr lang="en-US" smtClean="0"/>
              <a:t>surge capacity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Introduction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At the national level, the Joint Commission and the federal government have created initiatives to help prepare first responders and health-care organizations to handle emergencies.</a:t>
            </a:r>
          </a:p>
          <a:p>
            <a:r>
              <a:rPr lang="en-US"/>
              <a:t>Office of Homeland Security</a:t>
            </a:r>
          </a:p>
          <a:p>
            <a:r>
              <a:rPr lang="en-US"/>
              <a:t>Federal Emergency Management Agency (FEMA)</a:t>
            </a:r>
          </a:p>
          <a:p>
            <a:r>
              <a:rPr lang="en-US" dirty="0"/>
              <a:t>Mass Casualty Incidents (MCI)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Every health organization must prepare</a:t>
            </a:r>
            <a:r>
              <a:rPr lang="en-US" altLang="en-US" dirty="0" smtClean="0"/>
              <a:t>.</a:t>
            </a:r>
            <a:endParaRPr lang="en-US" altLang="en-US" dirty="0" smtClean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3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examples of disasters that require preparation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Types of Emergencies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Natural disasters</a:t>
            </a:r>
          </a:p>
          <a:p>
            <a:pPr lvl="1"/>
            <a:r>
              <a:rPr lang="en-US"/>
              <a:t>Any disaster that is not man-made.</a:t>
            </a:r>
          </a:p>
          <a:p>
            <a:pPr lvl="2"/>
            <a:r>
              <a:rPr lang="en-US"/>
              <a:t>Floods</a:t>
            </a:r>
          </a:p>
          <a:p>
            <a:pPr lvl="2"/>
            <a:r>
              <a:rPr lang="en-US"/>
              <a:t>Hurricanes</a:t>
            </a:r>
          </a:p>
          <a:p>
            <a:pPr lvl="2"/>
            <a:r>
              <a:rPr lang="en-US"/>
              <a:t>Tornadoes</a:t>
            </a:r>
          </a:p>
          <a:p>
            <a:pPr lvl="2"/>
            <a:r>
              <a:rPr lang="en-US"/>
              <a:t>Volcanoes</a:t>
            </a:r>
          </a:p>
          <a:p>
            <a:pPr lvl="2"/>
            <a:r>
              <a:rPr lang="en-US"/>
              <a:t>Heat waves</a:t>
            </a:r>
          </a:p>
          <a:p>
            <a:pPr lvl="2"/>
            <a:r>
              <a:rPr lang="en-US"/>
              <a:t>Blizzards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28753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Types of Emergencies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Natural disasters</a:t>
            </a:r>
          </a:p>
          <a:p>
            <a:pPr lvl="1"/>
            <a:r>
              <a:rPr lang="en-US"/>
              <a:t>Health disasters are also natural disasters.</a:t>
            </a:r>
          </a:p>
          <a:p>
            <a:pPr lvl="2"/>
            <a:r>
              <a:rPr lang="en-US"/>
              <a:t>Disease epidemics </a:t>
            </a:r>
          </a:p>
          <a:p>
            <a:pPr lvl="3"/>
            <a:r>
              <a:rPr lang="en-US"/>
              <a:t>Spread rapidly through the population</a:t>
            </a:r>
          </a:p>
          <a:p>
            <a:pPr lvl="2"/>
            <a:r>
              <a:rPr lang="en-US"/>
              <a:t>Pandemics </a:t>
            </a:r>
          </a:p>
          <a:p>
            <a:pPr lvl="3"/>
            <a:r>
              <a:rPr lang="en-US"/>
              <a:t>Spread disease around the planet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28753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Types of Emergencies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Man-made disasters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Accidents</a:t>
            </a:r>
          </a:p>
          <a:p>
            <a:pPr lvl="2"/>
            <a:r>
              <a:rPr lang="en-US"/>
              <a:t>Industrial hazards</a:t>
            </a:r>
          </a:p>
          <a:p>
            <a:pPr lvl="2"/>
            <a:r>
              <a:rPr lang="en-US"/>
              <a:t>Structural collapses of buildings or bridges</a:t>
            </a:r>
          </a:p>
          <a:p>
            <a:pPr lvl="2"/>
            <a:r>
              <a:rPr lang="en-US"/>
              <a:t>Power outages 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Intentional</a:t>
            </a:r>
          </a:p>
          <a:p>
            <a:pPr lvl="2"/>
            <a:r>
              <a:rPr lang="en-US"/>
              <a:t>Chemical, physical, biological, radiological, or nuclear toxins </a:t>
            </a:r>
          </a:p>
          <a:p>
            <a:pPr lvl="2"/>
            <a:r>
              <a:rPr lang="en-US"/>
              <a:t>Cybersecurity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28753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Types of Emergencies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Levels of Disasters</a:t>
            </a:r>
          </a:p>
          <a:p>
            <a:pPr lvl="1"/>
            <a:r>
              <a:rPr lang="en-US"/>
              <a:t>Level I</a:t>
            </a:r>
          </a:p>
          <a:p>
            <a:pPr lvl="2"/>
            <a:r>
              <a:rPr lang="en-US"/>
              <a:t>Local level response and containment suffice. </a:t>
            </a:r>
          </a:p>
          <a:p>
            <a:pPr lvl="1"/>
            <a:r>
              <a:rPr lang="en-US"/>
              <a:t>Level II</a:t>
            </a:r>
          </a:p>
          <a:p>
            <a:pPr lvl="2"/>
            <a:r>
              <a:rPr lang="en-US"/>
              <a:t>Regional level response is necessary. </a:t>
            </a:r>
          </a:p>
          <a:p>
            <a:pPr lvl="1"/>
            <a:r>
              <a:rPr lang="en-US"/>
              <a:t>Level III</a:t>
            </a:r>
          </a:p>
          <a:p>
            <a:pPr lvl="2"/>
            <a:r>
              <a:rPr lang="en-US"/>
              <a:t>Statewide or national assistance is needed.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3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2373</TotalTime>
  <Words>697</Words>
  <Application>Microsoft Office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Introduction</vt:lpstr>
      <vt:lpstr>Learning Outcome One</vt:lpstr>
      <vt:lpstr>Types of Emergencies</vt:lpstr>
      <vt:lpstr>Types of Emergencies</vt:lpstr>
      <vt:lpstr>Types of Emergencies</vt:lpstr>
      <vt:lpstr>Types of Emergencies</vt:lpstr>
      <vt:lpstr>Learning Outcome Two</vt:lpstr>
      <vt:lpstr>Hospital Preparedness for Emergencies</vt:lpstr>
      <vt:lpstr>Hospital Preparedness for Emergencies</vt:lpstr>
      <vt:lpstr>Hospital Preparedness for Emergencies</vt:lpstr>
      <vt:lpstr>Hospital Preparedness for Emergencies</vt:lpstr>
      <vt:lpstr>Hospital Preparedness for Emergencies</vt:lpstr>
      <vt:lpstr>Hospital Preparedness for Emergencies</vt:lpstr>
      <vt:lpstr>Hospital Preparedness for Emergencies</vt:lpstr>
      <vt:lpstr>Learning Outcome Three</vt:lpstr>
      <vt:lpstr>Staff Utilization in Emergencies</vt:lpstr>
      <vt:lpstr>Staff Utilization in Emergencies</vt:lpstr>
      <vt:lpstr>Staff Utilization in Emergencies</vt:lpstr>
      <vt:lpstr>Staff Utilization in Emergencies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198</cp:revision>
  <dcterms:created xsi:type="dcterms:W3CDTF">2017-07-13T19:21:33Z</dcterms:created>
  <dcterms:modified xsi:type="dcterms:W3CDTF">2017-08-02T01:34:02Z</dcterms:modified>
  <cp:category/>
</cp:coreProperties>
</file>