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48" r:id="rId2"/>
    <p:sldId id="349" r:id="rId3"/>
    <p:sldId id="365" r:id="rId4"/>
    <p:sldId id="366" r:id="rId5"/>
    <p:sldId id="367" r:id="rId6"/>
    <p:sldId id="374" r:id="rId7"/>
    <p:sldId id="368" r:id="rId8"/>
    <p:sldId id="351" r:id="rId9"/>
    <p:sldId id="352" r:id="rId10"/>
    <p:sldId id="353" r:id="rId11"/>
    <p:sldId id="375" r:id="rId12"/>
    <p:sldId id="376" r:id="rId13"/>
    <p:sldId id="377" r:id="rId14"/>
    <p:sldId id="378" r:id="rId15"/>
    <p:sldId id="373" r:id="rId16"/>
    <p:sldId id="356" r:id="rId17"/>
    <p:sldId id="357" r:id="rId18"/>
    <p:sldId id="358" r:id="rId19"/>
    <p:sldId id="359" r:id="rId20"/>
    <p:sldId id="379" r:id="rId21"/>
    <p:sldId id="360" r:id="rId22"/>
    <p:sldId id="361" r:id="rId23"/>
    <p:sldId id="363" r:id="rId24"/>
    <p:sldId id="370" r:id="rId25"/>
    <p:sldId id="36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3" name="TextBox 12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5419344"/>
            <a:ext cx="8229600" cy="829056"/>
          </a:xfrm>
        </p:spPr>
        <p:txBody>
          <a:bodyPr anchor="b" anchorCtr="0"/>
          <a:lstStyle>
            <a:lvl1pPr>
              <a:defRPr sz="16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18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en-US" sz="2400" dirty="0">
                <a:ea typeface="Verdana" panose="020B0604030504040204" pitchFamily="34" charset="0"/>
                <a:cs typeface="Verdana" panose="020B0604030504040204" pitchFamily="34" charset="0"/>
              </a:rPr>
              <a:t>Motivating and Developing Staff</a:t>
            </a:r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 Model of Job Performance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Motivational Theories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Content theories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Emphasize individual needs or rewards that may satisfy those needs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Process theories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Emphasize how motivation works to direct staff's performance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Process theories include: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Reinforcement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Expectancy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Equity 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Goal-setting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03484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Model of Job Performance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Motivational Theories </a:t>
            </a:r>
          </a:p>
          <a:p>
            <a:pPr lvl="1"/>
            <a:r>
              <a:rPr lang="en-US"/>
              <a:t>Reinforcement theory</a:t>
            </a:r>
          </a:p>
          <a:p>
            <a:pPr lvl="2"/>
            <a:r>
              <a:rPr lang="en-US"/>
              <a:t>Behavior modification</a:t>
            </a:r>
          </a:p>
          <a:p>
            <a:pPr lvl="2"/>
            <a:r>
              <a:rPr lang="en-US"/>
              <a:t>Behavior is learned through a process called operant conditioning.</a:t>
            </a:r>
          </a:p>
          <a:p>
            <a:pPr lvl="2"/>
            <a:r>
              <a:rPr lang="en-US"/>
              <a:t>Behavior becomes associated with a particular consequence.</a:t>
            </a:r>
          </a:p>
          <a:p>
            <a:pPr lvl="2"/>
            <a:r>
              <a:rPr lang="en-US"/>
              <a:t>Negative reinforcers are used to inhibit an undesired behavior.</a:t>
            </a:r>
          </a:p>
          <a:p>
            <a:pPr lvl="3"/>
            <a:r>
              <a:rPr lang="en-US"/>
              <a:t>Punishment is a common technique. </a:t>
            </a:r>
          </a:p>
          <a:p>
            <a:pPr lvl="2"/>
            <a:r>
              <a:rPr lang="en-US"/>
              <a:t>Extinction is another technique used to eliminate negative behavior.</a:t>
            </a:r>
          </a:p>
          <a:p>
            <a:pPr lvl="3"/>
            <a:r>
              <a:rPr lang="en-US"/>
              <a:t>By removing a positive reinforcer, undesired behavior is extinguished. </a:t>
            </a:r>
          </a:p>
          <a:p>
            <a:pPr lvl="2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03484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Model of Job Performance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Motivational Theories </a:t>
            </a:r>
          </a:p>
          <a:p>
            <a:pPr lvl="1"/>
            <a:r>
              <a:rPr lang="en-US"/>
              <a:t>Shaping</a:t>
            </a:r>
          </a:p>
          <a:p>
            <a:pPr lvl="2"/>
            <a:r>
              <a:rPr lang="en-US"/>
              <a:t>Involves selectively reinforcing behaviors that are successively closer approximations to the desired behavior</a:t>
            </a:r>
          </a:p>
          <a:p>
            <a:pPr lvl="1"/>
            <a:r>
              <a:rPr lang="en-US"/>
              <a:t>Behavior modification works quite well.</a:t>
            </a:r>
          </a:p>
          <a:p>
            <a:pPr lvl="2"/>
            <a:r>
              <a:rPr lang="en-US"/>
              <a:t>Provided rewards can be found that employees see as positive reinforcers, provided that such rewards are contingent on performance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03484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Model of Job Performance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Motivational Theories </a:t>
            </a:r>
          </a:p>
          <a:p>
            <a:pPr lvl="1"/>
            <a:r>
              <a:rPr lang="en-US"/>
              <a:t>Expectancy theory</a:t>
            </a:r>
          </a:p>
          <a:p>
            <a:pPr lvl="2"/>
            <a:r>
              <a:rPr lang="en-US"/>
              <a:t>Emphasizes the role of rewards and their relationship to the performance of desired behaviors</a:t>
            </a:r>
          </a:p>
          <a:p>
            <a:pPr lvl="2"/>
            <a:r>
              <a:rPr lang="en-US"/>
              <a:t>Regards people as reacting deliberately and actively to their environment</a:t>
            </a:r>
          </a:p>
          <a:p>
            <a:pPr lvl="1"/>
            <a:r>
              <a:rPr lang="en-US"/>
              <a:t>Equity theory</a:t>
            </a:r>
          </a:p>
          <a:p>
            <a:pPr lvl="2"/>
            <a:r>
              <a:rPr lang="en-US"/>
              <a:t>Suggests a person perceives that one’s contribution to the job is rewarded in the same proportion that another person’s contribution is rewarded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03484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Model of Job Performance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Motivational Theories </a:t>
            </a:r>
          </a:p>
          <a:p>
            <a:pPr lvl="1"/>
            <a:r>
              <a:rPr lang="en-US"/>
              <a:t>Goal-setting theory</a:t>
            </a:r>
          </a:p>
          <a:p>
            <a:pPr lvl="2"/>
            <a:r>
              <a:rPr lang="en-US"/>
              <a:t>Suggests it is not the rewards or outcomes of task performance per se that cause a person to expend effort but, rather, the goal itself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03484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and contrast the use and effectiveness of various staff development methods.</a:t>
            </a:r>
          </a:p>
        </p:txBody>
      </p:sp>
    </p:spTree>
    <p:extLst>
      <p:ext uri="{BB962C8B-B14F-4D97-AF65-F5344CB8AC3E}">
        <p14:creationId xmlns:p14="http://schemas.microsoft.com/office/powerpoint/2010/main" val="484356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Staff Development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Orientation</a:t>
            </a:r>
          </a:p>
          <a:p>
            <a:pPr lvl="1"/>
            <a:r>
              <a:rPr lang="en-US"/>
              <a:t>Training a new employee undergoes on organizational structure and expectations as well as job-specific tasks</a:t>
            </a:r>
          </a:p>
          <a:p>
            <a:pPr lvl="1"/>
            <a:r>
              <a:rPr lang="en-US"/>
              <a:t>Joint responsibility of both the organization’s staff development personnel and the nurse manager</a:t>
            </a:r>
          </a:p>
          <a:p>
            <a:pPr lvl="1"/>
            <a:r>
              <a:rPr lang="en-US"/>
              <a:t>One function of orientation is to correct any unrealistic expectations.</a:t>
            </a:r>
          </a:p>
          <a:p>
            <a:pPr lvl="1"/>
            <a:r>
              <a:rPr lang="en-US"/>
              <a:t>Socializing new employees can sometimes be difficult because of the anxiety people feel when they first come on the job.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7671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Staff Development</a:t>
            </a:r>
            <a:endParaRPr lang="en-US" dirty="0"/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On-the-job instruction</a:t>
            </a:r>
          </a:p>
          <a:p>
            <a:pPr lvl="1"/>
            <a:r>
              <a:rPr lang="en-US"/>
              <a:t>Often involves assigning new employees to experienced nurse peers, preceptors, or the nurse manager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Employee learns on the job.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Employees serving as educators must be selected wisely and prepared for the task.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58298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Staff Development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Preceptors</a:t>
            </a:r>
          </a:p>
          <a:p>
            <a:pPr lvl="1"/>
            <a:r>
              <a:rPr lang="en-US" altLang="en-US" dirty="0" smtClean="0"/>
              <a:t>The preceptor model assists new nurses and rewards experienced staff nurses</a:t>
            </a:r>
          </a:p>
          <a:p>
            <a:pPr lvl="1"/>
            <a:r>
              <a:rPr lang="en-US"/>
              <a:t>Preceptors continue the new nurse’s orientation by:</a:t>
            </a:r>
          </a:p>
          <a:p>
            <a:pPr lvl="2"/>
            <a:r>
              <a:rPr lang="en-US"/>
              <a:t>Socializing the individual to the organization and the unit.</a:t>
            </a:r>
          </a:p>
          <a:p>
            <a:pPr lvl="2"/>
            <a:r>
              <a:rPr lang="en-US"/>
              <a:t>Being available to answer questions.</a:t>
            </a:r>
          </a:p>
          <a:p>
            <a:pPr lvl="2"/>
            <a:r>
              <a:rPr lang="en-US"/>
              <a:t>Helping the new nurse to problem solve. </a:t>
            </a:r>
          </a:p>
          <a:p>
            <a:pPr lvl="1"/>
            <a:r>
              <a:rPr lang="en-US"/>
              <a:t>Primary function of the preceptor is to orient the new nurse to the unit. </a:t>
            </a:r>
          </a:p>
          <a:p>
            <a:pPr lvl="2"/>
            <a:r>
              <a:rPr lang="en-US" altLang="en-US" dirty="0" smtClean="0"/>
              <a:t>Preceptor is role model who demonstrates tasks and problem solving, evaluates, and provides feedback.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21610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Staff Development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Mentoring</a:t>
            </a:r>
          </a:p>
          <a:p>
            <a:pPr lvl="1"/>
            <a:r>
              <a:rPr lang="en-US"/>
              <a:t>Mentors play a greater role than preceptors in developing staff. </a:t>
            </a:r>
          </a:p>
          <a:p>
            <a:pPr lvl="1"/>
            <a:r>
              <a:rPr lang="en-US"/>
              <a:t>A mentor is a wiser and more experienced person who guides, supports, and nurtures a less experienced person.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Occurs over longer period and involves greater investment of energy than </a:t>
            </a:r>
            <a:r>
              <a:rPr lang="en-US" altLang="en-US" dirty="0" err="1" smtClean="0">
                <a:cs typeface="Verdana" panose="020B0604030504040204" pitchFamily="34" charset="0"/>
              </a:rPr>
              <a:t>precepting</a:t>
            </a:r>
            <a:endParaRPr lang="en-US" altLang="en-US" dirty="0" smtClean="0"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7389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factors that influence job performance.</a:t>
            </a:r>
          </a:p>
          <a:p>
            <a:r>
              <a:rPr lang="en-US" dirty="0" smtClean="0"/>
              <a:t>Compare and contrast the use and effectiveness of various staff development methods.</a:t>
            </a:r>
          </a:p>
          <a:p>
            <a:r>
              <a:rPr lang="en-US" dirty="0" smtClean="0"/>
              <a:t>Discuss why succession planning is essential to the future.</a:t>
            </a:r>
            <a:endParaRPr lang="en-US" altLang="en-US" dirty="0" smtClean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3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Staff Development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Mentoring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Typical stages of mentor–mentee relationship: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Initiation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Mentee stage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Breakup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Lasting friendship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47389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Staff Development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Coaching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Coaching helps employee focus on solving a specific problem or conflict.</a:t>
            </a:r>
          </a:p>
          <a:p>
            <a:r>
              <a:rPr lang="en-US" dirty="0"/>
              <a:t>Nurse Residency Programs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Residency programs acclimate new nurses to the workplace.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Typically include educational and emotional components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New nurse is paired with nurse partner (peer, preceptor, facilitator, etc.).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85073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Staff Development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Career Advancement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Clinical ladder program 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Horizontal promotion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Rewards excellent nurse without promotion to management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Clinical ladder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Clinical apprentice, colleague, mentee, leader, and expert</a:t>
            </a:r>
          </a:p>
          <a:p>
            <a:pPr lvl="2"/>
            <a:r>
              <a:rPr lang="en-US"/>
              <a:t>Clinical mentee 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Superb clinical nurses remain at the bedside and clinical excellence is rewarded.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65378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Staff Development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Leadership Development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Developing internal staff 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Cost-effective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Based on proven skills and strengths of the candidates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Retains high-performing staff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Program designed on the organization's specific needs</a:t>
            </a:r>
          </a:p>
        </p:txBody>
      </p:sp>
    </p:spTree>
    <p:extLst>
      <p:ext uri="{BB962C8B-B14F-4D97-AF65-F5344CB8AC3E}">
        <p14:creationId xmlns:p14="http://schemas.microsoft.com/office/powerpoint/2010/main" val="297856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why succession planning is essential to the future.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4502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Succession Planning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Succession planning is a strategic process that is a natural outgrowth of leadership development. </a:t>
            </a:r>
          </a:p>
          <a:p>
            <a:r>
              <a:rPr lang="en-US" altLang="en-US" dirty="0" smtClean="0">
                <a:cs typeface="Verdana" panose="020B0604030504040204" pitchFamily="34" charset="0"/>
              </a:rPr>
              <a:t>Crucial because of aging workforce and overall shortage of nurses</a:t>
            </a:r>
          </a:p>
          <a:p>
            <a:r>
              <a:rPr lang="en-US" altLang="en-US" dirty="0" smtClean="0">
                <a:cs typeface="Verdana" panose="020B0604030504040204" pitchFamily="34" charset="0"/>
              </a:rPr>
              <a:t>Consists of: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Identifying core competencies for each level of management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Recognizing potential recruits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Providing opportunities for development and growth</a:t>
            </a:r>
          </a:p>
        </p:txBody>
      </p:sp>
    </p:spTree>
    <p:extLst>
      <p:ext uri="{BB962C8B-B14F-4D97-AF65-F5344CB8AC3E}">
        <p14:creationId xmlns:p14="http://schemas.microsoft.com/office/powerpoint/2010/main" val="126311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content theories</a:t>
            </a:r>
          </a:p>
          <a:p>
            <a:r>
              <a:rPr lang="en-US"/>
              <a:t>equity theory</a:t>
            </a:r>
          </a:p>
          <a:p>
            <a:r>
              <a:rPr lang="en-US"/>
              <a:t>expectancy theory</a:t>
            </a:r>
          </a:p>
          <a:p>
            <a:r>
              <a:rPr lang="en-US"/>
              <a:t>extinction</a:t>
            </a:r>
          </a:p>
          <a:p>
            <a:r>
              <a:rPr lang="en-US"/>
              <a:t>goal-setting theory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horizontal promotion</a:t>
            </a:r>
          </a:p>
          <a:p>
            <a:r>
              <a:rPr lang="en-US"/>
              <a:t>motivation</a:t>
            </a:r>
          </a:p>
          <a:p>
            <a:r>
              <a:rPr lang="en-US"/>
              <a:t>on-the-job instruction</a:t>
            </a:r>
          </a:p>
          <a:p>
            <a:r>
              <a:rPr lang="en-US"/>
              <a:t>orientation</a:t>
            </a:r>
          </a:p>
          <a:p>
            <a:r>
              <a:rPr lang="en-US"/>
              <a:t>preceptors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process theories</a:t>
            </a:r>
          </a:p>
          <a:p>
            <a:r>
              <a:rPr lang="en-US"/>
              <a:t>punishment</a:t>
            </a:r>
          </a:p>
          <a:p>
            <a:r>
              <a:rPr lang="en-US"/>
              <a:t>reinforcement theory (behavior modification) shaping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Many employees are placed in positions without the manager having adequate knowledge of their abilities and interests. </a:t>
            </a:r>
          </a:p>
          <a:p>
            <a:r>
              <a:rPr lang="en-US"/>
              <a:t>Employee performance literature ultimately reveals two major dimensions as determinants of job performance:</a:t>
            </a:r>
          </a:p>
          <a:p>
            <a:pPr lvl="1"/>
            <a:r>
              <a:rPr lang="en-US"/>
              <a:t>Motivation</a:t>
            </a:r>
          </a:p>
          <a:p>
            <a:pPr lvl="1"/>
            <a:r>
              <a:rPr lang="en-US"/>
              <a:t>Ability </a:t>
            </a:r>
          </a:p>
        </p:txBody>
      </p:sp>
    </p:spTree>
    <p:extLst>
      <p:ext uri="{BB962C8B-B14F-4D97-AF65-F5344CB8AC3E}">
        <p14:creationId xmlns:p14="http://schemas.microsoft.com/office/powerpoint/2010/main" val="307691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factors that influence job performance.</a:t>
            </a:r>
          </a:p>
        </p:txBody>
      </p:sp>
    </p:spTree>
    <p:extLst>
      <p:ext uri="{BB962C8B-B14F-4D97-AF65-F5344CB8AC3E}">
        <p14:creationId xmlns:p14="http://schemas.microsoft.com/office/powerpoint/2010/main" val="484356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 Model of Job Performance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Categories of Job Performance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Daily job performance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Attendance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Punctuality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Adherence to policies and procedures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Absence of incidents, errors, and accidents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Honesty and trustworthiness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07691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 Model of Job Performance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Employee Motivation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Preferred by nurse managers</a:t>
            </a:r>
          </a:p>
          <a:p>
            <a:pPr lvl="2"/>
            <a:r>
              <a:rPr lang="en-US"/>
              <a:t>They strive to find the best way to perform their jobs.</a:t>
            </a:r>
            <a:endParaRPr lang="en-US" altLang="en-US" dirty="0" smtClean="0">
              <a:cs typeface="Verdana" panose="020B0604030504040204" pitchFamily="34" charset="0"/>
            </a:endParaRP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Strive to find the best ways to do their jobs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More likely to be productive than </a:t>
            </a:r>
            <a:r>
              <a:rPr lang="en-US" altLang="en-US" dirty="0" err="1" smtClean="0">
                <a:cs typeface="Verdana" panose="020B0604030504040204" pitchFamily="34" charset="0"/>
              </a:rPr>
              <a:t>nonmotivated</a:t>
            </a:r>
            <a:r>
              <a:rPr lang="en-US" altLang="en-US" dirty="0" smtClean="0">
                <a:cs typeface="Verdana" panose="020B0604030504040204" pitchFamily="34" charset="0"/>
              </a:rPr>
              <a:t> employees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58901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2571</TotalTime>
  <Words>940</Words>
  <Application>Microsoft Office PowerPoint</Application>
  <PresentationFormat>On-screen Show (4:3)</PresentationFormat>
  <Paragraphs>164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Key Terms</vt:lpstr>
      <vt:lpstr>Key Terms</vt:lpstr>
      <vt:lpstr>Introduction</vt:lpstr>
      <vt:lpstr>Learning Outcome One</vt:lpstr>
      <vt:lpstr>A Model of Job Performance</vt:lpstr>
      <vt:lpstr>A Model of Job Performance</vt:lpstr>
      <vt:lpstr>A Model of Job Performance</vt:lpstr>
      <vt:lpstr>A Model of Job Performance</vt:lpstr>
      <vt:lpstr>A Model of Job Performance</vt:lpstr>
      <vt:lpstr>A Model of Job Performance</vt:lpstr>
      <vt:lpstr>A Model of Job Performance</vt:lpstr>
      <vt:lpstr>Learning Outcome Two</vt:lpstr>
      <vt:lpstr>Staff Development</vt:lpstr>
      <vt:lpstr>Staff Development</vt:lpstr>
      <vt:lpstr>Staff Development</vt:lpstr>
      <vt:lpstr>Staff Development</vt:lpstr>
      <vt:lpstr>Staff Development</vt:lpstr>
      <vt:lpstr>Staff Development</vt:lpstr>
      <vt:lpstr>Staff Development</vt:lpstr>
      <vt:lpstr>Staff Development</vt:lpstr>
      <vt:lpstr>Learning Outcome Three</vt:lpstr>
      <vt:lpstr>Succession Planning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209</cp:revision>
  <dcterms:created xsi:type="dcterms:W3CDTF">2017-07-12T18:58:09Z</dcterms:created>
  <dcterms:modified xsi:type="dcterms:W3CDTF">2017-08-02T01:27:21Z</dcterms:modified>
  <cp:category/>
</cp:coreProperties>
</file>