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7"/>
  </p:notesMasterIdLst>
  <p:handoutMasterIdLst>
    <p:handoutMasterId r:id="rId48"/>
  </p:handoutMasterIdLst>
  <p:sldIdLst>
    <p:sldId id="348" r:id="rId2"/>
    <p:sldId id="349" r:id="rId3"/>
    <p:sldId id="379" r:id="rId4"/>
    <p:sldId id="380" r:id="rId5"/>
    <p:sldId id="381" r:id="rId6"/>
    <p:sldId id="382" r:id="rId7"/>
    <p:sldId id="383" r:id="rId8"/>
    <p:sldId id="384" r:id="rId9"/>
    <p:sldId id="351" r:id="rId10"/>
    <p:sldId id="395" r:id="rId11"/>
    <p:sldId id="352" r:id="rId12"/>
    <p:sldId id="353" r:id="rId13"/>
    <p:sldId id="354" r:id="rId14"/>
    <p:sldId id="355" r:id="rId15"/>
    <p:sldId id="389" r:id="rId16"/>
    <p:sldId id="356" r:id="rId17"/>
    <p:sldId id="396" r:id="rId18"/>
    <p:sldId id="394" r:id="rId19"/>
    <p:sldId id="358" r:id="rId20"/>
    <p:sldId id="359" r:id="rId21"/>
    <p:sldId id="397" r:id="rId22"/>
    <p:sldId id="360" r:id="rId23"/>
    <p:sldId id="398" r:id="rId24"/>
    <p:sldId id="361" r:id="rId25"/>
    <p:sldId id="399" r:id="rId26"/>
    <p:sldId id="400" r:id="rId27"/>
    <p:sldId id="401" r:id="rId28"/>
    <p:sldId id="402" r:id="rId29"/>
    <p:sldId id="366" r:id="rId30"/>
    <p:sldId id="404" r:id="rId31"/>
    <p:sldId id="407" r:id="rId32"/>
    <p:sldId id="411" r:id="rId33"/>
    <p:sldId id="410" r:id="rId34"/>
    <p:sldId id="393" r:id="rId35"/>
    <p:sldId id="368" r:id="rId36"/>
    <p:sldId id="412" r:id="rId37"/>
    <p:sldId id="403" r:id="rId38"/>
    <p:sldId id="413" r:id="rId39"/>
    <p:sldId id="414" r:id="rId40"/>
    <p:sldId id="415" r:id="rId41"/>
    <p:sldId id="392" r:id="rId42"/>
    <p:sldId id="377" r:id="rId43"/>
    <p:sldId id="416" r:id="rId44"/>
    <p:sldId id="391" r:id="rId45"/>
    <p:sldId id="378" r:id="rId4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FA3"/>
    <a:srgbClr val="D4EAE4"/>
    <a:srgbClr val="00158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3B4B98B0-60AC-42C2-AFA5-B58CD77FA1E5}">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192" autoAdjust="0"/>
    <p:restoredTop sz="95122" autoAdjust="0"/>
  </p:normalViewPr>
  <p:slideViewPr>
    <p:cSldViewPr>
      <p:cViewPr varScale="1">
        <p:scale>
          <a:sx n="88" d="100"/>
          <a:sy n="88" d="100"/>
        </p:scale>
        <p:origin x="1080" y="78"/>
      </p:cViewPr>
      <p:guideLst>
        <p:guide orient="horz" pos="2160"/>
        <p:guide pos="2880"/>
      </p:guideLst>
    </p:cSldViewPr>
  </p:slideViewPr>
  <p:outlineViewPr>
    <p:cViewPr>
      <p:scale>
        <a:sx n="33" d="100"/>
        <a:sy n="33" d="100"/>
      </p:scale>
      <p:origin x="0" y="4725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54" d="100"/>
          <a:sy n="54" d="100"/>
        </p:scale>
        <p:origin x="1794" y="7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D8D874E-E9D5-433B-A149-BDF6BFDD40A8}" type="datetimeFigureOut">
              <a:rPr lang="en-US" smtClean="0"/>
              <a:pPr/>
              <a:t>8/1/2017</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0DCAA22-461C-45B4-A301-BFCA580174EF}" type="slidenum">
              <a:rPr lang="en-US" smtClean="0"/>
              <a:pPr/>
              <a:t>‹#›</a:t>
            </a:fld>
            <a:endParaRPr lang="en-US" dirty="0"/>
          </a:p>
        </p:txBody>
      </p:sp>
    </p:spTree>
    <p:extLst>
      <p:ext uri="{BB962C8B-B14F-4D97-AF65-F5344CB8AC3E}">
        <p14:creationId xmlns:p14="http://schemas.microsoft.com/office/powerpoint/2010/main" val="4901922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A051F04-9E25-42C3-8BC5-EC2E8469D95E}" type="datetimeFigureOut">
              <a:rPr lang="en-US" smtClean="0"/>
              <a:pPr/>
              <a:t>8/1/2017</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73D6722-9B4D-4E29-B226-C325925A8118}" type="slidenum">
              <a:rPr lang="en-US" smtClean="0"/>
              <a:pPr/>
              <a:t>‹#›</a:t>
            </a:fld>
            <a:endParaRPr lang="en-US" dirty="0"/>
          </a:p>
        </p:txBody>
      </p:sp>
    </p:spTree>
    <p:extLst>
      <p:ext uri="{BB962C8B-B14F-4D97-AF65-F5344CB8AC3E}">
        <p14:creationId xmlns:p14="http://schemas.microsoft.com/office/powerpoint/2010/main" val="3529598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Chapter Opener">
    <p:spTree>
      <p:nvGrpSpPr>
        <p:cNvPr id="1" name=""/>
        <p:cNvGrpSpPr/>
        <p:nvPr/>
      </p:nvGrpSpPr>
      <p:grpSpPr>
        <a:xfrm>
          <a:off x="0" y="0"/>
          <a:ext cx="0" cy="0"/>
          <a:chOff x="0" y="0"/>
          <a:chExt cx="0" cy="0"/>
        </a:xfrm>
      </p:grpSpPr>
      <p:sp>
        <p:nvSpPr>
          <p:cNvPr id="11" name="Title 10"/>
          <p:cNvSpPr>
            <a:spLocks noGrp="1"/>
          </p:cNvSpPr>
          <p:nvPr>
            <p:ph type="title"/>
          </p:nvPr>
        </p:nvSpPr>
        <p:spPr>
          <a:xfrm>
            <a:off x="457200" y="215372"/>
            <a:ext cx="8229600" cy="622828"/>
          </a:xfrm>
        </p:spPr>
        <p:txBody>
          <a:bodyPr anchor="t"/>
          <a:lstStyle/>
          <a:p>
            <a:r>
              <a:rPr lang="en-US" dirty="0" smtClean="0"/>
              <a:t>Click to edit Master title style</a:t>
            </a:r>
            <a:endParaRPr lang="en-US" dirty="0"/>
          </a:p>
        </p:txBody>
      </p:sp>
      <p:sp>
        <p:nvSpPr>
          <p:cNvPr id="7" name="Text Placeholder 6"/>
          <p:cNvSpPr>
            <a:spLocks noGrp="1"/>
          </p:cNvSpPr>
          <p:nvPr>
            <p:ph type="body" sz="quarter" idx="13" hasCustomPrompt="1"/>
          </p:nvPr>
        </p:nvSpPr>
        <p:spPr>
          <a:xfrm>
            <a:off x="457200" y="816430"/>
            <a:ext cx="8229600" cy="478970"/>
          </a:xfrm>
        </p:spPr>
        <p:txBody>
          <a:bodyPr>
            <a:noAutofit/>
          </a:bodyPr>
          <a:lstStyle>
            <a:lvl1pPr marL="0" indent="0">
              <a:spcBef>
                <a:spcPts val="0"/>
              </a:spcBef>
              <a:buNone/>
              <a:defRPr sz="1800">
                <a:solidFill>
                  <a:srgbClr val="007FA3"/>
                </a:solidFill>
              </a:defRPr>
            </a:lvl1pPr>
            <a:lvl2pPr marL="0" indent="0">
              <a:spcBef>
                <a:spcPts val="0"/>
              </a:spcBef>
              <a:buNone/>
              <a:defRPr sz="2400">
                <a:solidFill>
                  <a:schemeClr val="bg1"/>
                </a:solidFill>
              </a:defRPr>
            </a:lvl2pPr>
            <a:lvl3pPr marL="0" indent="0">
              <a:spcBef>
                <a:spcPts val="0"/>
              </a:spcBef>
              <a:buNone/>
              <a:defRPr sz="2400">
                <a:solidFill>
                  <a:schemeClr val="bg1"/>
                </a:solidFill>
              </a:defRPr>
            </a:lvl3pPr>
            <a:lvl4pPr marL="0" indent="0">
              <a:spcBef>
                <a:spcPts val="0"/>
              </a:spcBef>
              <a:buNone/>
              <a:defRPr sz="2400">
                <a:solidFill>
                  <a:schemeClr val="bg1"/>
                </a:solidFill>
              </a:defRPr>
            </a:lvl4pPr>
            <a:lvl5pPr marL="0" indent="0">
              <a:spcBef>
                <a:spcPts val="0"/>
              </a:spcBef>
              <a:buNone/>
              <a:defRPr sz="2400">
                <a:solidFill>
                  <a:schemeClr val="bg1"/>
                </a:solidFill>
              </a:defRPr>
            </a:lvl5pPr>
            <a:lvl6pPr marL="0" indent="0">
              <a:spcBef>
                <a:spcPts val="0"/>
              </a:spcBef>
              <a:buNone/>
              <a:defRPr sz="2400">
                <a:solidFill>
                  <a:schemeClr val="bg1"/>
                </a:solidFill>
              </a:defRPr>
            </a:lvl6pPr>
            <a:lvl7pPr marL="0" indent="0">
              <a:spcBef>
                <a:spcPts val="0"/>
              </a:spcBef>
              <a:buNone/>
              <a:defRPr sz="2400">
                <a:solidFill>
                  <a:schemeClr val="bg1"/>
                </a:solidFill>
              </a:defRPr>
            </a:lvl7pPr>
            <a:lvl8pPr marL="0" indent="0">
              <a:spcBef>
                <a:spcPts val="0"/>
              </a:spcBef>
              <a:buNone/>
              <a:defRPr sz="2400">
                <a:solidFill>
                  <a:schemeClr val="bg1"/>
                </a:solidFill>
              </a:defRPr>
            </a:lvl8pPr>
            <a:lvl9pPr marL="0" indent="0">
              <a:spcBef>
                <a:spcPts val="0"/>
              </a:spcBef>
              <a:buNone/>
              <a:defRPr sz="2400">
                <a:solidFill>
                  <a:schemeClr val="bg1"/>
                </a:solidFill>
              </a:defRPr>
            </a:lvl9pPr>
          </a:lstStyle>
          <a:p>
            <a:pPr lvl="0"/>
            <a:r>
              <a:rPr lang="en-US" dirty="0" smtClean="0"/>
              <a:t>Add edition here</a:t>
            </a:r>
            <a:endParaRPr lang="en-US" dirty="0"/>
          </a:p>
        </p:txBody>
      </p:sp>
      <p:sp>
        <p:nvSpPr>
          <p:cNvPr id="9" name="Text Placeholder 8"/>
          <p:cNvSpPr>
            <a:spLocks noGrp="1"/>
          </p:cNvSpPr>
          <p:nvPr>
            <p:ph type="body" sz="quarter" idx="14" hasCustomPrompt="1"/>
          </p:nvPr>
        </p:nvSpPr>
        <p:spPr>
          <a:xfrm>
            <a:off x="5029200" y="1600201"/>
            <a:ext cx="3657600" cy="1600199"/>
          </a:xfrm>
        </p:spPr>
        <p:txBody>
          <a:bodyPr anchor="b">
            <a:noAutofit/>
          </a:bodyPr>
          <a:lstStyle>
            <a:lvl1pPr marL="0" indent="0">
              <a:spcBef>
                <a:spcPts val="0"/>
              </a:spcBef>
              <a:buNone/>
              <a:defRPr sz="3000" baseline="0"/>
            </a:lvl1pPr>
            <a:lvl2pPr marL="0" indent="0">
              <a:spcBef>
                <a:spcPts val="0"/>
              </a:spcBef>
              <a:buNone/>
              <a:defRPr sz="4400"/>
            </a:lvl2pPr>
            <a:lvl3pPr marL="0" indent="0">
              <a:spcBef>
                <a:spcPts val="0"/>
              </a:spcBef>
              <a:buNone/>
              <a:defRPr sz="4400"/>
            </a:lvl3pPr>
            <a:lvl4pPr marL="0" indent="0">
              <a:spcBef>
                <a:spcPts val="0"/>
              </a:spcBef>
              <a:buNone/>
              <a:defRPr sz="4400"/>
            </a:lvl4pPr>
            <a:lvl5pPr marL="0" indent="0">
              <a:spcBef>
                <a:spcPts val="0"/>
              </a:spcBef>
              <a:buNone/>
              <a:defRPr sz="4400"/>
            </a:lvl5pPr>
            <a:lvl6pPr marL="0" indent="0">
              <a:spcBef>
                <a:spcPts val="0"/>
              </a:spcBef>
              <a:buNone/>
              <a:defRPr sz="4400"/>
            </a:lvl6pPr>
            <a:lvl7pPr marL="0" indent="0">
              <a:spcBef>
                <a:spcPts val="0"/>
              </a:spcBef>
              <a:buNone/>
              <a:defRPr sz="4400"/>
            </a:lvl7pPr>
            <a:lvl8pPr marL="0" indent="0">
              <a:spcBef>
                <a:spcPts val="0"/>
              </a:spcBef>
              <a:buNone/>
              <a:defRPr sz="4400"/>
            </a:lvl8pPr>
            <a:lvl9pPr marL="0" indent="0">
              <a:spcBef>
                <a:spcPts val="0"/>
              </a:spcBef>
              <a:buNone/>
              <a:defRPr sz="4400"/>
            </a:lvl9pPr>
          </a:lstStyle>
          <a:p>
            <a:pPr lvl="0"/>
            <a:r>
              <a:rPr lang="en-US" dirty="0" smtClean="0"/>
              <a:t>Chapter ##</a:t>
            </a:r>
            <a:endParaRPr lang="en-US" dirty="0"/>
          </a:p>
        </p:txBody>
      </p:sp>
      <p:sp>
        <p:nvSpPr>
          <p:cNvPr id="10" name="Text Placeholder 8"/>
          <p:cNvSpPr>
            <a:spLocks noGrp="1"/>
          </p:cNvSpPr>
          <p:nvPr>
            <p:ph type="body" sz="quarter" idx="15" hasCustomPrompt="1"/>
          </p:nvPr>
        </p:nvSpPr>
        <p:spPr>
          <a:xfrm>
            <a:off x="5029200" y="3200400"/>
            <a:ext cx="3657600" cy="2925763"/>
          </a:xfrm>
        </p:spPr>
        <p:txBody>
          <a:bodyPr>
            <a:noAutofit/>
          </a:bodyPr>
          <a:lstStyle>
            <a:lvl1pPr marL="0" indent="0">
              <a:spcBef>
                <a:spcPts val="0"/>
              </a:spcBef>
              <a:buNone/>
              <a:defRPr sz="2200"/>
            </a:lvl1pPr>
            <a:lvl2pPr marL="0" indent="0">
              <a:spcBef>
                <a:spcPts val="0"/>
              </a:spcBef>
              <a:buNone/>
              <a:defRPr/>
            </a:lvl2pPr>
            <a:lvl3pPr marL="0" indent="0">
              <a:spcBef>
                <a:spcPts val="0"/>
              </a:spcBef>
              <a:buNone/>
              <a:defRPr/>
            </a:lvl3pPr>
            <a:lvl4pPr marL="0" indent="0">
              <a:spcBef>
                <a:spcPts val="0"/>
              </a:spcBef>
              <a:buNone/>
              <a:defRPr/>
            </a:lvl4pPr>
            <a:lvl5pPr marL="0" indent="0">
              <a:spcBef>
                <a:spcPts val="0"/>
              </a:spcBef>
              <a:buNone/>
              <a:defRPr/>
            </a:lvl5pPr>
            <a:lvl6pPr marL="0" indent="0">
              <a:spcBef>
                <a:spcPts val="0"/>
              </a:spcBef>
              <a:buNone/>
              <a:defRPr/>
            </a:lvl6pPr>
            <a:lvl7pPr marL="0" indent="0">
              <a:spcBef>
                <a:spcPts val="0"/>
              </a:spcBef>
              <a:buNone/>
              <a:defRPr/>
            </a:lvl7pPr>
            <a:lvl8pPr marL="0" indent="0">
              <a:spcBef>
                <a:spcPts val="0"/>
              </a:spcBef>
              <a:buNone/>
              <a:defRPr/>
            </a:lvl8pPr>
            <a:lvl9pPr marL="0" indent="0">
              <a:spcBef>
                <a:spcPts val="0"/>
              </a:spcBef>
              <a:buNone/>
              <a:defRPr/>
            </a:lvl9pPr>
          </a:lstStyle>
          <a:p>
            <a:pPr lvl="0"/>
            <a:r>
              <a:rPr lang="en-US" dirty="0" smtClean="0"/>
              <a:t>Chapter title</a:t>
            </a:r>
            <a:endParaRPr lang="en-US" dirty="0"/>
          </a:p>
        </p:txBody>
      </p:sp>
      <p:pic>
        <p:nvPicPr>
          <p:cNvPr id="17" name="Picture 16" descr="Pearson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01200" y="6477000"/>
            <a:ext cx="918000" cy="279915"/>
          </a:xfrm>
          <a:prstGeom prst="rect">
            <a:avLst/>
          </a:prstGeom>
        </p:spPr>
      </p:pic>
      <p:pic>
        <p:nvPicPr>
          <p:cNvPr id="14" name="Picture 13" descr="1d026244feaf06692eabcfef98.jpg"/>
          <p:cNvPicPr>
            <a:picLocks noChangeAspect="1"/>
          </p:cNvPicPr>
          <p:nvPr userDrawn="1"/>
        </p:nvPicPr>
        <p:blipFill>
          <a:blip r:embed="rId3"/>
          <a:stretch>
            <a:fillRect/>
          </a:stretch>
        </p:blipFill>
        <p:spPr>
          <a:xfrm>
            <a:off x="533400" y="1600200"/>
            <a:ext cx="3571875" cy="4572000"/>
          </a:xfrm>
          <a:prstGeom prst="rect">
            <a:avLst/>
          </a:prstGeom>
          <a:ln>
            <a:solidFill>
              <a:srgbClr val="3C1581"/>
            </a:solidFill>
          </a:ln>
        </p:spPr>
      </p:pic>
      <p:sp>
        <p:nvSpPr>
          <p:cNvPr id="12" name="TextBox 11"/>
          <p:cNvSpPr txBox="1"/>
          <p:nvPr userDrawn="1"/>
        </p:nvSpPr>
        <p:spPr>
          <a:xfrm>
            <a:off x="1981200" y="6457890"/>
            <a:ext cx="7162800" cy="246221"/>
          </a:xfrm>
          <a:prstGeom prst="rect">
            <a:avLst/>
          </a:prstGeom>
          <a:noFill/>
        </p:spPr>
        <p:txBody>
          <a:bodyPr wrap="square" rtlCol="0">
            <a:spAutoFit/>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altLang="en-US" sz="1000" b="0" dirty="0" smtClean="0">
                <a:ea typeface="Verdana" panose="020B0604030504040204" pitchFamily="34" charset="0"/>
                <a:cs typeface="Verdana" panose="020B0604030504040204" pitchFamily="34" charset="0"/>
              </a:rPr>
              <a:t>Copyright © 2018,</a:t>
            </a:r>
            <a:r>
              <a:rPr lang="en-US" altLang="en-US" sz="1000" b="0" baseline="0" dirty="0" smtClean="0">
                <a:ea typeface="Verdana" panose="020B0604030504040204" pitchFamily="34" charset="0"/>
                <a:cs typeface="Verdana" panose="020B0604030504040204" pitchFamily="34" charset="0"/>
              </a:rPr>
              <a:t> 2013, 2009 </a:t>
            </a:r>
            <a:r>
              <a:rPr lang="en-US" altLang="en-US" sz="1000" b="0" dirty="0" smtClean="0">
                <a:ea typeface="Verdana" panose="020B0604030504040204" pitchFamily="34" charset="0"/>
                <a:cs typeface="Verdana" panose="020B0604030504040204" pitchFamily="34" charset="0"/>
              </a:rPr>
              <a:t>Pearson Education, Inc.</a:t>
            </a:r>
            <a:r>
              <a:rPr lang="en-US" altLang="en-US" sz="1000" b="0" baseline="0" dirty="0" smtClean="0">
                <a:ea typeface="Verdana" panose="020B0604030504040204" pitchFamily="34" charset="0"/>
                <a:cs typeface="Verdana" panose="020B0604030504040204" pitchFamily="34" charset="0"/>
              </a:rPr>
              <a:t> </a:t>
            </a:r>
            <a:r>
              <a:rPr lang="en-US" altLang="en-US" sz="1000" b="0" dirty="0" smtClean="0">
                <a:ea typeface="Verdana" panose="020B0604030504040204" pitchFamily="34" charset="0"/>
                <a:cs typeface="Verdana" panose="020B0604030504040204" pitchFamily="34" charset="0"/>
              </a:rPr>
              <a:t>All Rights Reserved</a:t>
            </a:r>
          </a:p>
        </p:txBody>
      </p:sp>
    </p:spTree>
    <p:extLst>
      <p:ext uri="{BB962C8B-B14F-4D97-AF65-F5344CB8AC3E}">
        <p14:creationId xmlns:p14="http://schemas.microsoft.com/office/powerpoint/2010/main" val="2981062836"/>
      </p:ext>
    </p:extLst>
  </p:cSld>
  <p:clrMapOvr>
    <a:masterClrMapping/>
  </p:clrMapOvr>
  <mc:AlternateContent xmlns:mc="http://schemas.openxmlformats.org/markup-compatibility/2006" xmlns:p14="http://schemas.microsoft.com/office/powerpoint/2010/main">
    <mc:Choice Requires="p14">
      <p:transition spd="slow" p14:dur="2000"/>
    </mc:Choice>
    <mc:Fallback xmlns:mv="urn:schemas-microsoft-com:mac:vml" xmlns="">
      <p:transition spd="slow"/>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buClr>
                <a:srgbClr val="007FA3"/>
              </a:buClr>
              <a:buSzPct val="100000"/>
              <a:defRPr/>
            </a:lvl1pPr>
            <a:lvl2pPr>
              <a:buClr>
                <a:srgbClr val="007FA3"/>
              </a:buClr>
              <a:defRPr/>
            </a:lvl2pPr>
            <a:lvl3pPr>
              <a:buClr>
                <a:srgbClr val="007FA3"/>
              </a:buClr>
              <a:defRPr/>
            </a:lvl3pPr>
            <a:lvl4pPr>
              <a:buClr>
                <a:srgbClr val="007FA3"/>
              </a:buClr>
              <a:defRPr/>
            </a:lvl4pPr>
            <a:lvl5pPr>
              <a:buClr>
                <a:srgbClr val="007FA3"/>
              </a:buClr>
              <a:defRPr/>
            </a:lvl5pPr>
            <a:lvl6pPr>
              <a:buClr>
                <a:srgbClr val="007FA3"/>
              </a:buClr>
              <a:defRPr/>
            </a:lvl6pPr>
            <a:lvl7pPr>
              <a:buClr>
                <a:srgbClr val="007FA3"/>
              </a:buClr>
              <a:defRPr/>
            </a:lvl7pPr>
            <a:lvl8pPr>
              <a:buClr>
                <a:srgbClr val="007FA3"/>
              </a:buClr>
              <a:defRPr/>
            </a:lvl8pPr>
            <a:lvl9pPr>
              <a:buClr>
                <a:srgbClr val="007FA3"/>
              </a:buClr>
              <a:defRPr/>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a:t>
            </a:r>
          </a:p>
          <a:p>
            <a:pPr lvl="6"/>
            <a:r>
              <a:rPr lang="en-US" dirty="0" smtClean="0"/>
              <a:t>Seventh</a:t>
            </a:r>
          </a:p>
          <a:p>
            <a:pPr lvl="7"/>
            <a:r>
              <a:rPr lang="en-US" dirty="0" smtClean="0"/>
              <a:t>Eighth</a:t>
            </a:r>
          </a:p>
          <a:p>
            <a:pPr lvl="8"/>
            <a:r>
              <a:rPr lang="en-US" dirty="0" smtClean="0"/>
              <a:t>Ninth</a:t>
            </a:r>
            <a:endParaRPr lang="en-US" dirty="0"/>
          </a:p>
        </p:txBody>
      </p:sp>
      <p:sp>
        <p:nvSpPr>
          <p:cNvPr id="6" name="Footer Placeholder 4"/>
          <p:cNvSpPr>
            <a:spLocks noGrp="1"/>
          </p:cNvSpPr>
          <p:nvPr>
            <p:ph type="ftr" sz="quarter" idx="11"/>
          </p:nvPr>
        </p:nvSpPr>
        <p:spPr>
          <a:xfrm>
            <a:off x="93969" y="6172200"/>
            <a:ext cx="8595360" cy="235463"/>
          </a:xfrm>
          <a:prstGeom prst="rect">
            <a:avLst/>
          </a:prstGeom>
        </p:spPr>
        <p:txBody>
          <a:bodyPr/>
          <a:lstStyle/>
          <a:p>
            <a:endParaRPr lang="en-US" dirty="0"/>
          </a:p>
        </p:txBody>
      </p:sp>
    </p:spTree>
    <p:extLst>
      <p:ext uri="{BB962C8B-B14F-4D97-AF65-F5344CB8AC3E}">
        <p14:creationId xmlns:p14="http://schemas.microsoft.com/office/powerpoint/2010/main" val="1210909346"/>
      </p:ext>
    </p:extLst>
  </p:cSld>
  <p:clrMapOvr>
    <a:masterClrMapping/>
  </p:clrMapOvr>
  <mc:AlternateContent xmlns:mc="http://schemas.openxmlformats.org/markup-compatibility/2006" xmlns:p14="http://schemas.microsoft.com/office/powerpoint/2010/main">
    <mc:Choice Requires="p14">
      <p:transition spd="slow" p14:dur="2000"/>
    </mc:Choice>
    <mc:Fallback xmlns:mv="urn:schemas-microsoft-com:mac:vml" xmlns="">
      <p:transition spd="slow"/>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marL="457200" indent="-457200">
              <a:buClr>
                <a:srgbClr val="007FA3"/>
              </a:buClr>
              <a:buSzPct val="100000"/>
              <a:buFont typeface="+mj-lt"/>
              <a:buAutoNum type="arabicPeriod"/>
              <a:defRPr/>
            </a:lvl1pPr>
            <a:lvl2pPr marL="800100" indent="-342900">
              <a:buClr>
                <a:srgbClr val="007FA3"/>
              </a:buClr>
              <a:buFont typeface="+mj-lt"/>
              <a:buAutoNum type="arabicPeriod"/>
              <a:defRPr/>
            </a:lvl2pPr>
            <a:lvl3pPr>
              <a:buClr>
                <a:srgbClr val="007FA3"/>
              </a:buClr>
              <a:defRPr/>
            </a:lvl3pPr>
            <a:lvl4pPr>
              <a:buClr>
                <a:srgbClr val="007FA3"/>
              </a:buClr>
              <a:defRPr/>
            </a:lvl4pPr>
            <a:lvl5pPr>
              <a:buClr>
                <a:srgbClr val="007FA3"/>
              </a:buClr>
              <a:defRPr/>
            </a:lvl5pPr>
            <a:lvl6pPr>
              <a:buClr>
                <a:srgbClr val="007FA3"/>
              </a:buClr>
              <a:defRPr/>
            </a:lvl6pPr>
            <a:lvl7pPr>
              <a:buClr>
                <a:srgbClr val="007FA3"/>
              </a:buClr>
              <a:defRPr/>
            </a:lvl7pPr>
            <a:lvl8pPr>
              <a:buClr>
                <a:srgbClr val="007FA3"/>
              </a:buClr>
              <a:defRPr/>
            </a:lvl8pPr>
            <a:lvl9pPr>
              <a:buClr>
                <a:srgbClr val="007FA3"/>
              </a:buClr>
              <a:defRPr/>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a:t>
            </a:r>
          </a:p>
          <a:p>
            <a:pPr lvl="6"/>
            <a:r>
              <a:rPr lang="en-US" dirty="0" smtClean="0"/>
              <a:t>Seventh</a:t>
            </a:r>
          </a:p>
          <a:p>
            <a:pPr lvl="7"/>
            <a:r>
              <a:rPr lang="en-US" dirty="0" smtClean="0"/>
              <a:t>Eighth</a:t>
            </a:r>
          </a:p>
          <a:p>
            <a:pPr lvl="8"/>
            <a:r>
              <a:rPr lang="en-US" dirty="0" smtClean="0"/>
              <a:t>Ninth</a:t>
            </a:r>
            <a:endParaRPr lang="en-US" dirty="0"/>
          </a:p>
        </p:txBody>
      </p:sp>
      <p:sp>
        <p:nvSpPr>
          <p:cNvPr id="6" name="Footer Placeholder 4"/>
          <p:cNvSpPr>
            <a:spLocks noGrp="1"/>
          </p:cNvSpPr>
          <p:nvPr>
            <p:ph type="ftr" sz="quarter" idx="11"/>
          </p:nvPr>
        </p:nvSpPr>
        <p:spPr>
          <a:xfrm>
            <a:off x="93969" y="6172200"/>
            <a:ext cx="8595360" cy="235463"/>
          </a:xfrm>
          <a:prstGeom prst="rect">
            <a:avLst/>
          </a:prstGeom>
        </p:spPr>
        <p:txBody>
          <a:bodyPr/>
          <a:lstStyle/>
          <a:p>
            <a:endParaRPr lang="en-US" dirty="0"/>
          </a:p>
        </p:txBody>
      </p:sp>
    </p:spTree>
    <p:extLst>
      <p:ext uri="{BB962C8B-B14F-4D97-AF65-F5344CB8AC3E}">
        <p14:creationId xmlns:p14="http://schemas.microsoft.com/office/powerpoint/2010/main" val="168582348"/>
      </p:ext>
    </p:extLst>
  </p:cSld>
  <p:clrMapOvr>
    <a:masterClrMapping/>
  </p:clrMapOvr>
  <mc:AlternateContent xmlns:mc="http://schemas.openxmlformats.org/markup-compatibility/2006" xmlns:p14="http://schemas.microsoft.com/office/powerpoint/2010/main">
    <mc:Choice Requires="p14">
      <p:transition spd="slow" p14:dur="2000"/>
    </mc:Choice>
    <mc:Fallback xmlns:mv="urn:schemas-microsoft-com:mac:vml" xmlns="">
      <p:transition spd="slow"/>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8" name="Title 7"/>
          <p:cNvSpPr>
            <a:spLocks noGrp="1"/>
          </p:cNvSpPr>
          <p:nvPr>
            <p:ph type="title"/>
          </p:nvPr>
        </p:nvSpPr>
        <p:spPr>
          <a:xfrm>
            <a:off x="457200" y="215372"/>
            <a:ext cx="8229600" cy="3061228"/>
          </a:xfrm>
        </p:spPr>
        <p:txBody>
          <a:bodyPr/>
          <a:lstStyle>
            <a:lvl1pPr algn="ctr">
              <a:defRPr sz="3600"/>
            </a:lvl1pPr>
          </a:lstStyle>
          <a:p>
            <a:r>
              <a:rPr lang="en-US" dirty="0" smtClean="0"/>
              <a:t>Click to edit Master title style</a:t>
            </a:r>
            <a:endParaRPr lang="en-US" dirty="0"/>
          </a:p>
        </p:txBody>
      </p:sp>
      <p:sp>
        <p:nvSpPr>
          <p:cNvPr id="3" name="Content Placeholder 2"/>
          <p:cNvSpPr>
            <a:spLocks noGrp="1"/>
          </p:cNvSpPr>
          <p:nvPr>
            <p:ph idx="1"/>
          </p:nvPr>
        </p:nvSpPr>
        <p:spPr>
          <a:xfrm>
            <a:off x="457200" y="3429000"/>
            <a:ext cx="8229600" cy="2697163"/>
          </a:xfrm>
        </p:spPr>
        <p:txBody>
          <a:bodyPr/>
          <a:lstStyle>
            <a:lvl1pPr marL="0" indent="0" algn="ctr">
              <a:buClr>
                <a:srgbClr val="007FA3"/>
              </a:buClr>
              <a:buSzPct val="100000"/>
              <a:buNone/>
              <a:defRPr sz="2800"/>
            </a:lvl1pPr>
            <a:lvl2pPr>
              <a:buClr>
                <a:srgbClr val="007FA3"/>
              </a:buClr>
              <a:defRPr/>
            </a:lvl2pPr>
            <a:lvl3pPr>
              <a:buClr>
                <a:srgbClr val="007FA3"/>
              </a:buClr>
              <a:defRPr/>
            </a:lvl3pPr>
            <a:lvl4pPr>
              <a:buClr>
                <a:srgbClr val="007FA3"/>
              </a:buClr>
              <a:defRPr/>
            </a:lvl4pPr>
            <a:lvl5pPr>
              <a:buClr>
                <a:srgbClr val="007FA3"/>
              </a:buClr>
              <a:defRPr/>
            </a:lvl5pPr>
            <a:lvl6pPr>
              <a:buClr>
                <a:srgbClr val="007FA3"/>
              </a:buClr>
              <a:defRPr/>
            </a:lvl6pPr>
            <a:lvl7pPr>
              <a:buClr>
                <a:srgbClr val="007FA3"/>
              </a:buClr>
              <a:defRPr/>
            </a:lvl7pPr>
            <a:lvl8pPr>
              <a:buClr>
                <a:srgbClr val="007FA3"/>
              </a:buClr>
              <a:defRPr/>
            </a:lvl8pPr>
            <a:lvl9pPr>
              <a:buClr>
                <a:srgbClr val="007FA3"/>
              </a:buClr>
              <a:defRPr/>
            </a:lvl9pPr>
          </a:lstStyle>
          <a:p>
            <a:pPr lvl="0"/>
            <a:r>
              <a:rPr lang="en-US" dirty="0" smtClean="0"/>
              <a:t>Click to edit Master text styles</a:t>
            </a:r>
          </a:p>
        </p:txBody>
      </p:sp>
      <p:sp>
        <p:nvSpPr>
          <p:cNvPr id="6" name="Footer Placeholder 4"/>
          <p:cNvSpPr>
            <a:spLocks noGrp="1"/>
          </p:cNvSpPr>
          <p:nvPr>
            <p:ph type="ftr" sz="quarter" idx="11"/>
          </p:nvPr>
        </p:nvSpPr>
        <p:spPr>
          <a:xfrm>
            <a:off x="93969" y="6172200"/>
            <a:ext cx="8595360" cy="235463"/>
          </a:xfrm>
          <a:prstGeom prst="rect">
            <a:avLst/>
          </a:prstGeom>
        </p:spPr>
        <p:txBody>
          <a:bodyPr/>
          <a:lstStyle/>
          <a:p>
            <a:endParaRPr lang="en-US" dirty="0"/>
          </a:p>
        </p:txBody>
      </p:sp>
    </p:spTree>
    <p:extLst>
      <p:ext uri="{BB962C8B-B14F-4D97-AF65-F5344CB8AC3E}">
        <p14:creationId xmlns:p14="http://schemas.microsoft.com/office/powerpoint/2010/main" val="3299371140"/>
      </p:ext>
    </p:extLst>
  </p:cSld>
  <p:clrMapOvr>
    <a:masterClrMapping/>
  </p:clrMapOvr>
  <mc:AlternateContent xmlns:mc="http://schemas.openxmlformats.org/markup-compatibility/2006" xmlns:p14="http://schemas.microsoft.com/office/powerpoint/2010/main">
    <mc:Choice Requires="p14">
      <p:transition spd="slow" p14:dur="2000"/>
    </mc:Choice>
    <mc:Fallback xmlns:mv="urn:schemas-microsoft-com:mac:vml" xmlns="">
      <p:transition spd="slow"/>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Figure + Caption">
    <p:spTree>
      <p:nvGrpSpPr>
        <p:cNvPr id="1" name=""/>
        <p:cNvGrpSpPr/>
        <p:nvPr/>
      </p:nvGrpSpPr>
      <p:grpSpPr>
        <a:xfrm>
          <a:off x="0" y="0"/>
          <a:ext cx="0" cy="0"/>
          <a:chOff x="0" y="0"/>
          <a:chExt cx="0" cy="0"/>
        </a:xfrm>
      </p:grpSpPr>
      <p:sp>
        <p:nvSpPr>
          <p:cNvPr id="8" name="Title 7"/>
          <p:cNvSpPr>
            <a:spLocks noGrp="1"/>
          </p:cNvSpPr>
          <p:nvPr>
            <p:ph type="title" hasCustomPrompt="1"/>
          </p:nvPr>
        </p:nvSpPr>
        <p:spPr>
          <a:xfrm>
            <a:off x="457200" y="219456"/>
            <a:ext cx="8229600" cy="1066800"/>
          </a:xfrm>
        </p:spPr>
        <p:txBody>
          <a:bodyPr anchor="t"/>
          <a:lstStyle>
            <a:lvl1pPr>
              <a:defRPr sz="3400">
                <a:solidFill>
                  <a:srgbClr val="007FA3"/>
                </a:solidFill>
              </a:defRPr>
            </a:lvl1pPr>
          </a:lstStyle>
          <a:p>
            <a:r>
              <a:rPr lang="en-US" dirty="0" smtClean="0"/>
              <a:t>Click to add figure number and title</a:t>
            </a:r>
            <a:endParaRPr lang="en-US" dirty="0"/>
          </a:p>
        </p:txBody>
      </p:sp>
      <p:sp>
        <p:nvSpPr>
          <p:cNvPr id="10" name="Text Placeholder 9"/>
          <p:cNvSpPr>
            <a:spLocks noGrp="1"/>
          </p:cNvSpPr>
          <p:nvPr>
            <p:ph type="body" sz="quarter" idx="13" hasCustomPrompt="1"/>
          </p:nvPr>
        </p:nvSpPr>
        <p:spPr>
          <a:xfrm>
            <a:off x="457200" y="5368160"/>
            <a:ext cx="8229600" cy="916856"/>
          </a:xfrm>
        </p:spPr>
        <p:txBody>
          <a:bodyPr anchor="b"/>
          <a:lstStyle>
            <a:lvl1pPr marL="0" indent="0">
              <a:spcBef>
                <a:spcPts val="0"/>
              </a:spcBef>
              <a:buNone/>
              <a:defRPr sz="1600"/>
            </a:lvl1pPr>
            <a:lvl2pPr marL="0" indent="0">
              <a:spcBef>
                <a:spcPts val="0"/>
              </a:spcBef>
              <a:buNone/>
              <a:defRPr sz="1600"/>
            </a:lvl2pPr>
            <a:lvl3pPr marL="0" indent="0">
              <a:spcBef>
                <a:spcPts val="0"/>
              </a:spcBef>
              <a:buNone/>
              <a:defRPr sz="1600"/>
            </a:lvl3pPr>
            <a:lvl4pPr marL="0" indent="0">
              <a:spcBef>
                <a:spcPts val="0"/>
              </a:spcBef>
              <a:buNone/>
              <a:defRPr sz="1600"/>
            </a:lvl4pPr>
            <a:lvl5pPr marL="0" indent="0">
              <a:spcBef>
                <a:spcPts val="0"/>
              </a:spcBef>
              <a:buNone/>
              <a:defRPr sz="1600"/>
            </a:lvl5pPr>
            <a:lvl6pPr marL="0" indent="0">
              <a:spcBef>
                <a:spcPts val="0"/>
              </a:spcBef>
              <a:buNone/>
              <a:defRPr sz="1600"/>
            </a:lvl6pPr>
            <a:lvl7pPr marL="0" indent="0">
              <a:spcBef>
                <a:spcPts val="0"/>
              </a:spcBef>
              <a:buNone/>
              <a:defRPr sz="1600"/>
            </a:lvl7pPr>
            <a:lvl8pPr marL="0" indent="0">
              <a:spcBef>
                <a:spcPts val="0"/>
              </a:spcBef>
              <a:buNone/>
              <a:defRPr sz="1600"/>
            </a:lvl8pPr>
            <a:lvl9pPr marL="0" indent="0">
              <a:spcBef>
                <a:spcPts val="0"/>
              </a:spcBef>
              <a:buNone/>
              <a:defRPr sz="1600"/>
            </a:lvl9pPr>
          </a:lstStyle>
          <a:p>
            <a:pPr lvl="0"/>
            <a:r>
              <a:rPr lang="en-US" dirty="0" smtClean="0"/>
              <a:t>Click to add caption</a:t>
            </a:r>
            <a:endParaRPr lang="en-US" dirty="0"/>
          </a:p>
        </p:txBody>
      </p:sp>
      <p:sp>
        <p:nvSpPr>
          <p:cNvPr id="12" name="TextBox 11"/>
          <p:cNvSpPr txBox="1"/>
          <p:nvPr userDrawn="1"/>
        </p:nvSpPr>
        <p:spPr>
          <a:xfrm>
            <a:off x="1981200" y="6457890"/>
            <a:ext cx="7162800" cy="200055"/>
          </a:xfrm>
          <a:prstGeom prst="rect">
            <a:avLst/>
          </a:prstGeom>
          <a:noFill/>
        </p:spPr>
        <p:txBody>
          <a:bodyPr wrap="square" rtlCol="0">
            <a:spAutoFit/>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altLang="en-US" sz="700" b="0" dirty="0" smtClean="0">
                <a:ea typeface="Verdana" panose="020B0604030504040204" pitchFamily="34" charset="0"/>
                <a:cs typeface="Verdana" panose="020B0604030504040204" pitchFamily="34" charset="0"/>
              </a:rPr>
              <a:t>Copyright © 2017,</a:t>
            </a:r>
            <a:r>
              <a:rPr lang="en-US" altLang="en-US" sz="700" b="0" baseline="0" dirty="0" smtClean="0">
                <a:ea typeface="Verdana" panose="020B0604030504040204" pitchFamily="34" charset="0"/>
                <a:cs typeface="Verdana" panose="020B0604030504040204" pitchFamily="34" charset="0"/>
              </a:rPr>
              <a:t> </a:t>
            </a:r>
            <a:r>
              <a:rPr lang="en-US" altLang="en-US" sz="700" b="0" dirty="0" smtClean="0">
                <a:ea typeface="Verdana" panose="020B0604030504040204" pitchFamily="34" charset="0"/>
                <a:cs typeface="Verdana" panose="020B0604030504040204" pitchFamily="34" charset="0"/>
              </a:rPr>
              <a:t>Pearson Education, Inc.</a:t>
            </a:r>
            <a:r>
              <a:rPr lang="en-US" altLang="en-US" sz="700" b="0" baseline="0" dirty="0" smtClean="0">
                <a:ea typeface="Verdana" panose="020B0604030504040204" pitchFamily="34" charset="0"/>
                <a:cs typeface="Verdana" panose="020B0604030504040204" pitchFamily="34" charset="0"/>
              </a:rPr>
              <a:t> </a:t>
            </a:r>
            <a:r>
              <a:rPr lang="en-US" altLang="en-US" sz="700" b="0" dirty="0" smtClean="0">
                <a:ea typeface="Verdana" panose="020B0604030504040204" pitchFamily="34" charset="0"/>
                <a:cs typeface="Verdana" panose="020B0604030504040204" pitchFamily="34" charset="0"/>
              </a:rPr>
              <a:t>All Rights Reserved</a:t>
            </a:r>
          </a:p>
        </p:txBody>
      </p:sp>
      <p:pic>
        <p:nvPicPr>
          <p:cNvPr id="6" name="Picture 5" descr="Pearson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01200" y="6477000"/>
            <a:ext cx="918000" cy="279915"/>
          </a:xfrm>
          <a:prstGeom prst="rect">
            <a:avLst/>
          </a:prstGeom>
        </p:spPr>
      </p:pic>
    </p:spTree>
    <p:extLst>
      <p:ext uri="{BB962C8B-B14F-4D97-AF65-F5344CB8AC3E}">
        <p14:creationId xmlns:p14="http://schemas.microsoft.com/office/powerpoint/2010/main" val="2203796096"/>
      </p:ext>
    </p:extLst>
  </p:cSld>
  <p:clrMapOvr>
    <a:masterClrMapping/>
  </p:clrMapOvr>
  <mc:AlternateContent xmlns:mc="http://schemas.openxmlformats.org/markup-compatibility/2006" xmlns:p14="http://schemas.microsoft.com/office/powerpoint/2010/main">
    <mc:Choice Requires="p14">
      <p:transition spd="slow" p14:dur="2000"/>
    </mc:Choice>
    <mc:Fallback xmlns:mv="urn:schemas-microsoft-com:mac:vml" xmlns="">
      <p:transition spd="slow"/>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cSld name="1_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5486400"/>
            <a:ext cx="8229600" cy="685800"/>
          </a:xfrm>
          <a:noFill/>
          <a:ln>
            <a:noFill/>
          </a:ln>
        </p:spPr>
        <p:txBody>
          <a:bodyPr/>
          <a:lstStyle>
            <a:lvl1pPr algn="ctr">
              <a:defRPr sz="1400">
                <a:solidFill>
                  <a:srgbClr val="000000"/>
                </a:solidFill>
                <a:effectLst/>
              </a:defRPr>
            </a:lvl1pPr>
          </a:lstStyle>
          <a:p>
            <a:r>
              <a:rPr lang="en-US" smtClean="0"/>
              <a:t>Click to edit Master title style</a:t>
            </a:r>
            <a:endParaRPr lang="en-US"/>
          </a:p>
        </p:txBody>
      </p:sp>
    </p:spTree>
    <p:extLst>
      <p:ext uri="{BB962C8B-B14F-4D97-AF65-F5344CB8AC3E}">
        <p14:creationId xmlns:p14="http://schemas.microsoft.com/office/powerpoint/2010/main" val="19767161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1_Figure + Caption">
    <p:spTree>
      <p:nvGrpSpPr>
        <p:cNvPr id="1" name=""/>
        <p:cNvGrpSpPr/>
        <p:nvPr/>
      </p:nvGrpSpPr>
      <p:grpSpPr>
        <a:xfrm>
          <a:off x="0" y="0"/>
          <a:ext cx="0" cy="0"/>
          <a:chOff x="0" y="0"/>
          <a:chExt cx="0" cy="0"/>
        </a:xfrm>
      </p:grpSpPr>
      <p:sp>
        <p:nvSpPr>
          <p:cNvPr id="8" name="Title 7"/>
          <p:cNvSpPr>
            <a:spLocks noGrp="1"/>
          </p:cNvSpPr>
          <p:nvPr>
            <p:ph type="title" hasCustomPrompt="1"/>
          </p:nvPr>
        </p:nvSpPr>
        <p:spPr>
          <a:xfrm>
            <a:off x="457200" y="5419344"/>
            <a:ext cx="8229600" cy="829056"/>
          </a:xfrm>
        </p:spPr>
        <p:txBody>
          <a:bodyPr anchor="b" anchorCtr="0"/>
          <a:lstStyle>
            <a:lvl1pPr>
              <a:defRPr sz="1600" b="0">
                <a:solidFill>
                  <a:schemeClr val="tx1"/>
                </a:solidFill>
                <a:latin typeface="Arial"/>
                <a:cs typeface="Arial"/>
              </a:defRPr>
            </a:lvl1pPr>
          </a:lstStyle>
          <a:p>
            <a:r>
              <a:rPr lang="en-US" dirty="0" smtClean="0"/>
              <a:t>Click to add figure number and title</a:t>
            </a:r>
            <a:endParaRPr lang="en-US" dirty="0"/>
          </a:p>
        </p:txBody>
      </p:sp>
      <p:pic>
        <p:nvPicPr>
          <p:cNvPr id="6" name="Picture 5" descr="Pearson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01200" y="6477000"/>
            <a:ext cx="918000" cy="279915"/>
          </a:xfrm>
          <a:prstGeom prst="rect">
            <a:avLst/>
          </a:prstGeom>
        </p:spPr>
      </p:pic>
      <p:sp>
        <p:nvSpPr>
          <p:cNvPr id="7" name="TextBox 6"/>
          <p:cNvSpPr txBox="1"/>
          <p:nvPr userDrawn="1"/>
        </p:nvSpPr>
        <p:spPr>
          <a:xfrm>
            <a:off x="1981200" y="6457890"/>
            <a:ext cx="7162800" cy="246221"/>
          </a:xfrm>
          <a:prstGeom prst="rect">
            <a:avLst/>
          </a:prstGeom>
          <a:noFill/>
        </p:spPr>
        <p:txBody>
          <a:bodyPr wrap="square" rtlCol="0">
            <a:spAutoFit/>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altLang="en-US" sz="1000" b="0" dirty="0" smtClean="0">
                <a:ea typeface="Verdana" panose="020B0604030504040204" pitchFamily="34" charset="0"/>
                <a:cs typeface="Verdana" panose="020B0604030504040204" pitchFamily="34" charset="0"/>
              </a:rPr>
              <a:t>Copyright © 2018,</a:t>
            </a:r>
            <a:r>
              <a:rPr lang="en-US" altLang="en-US" sz="1000" b="0" baseline="0" dirty="0" smtClean="0">
                <a:ea typeface="Verdana" panose="020B0604030504040204" pitchFamily="34" charset="0"/>
                <a:cs typeface="Verdana" panose="020B0604030504040204" pitchFamily="34" charset="0"/>
              </a:rPr>
              <a:t> 2013, 2009 </a:t>
            </a:r>
            <a:r>
              <a:rPr lang="en-US" altLang="en-US" sz="1000" b="0" dirty="0" smtClean="0">
                <a:ea typeface="Verdana" panose="020B0604030504040204" pitchFamily="34" charset="0"/>
                <a:cs typeface="Verdana" panose="020B0604030504040204" pitchFamily="34" charset="0"/>
              </a:rPr>
              <a:t>Pearson Education, Inc.</a:t>
            </a:r>
            <a:r>
              <a:rPr lang="en-US" altLang="en-US" sz="1000" b="0" baseline="0" dirty="0" smtClean="0">
                <a:ea typeface="Verdana" panose="020B0604030504040204" pitchFamily="34" charset="0"/>
                <a:cs typeface="Verdana" panose="020B0604030504040204" pitchFamily="34" charset="0"/>
              </a:rPr>
              <a:t> </a:t>
            </a:r>
            <a:r>
              <a:rPr lang="en-US" altLang="en-US" sz="1000" b="0" dirty="0" smtClean="0">
                <a:ea typeface="Verdana" panose="020B0604030504040204" pitchFamily="34" charset="0"/>
                <a:cs typeface="Verdana" panose="020B0604030504040204" pitchFamily="34" charset="0"/>
              </a:rPr>
              <a:t>All Rights Reserved</a:t>
            </a:r>
          </a:p>
        </p:txBody>
      </p:sp>
    </p:spTree>
    <p:extLst>
      <p:ext uri="{BB962C8B-B14F-4D97-AF65-F5344CB8AC3E}">
        <p14:creationId xmlns:p14="http://schemas.microsoft.com/office/powerpoint/2010/main" val="2203796096"/>
      </p:ext>
    </p:extLst>
  </p:cSld>
  <p:clrMapOvr>
    <a:masterClrMapping/>
  </p:clrMapOvr>
  <mc:AlternateContent xmlns:mc="http://schemas.openxmlformats.org/markup-compatibility/2006" xmlns:p14="http://schemas.microsoft.com/office/powerpoint/2010/main">
    <mc:Choice Requires="p14">
      <p:transition spd="slow" p14:dur="2000"/>
    </mc:Choice>
    <mc:Fallback xmlns:mv="urn:schemas-microsoft-com:mac:vml" xmlns="">
      <p:transition spd="slow"/>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e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15372"/>
            <a:ext cx="8229600" cy="1097280"/>
          </a:xfrm>
          <a:prstGeom prst="rect">
            <a:avLst/>
          </a:prstGeom>
        </p:spPr>
        <p:txBody>
          <a:bodyPr vert="horz" lIns="0" tIns="0" rIns="0" bIns="0" rtlCol="0" anchor="b">
            <a:noAutofit/>
          </a:bodyPr>
          <a:lstStyle/>
          <a:p>
            <a:r>
              <a:rPr lang="en-US" dirty="0" smtClean="0"/>
              <a:t>Click to edit </a:t>
            </a:r>
            <a:br>
              <a:rPr lang="en-US" dirty="0" smtClean="0"/>
            </a:br>
            <a:r>
              <a:rPr lang="en-US" dirty="0" smtClean="0"/>
              <a:t>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0" tIns="0" rIns="0" bIns="0" rtlCol="0">
            <a:no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a:t>
            </a:r>
          </a:p>
          <a:p>
            <a:pPr lvl="6"/>
            <a:r>
              <a:rPr lang="en-US" dirty="0" smtClean="0"/>
              <a:t>Seventh</a:t>
            </a:r>
          </a:p>
          <a:p>
            <a:pPr lvl="7"/>
            <a:r>
              <a:rPr lang="en-US" dirty="0" smtClean="0"/>
              <a:t>Eighth</a:t>
            </a:r>
          </a:p>
          <a:p>
            <a:pPr lvl="8"/>
            <a:r>
              <a:rPr lang="en-US" dirty="0" smtClean="0"/>
              <a:t>Ninth</a:t>
            </a:r>
            <a:endParaRPr lang="en-US" dirty="0"/>
          </a:p>
        </p:txBody>
      </p:sp>
      <p:pic>
        <p:nvPicPr>
          <p:cNvPr id="9" name="Picture 8" descr="Pearson Logo"/>
          <p:cNvPicPr>
            <a:picLocks noChangeAspect="1"/>
          </p:cNvPicPr>
          <p:nvPr userDrawn="1"/>
        </p:nvPicPr>
        <p:blipFill>
          <a:blip r:embed="rId9" cstate="print">
            <a:extLst>
              <a:ext uri="{28A0092B-C50C-407E-A947-70E740481C1C}">
                <a14:useLocalDpi xmlns:a14="http://schemas.microsoft.com/office/drawing/2010/main" val="0"/>
              </a:ext>
            </a:extLst>
          </a:blip>
          <a:stretch>
            <a:fillRect/>
          </a:stretch>
        </p:blipFill>
        <p:spPr>
          <a:xfrm>
            <a:off x="301200" y="6477000"/>
            <a:ext cx="918000" cy="279915"/>
          </a:xfrm>
          <a:prstGeom prst="rect">
            <a:avLst/>
          </a:prstGeom>
        </p:spPr>
      </p:pic>
      <p:sp>
        <p:nvSpPr>
          <p:cNvPr id="6" name="TextBox 5"/>
          <p:cNvSpPr txBox="1"/>
          <p:nvPr userDrawn="1"/>
        </p:nvSpPr>
        <p:spPr>
          <a:xfrm>
            <a:off x="1981200" y="6457890"/>
            <a:ext cx="7162800" cy="246221"/>
          </a:xfrm>
          <a:prstGeom prst="rect">
            <a:avLst/>
          </a:prstGeom>
          <a:noFill/>
        </p:spPr>
        <p:txBody>
          <a:bodyPr wrap="square" rtlCol="0">
            <a:spAutoFit/>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altLang="en-US" sz="1000" b="0" dirty="0" smtClean="0">
                <a:ea typeface="Verdana" panose="020B0604030504040204" pitchFamily="34" charset="0"/>
                <a:cs typeface="Verdana" panose="020B0604030504040204" pitchFamily="34" charset="0"/>
              </a:rPr>
              <a:t>Copyright © 2018,</a:t>
            </a:r>
            <a:r>
              <a:rPr lang="en-US" altLang="en-US" sz="1000" b="0" baseline="0" dirty="0" smtClean="0">
                <a:ea typeface="Verdana" panose="020B0604030504040204" pitchFamily="34" charset="0"/>
                <a:cs typeface="Verdana" panose="020B0604030504040204" pitchFamily="34" charset="0"/>
              </a:rPr>
              <a:t> 2013, 2009 </a:t>
            </a:r>
            <a:r>
              <a:rPr lang="en-US" altLang="en-US" sz="1000" b="0" dirty="0" smtClean="0">
                <a:ea typeface="Verdana" panose="020B0604030504040204" pitchFamily="34" charset="0"/>
                <a:cs typeface="Verdana" panose="020B0604030504040204" pitchFamily="34" charset="0"/>
              </a:rPr>
              <a:t>Pearson Education, Inc.</a:t>
            </a:r>
            <a:r>
              <a:rPr lang="en-US" altLang="en-US" sz="1000" b="0" baseline="0" dirty="0" smtClean="0">
                <a:ea typeface="Verdana" panose="020B0604030504040204" pitchFamily="34" charset="0"/>
                <a:cs typeface="Verdana" panose="020B0604030504040204" pitchFamily="34" charset="0"/>
              </a:rPr>
              <a:t> </a:t>
            </a:r>
            <a:r>
              <a:rPr lang="en-US" altLang="en-US" sz="1000" b="0" dirty="0" smtClean="0">
                <a:ea typeface="Verdana" panose="020B0604030504040204" pitchFamily="34" charset="0"/>
                <a:cs typeface="Verdana" panose="020B0604030504040204" pitchFamily="34" charset="0"/>
              </a:rPr>
              <a:t>All Rights Reserved</a:t>
            </a:r>
          </a:p>
        </p:txBody>
      </p:sp>
    </p:spTree>
    <p:extLst>
      <p:ext uri="{BB962C8B-B14F-4D97-AF65-F5344CB8AC3E}">
        <p14:creationId xmlns:p14="http://schemas.microsoft.com/office/powerpoint/2010/main" val="3691570016"/>
      </p:ext>
    </p:extLst>
  </p:cSld>
  <p:clrMap bg1="lt1" tx1="dk1" bg2="lt2" tx2="dk2" accent1="accent1" accent2="accent2" accent3="accent3" accent4="accent4" accent5="accent5" accent6="accent6" hlink="hlink" folHlink="folHlink"/>
  <p:sldLayoutIdLst>
    <p:sldLayoutId id="2147483657" r:id="rId1"/>
    <p:sldLayoutId id="2147483650" r:id="rId2"/>
    <p:sldLayoutId id="2147483660" r:id="rId3"/>
    <p:sldLayoutId id="2147483659" r:id="rId4"/>
    <p:sldLayoutId id="2147483658" r:id="rId5"/>
    <p:sldLayoutId id="2147483661" r:id="rId6"/>
    <p:sldLayoutId id="2147483662" r:id="rId7"/>
  </p:sldLayoutIdLst>
  <mc:AlternateContent xmlns:mc="http://schemas.openxmlformats.org/markup-compatibility/2006" xmlns:p14="http://schemas.microsoft.com/office/powerpoint/2010/main">
    <mc:Choice Requires="p14">
      <p:transition spd="slow" p14:dur="2000"/>
    </mc:Choice>
    <mc:Fallback xmlns:mv="urn:schemas-microsoft-com:mac:vml" xmlns="">
      <p:transition spd="slow"/>
    </mc:Fallback>
  </mc:AlternateContent>
  <p:timing>
    <p:tnLst>
      <p:par>
        <p:cTn id="1" dur="indefinite" restart="never" nodeType="tmRoot"/>
      </p:par>
    </p:tnLst>
  </p:timing>
  <p:txStyles>
    <p:titleStyle>
      <a:lvl1pPr algn="l" defTabSz="914400" rtl="0" eaLnBrk="1" latinLnBrk="0" hangingPunct="1">
        <a:lnSpc>
          <a:spcPct val="100000"/>
        </a:lnSpc>
        <a:spcBef>
          <a:spcPct val="0"/>
        </a:spcBef>
        <a:buNone/>
        <a:defRPr sz="3400" b="1" kern="1200">
          <a:solidFill>
            <a:srgbClr val="007FA3"/>
          </a:solidFill>
          <a:latin typeface="Times New Roman" panose="02020603050405020304" pitchFamily="18" charset="0"/>
          <a:ea typeface="+mj-ea"/>
          <a:cs typeface="Times New Roman" panose="02020603050405020304" pitchFamily="18" charset="0"/>
        </a:defRPr>
      </a:lvl1pPr>
    </p:titleStyle>
    <p:bodyStyle>
      <a:lvl1pPr marL="256032" indent="-256032" algn="l" defTabSz="914400" rtl="0" eaLnBrk="1" latinLnBrk="0" hangingPunct="1">
        <a:spcBef>
          <a:spcPts val="1500"/>
        </a:spcBef>
        <a:buClr>
          <a:srgbClr val="007FA3"/>
        </a:buClr>
        <a:buFont typeface="Arial" panose="020B0604020202020204" pitchFamily="34" charset="0"/>
        <a:buChar char="•"/>
        <a:defRPr sz="2000" kern="1200">
          <a:solidFill>
            <a:schemeClr val="tx1"/>
          </a:solidFill>
          <a:latin typeface="+mn-lt"/>
          <a:ea typeface="+mn-ea"/>
          <a:cs typeface="+mn-cs"/>
        </a:defRPr>
      </a:lvl1pPr>
      <a:lvl2pPr marL="742950" indent="-285750" algn="l" defTabSz="914400" rtl="0" eaLnBrk="1" latinLnBrk="0" hangingPunct="1">
        <a:spcBef>
          <a:spcPts val="600"/>
        </a:spcBef>
        <a:buClr>
          <a:srgbClr val="007FA3"/>
        </a:buClr>
        <a:buFont typeface="Arial" panose="020B0604020202020204" pitchFamily="34" charset="0"/>
        <a:buChar char="–"/>
        <a:defRPr sz="1800" kern="1200">
          <a:solidFill>
            <a:schemeClr val="tx1"/>
          </a:solidFill>
          <a:latin typeface="+mn-lt"/>
          <a:ea typeface="+mn-ea"/>
          <a:cs typeface="+mn-cs"/>
        </a:defRPr>
      </a:lvl2pPr>
      <a:lvl3pPr marL="1143000" indent="-228600" algn="l" defTabSz="914400" rtl="0" eaLnBrk="1" latinLnBrk="0" hangingPunct="1">
        <a:spcBef>
          <a:spcPts val="600"/>
        </a:spcBef>
        <a:buClr>
          <a:srgbClr val="007FA3"/>
        </a:buClr>
        <a:buFont typeface="Wingdings" panose="05000000000000000000" pitchFamily="2" charset="2"/>
        <a:buChar char="§"/>
        <a:defRPr sz="1600" kern="1200">
          <a:solidFill>
            <a:schemeClr val="tx1"/>
          </a:solidFill>
          <a:latin typeface="+mn-lt"/>
          <a:ea typeface="+mn-ea"/>
          <a:cs typeface="+mn-cs"/>
        </a:defRPr>
      </a:lvl3pPr>
      <a:lvl4pPr marL="1600200" indent="-228600" algn="l" defTabSz="914400" rtl="0" eaLnBrk="1" latinLnBrk="0" hangingPunct="1">
        <a:spcBef>
          <a:spcPts val="600"/>
        </a:spcBef>
        <a:buClr>
          <a:srgbClr val="007FA3"/>
        </a:buClr>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spcBef>
          <a:spcPts val="600"/>
        </a:spcBef>
        <a:buClr>
          <a:srgbClr val="007FA3"/>
        </a:buClr>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ts val="300"/>
        </a:spcBef>
        <a:buClr>
          <a:srgbClr val="007FA3"/>
        </a:buClr>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ts val="300"/>
        </a:spcBef>
        <a:buClr>
          <a:srgbClr val="007FA3"/>
        </a:buClr>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ts val="300"/>
        </a:spcBef>
        <a:buClr>
          <a:srgbClr val="007FA3"/>
        </a:buClr>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ts val="300"/>
        </a:spcBef>
        <a:buClr>
          <a:srgbClr val="007FA3"/>
        </a:buClr>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i="1" dirty="0" smtClean="0">
                <a:latin typeface="Arial"/>
                <a:cs typeface="Arial"/>
              </a:rPr>
              <a:t>Effective Leadership and Management in Nursing</a:t>
            </a:r>
            <a:r>
              <a:rPr lang="en-US" i="1" dirty="0" smtClean="0">
                <a:latin typeface="Arial"/>
                <a:cs typeface="Arial"/>
              </a:rPr>
              <a:t/>
            </a:r>
            <a:br>
              <a:rPr lang="en-US" i="1" dirty="0" smtClean="0">
                <a:latin typeface="Arial"/>
                <a:cs typeface="Arial"/>
              </a:rPr>
            </a:br>
            <a:r>
              <a:rPr lang="en-US" sz="2400" b="0" dirty="0" smtClean="0">
                <a:latin typeface="Arial"/>
                <a:cs typeface="Arial"/>
              </a:rPr>
              <a:t>Ninth Edition</a:t>
            </a:r>
            <a:endParaRPr lang="en-US" sz="2400" b="0" dirty="0">
              <a:latin typeface="Arial"/>
              <a:cs typeface="Arial"/>
            </a:endParaRPr>
          </a:p>
        </p:txBody>
      </p:sp>
      <p:sp>
        <p:nvSpPr>
          <p:cNvPr id="4" name="Text Placeholder 3"/>
          <p:cNvSpPr>
            <a:spLocks noGrp="1"/>
          </p:cNvSpPr>
          <p:nvPr>
            <p:ph type="body" sz="quarter" idx="14"/>
          </p:nvPr>
        </p:nvSpPr>
        <p:spPr/>
        <p:txBody>
          <a:bodyPr/>
          <a:lstStyle/>
          <a:p>
            <a:r>
              <a:rPr lang="en-US" sz="2800" dirty="0"/>
              <a:t>Chapter </a:t>
            </a:r>
            <a:r>
              <a:rPr lang="en-US" sz="2800" dirty="0" smtClean="0"/>
              <a:t>9</a:t>
            </a:r>
            <a:endParaRPr lang="en-US" sz="2800" dirty="0"/>
          </a:p>
          <a:p>
            <a:endParaRPr lang="en-US" sz="2800" dirty="0"/>
          </a:p>
        </p:txBody>
      </p:sp>
      <p:sp>
        <p:nvSpPr>
          <p:cNvPr id="5" name="Text Placeholder 4"/>
          <p:cNvSpPr>
            <a:spLocks noGrp="1"/>
          </p:cNvSpPr>
          <p:nvPr>
            <p:ph type="body" sz="quarter" idx="15"/>
          </p:nvPr>
        </p:nvSpPr>
        <p:spPr/>
        <p:txBody>
          <a:bodyPr/>
          <a:lstStyle/>
          <a:p>
            <a:r>
              <a:rPr lang="en-US" sz="2400" dirty="0"/>
              <a:t>Thinking Critically, Making Decisions, Solving Problems</a:t>
            </a:r>
          </a:p>
        </p:txBody>
      </p:sp>
    </p:spTree>
    <p:extLst>
      <p:ext uri="{BB962C8B-B14F-4D97-AF65-F5344CB8AC3E}">
        <p14:creationId xmlns:p14="http://schemas.microsoft.com/office/powerpoint/2010/main" val="578734685"/>
      </p:ext>
    </p:extLst>
  </p:cSld>
  <p:clrMapOvr>
    <a:masterClrMapping/>
  </p:clrMapOvr>
  <mc:AlternateContent xmlns:mc="http://schemas.openxmlformats.org/markup-compatibility/2006" xmlns:p14="http://schemas.microsoft.com/office/powerpoint/2010/main">
    <mc:Choice Requires="p14">
      <p:transition spd="slow" p14:dur="2000"/>
    </mc:Choice>
    <mc:Fallback xmlns:mv="urn:schemas-microsoft-com:mac:vml" xmlns="">
      <p:transition spd="slow"/>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pPr>
              <a:defRPr/>
            </a:pPr>
            <a:r>
              <a:rPr lang="en-US" dirty="0" smtClean="0"/>
              <a:t>Critical Thinking</a:t>
            </a:r>
          </a:p>
        </p:txBody>
      </p:sp>
      <p:sp>
        <p:nvSpPr>
          <p:cNvPr id="7171" name="Rectangle 3"/>
          <p:cNvSpPr>
            <a:spLocks noGrp="1" noChangeArrowheads="1"/>
          </p:cNvSpPr>
          <p:nvPr>
            <p:ph type="body" idx="1"/>
          </p:nvPr>
        </p:nvSpPr>
        <p:spPr/>
        <p:txBody>
          <a:bodyPr/>
          <a:lstStyle/>
          <a:p>
            <a:r>
              <a:rPr lang="en-US"/>
              <a:t>Critical-thinking skills can be used to resolve problems rationally.</a:t>
            </a:r>
          </a:p>
          <a:p>
            <a:r>
              <a:rPr lang="en-US"/>
              <a:t>Critical thinking</a:t>
            </a:r>
          </a:p>
          <a:p>
            <a:pPr lvl="1"/>
            <a:r>
              <a:rPr lang="en-US"/>
              <a:t>An essential component of decision making</a:t>
            </a:r>
          </a:p>
          <a:p>
            <a:pPr lvl="1"/>
            <a:r>
              <a:rPr lang="en-US"/>
              <a:t>A higher level cognitive process that includes creativity, problem solving, and decision making</a:t>
            </a:r>
          </a:p>
        </p:txBody>
      </p:sp>
    </p:spTree>
    <p:extLst>
      <p:ext uri="{BB962C8B-B14F-4D97-AF65-F5344CB8AC3E}">
        <p14:creationId xmlns:p14="http://schemas.microsoft.com/office/powerpoint/2010/main" val="1273370948"/>
      </p:ext>
    </p:extLst>
  </p:cSld>
  <p:clrMapOvr>
    <a:masterClrMapping/>
  </p:clrMapOvr>
  <mc:AlternateContent xmlns:mc="http://schemas.openxmlformats.org/markup-compatibility/2006" xmlns:p14="http://schemas.microsoft.com/office/powerpoint/2010/main">
    <mc:Choice Requires="p14">
      <p:transition spd="slow" p14:dur="2000"/>
    </mc:Choice>
    <mc:Fallback xmlns:mv="urn:schemas-microsoft-com:mac:vml" xmlns="">
      <p:transition spd="slow"/>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noFill/>
          <a:extLst>
            <a:ext uri="{909E8E84-426E-40dd-AFC4-6F175D3DCCD1}">
              <a14:hiddenFill xmlns:mc="http://schemas.openxmlformats.org/markup-compatibility/2006" xmlns:mv="urn:schemas-microsoft-com:mac:vml" xmlns:a14="http://schemas.microsoft.com/office/drawing/2010/main" xmlns="">
                <a:gradFill rotWithShape="1">
                  <a:gsLst>
                    <a:gs pos="0">
                      <a:srgbClr val="FCAE1A"/>
                    </a:gs>
                    <a:gs pos="100000">
                      <a:srgbClr val="932741"/>
                    </a:gs>
                  </a:gsLst>
                  <a:lin ang="5400000"/>
                </a:gradFill>
              </a14:hiddenFill>
            </a:ext>
          </a:extLst>
        </p:spPr>
        <p:txBody>
          <a:bodyPr/>
          <a:lstStyle/>
          <a:p>
            <a:pPr algn="l"/>
            <a:r>
              <a:rPr lang="en-US" sz="1600" b="1" dirty="0" smtClean="0">
                <a:latin typeface="+mn-lt"/>
              </a:rPr>
              <a:t>Figure 9-1</a:t>
            </a:r>
            <a:r>
              <a:rPr lang="en-US" sz="1600" dirty="0" smtClean="0">
                <a:latin typeface="+mn-lt"/>
              </a:rPr>
              <a:t>   </a:t>
            </a:r>
            <a:r>
              <a:rPr lang="en-US" sz="1600" b="0" dirty="0" smtClean="0">
                <a:latin typeface="+mn-lt"/>
              </a:rPr>
              <a:t>Critical-thinking model.</a:t>
            </a:r>
          </a:p>
        </p:txBody>
      </p:sp>
      <p:pic>
        <p:nvPicPr>
          <p:cNvPr id="8195" name="Picture 5" descr="A diagram shows that critical thinking consists of creativity, decision making, and problem solving.&#10;"/>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843088" y="533400"/>
            <a:ext cx="5457825" cy="5029200"/>
          </a:xfrm>
          <a:prstGeom prst="rect">
            <a:avLst/>
          </a:prstGeom>
          <a:noFill/>
          <a:ln>
            <a:noFill/>
          </a:ln>
          <a:extLst>
            <a:ext uri="{909E8E84-426E-40dd-AFC4-6F175D3DCCD1}">
              <a14:hiddenFill xmlns:mc="http://schemas.openxmlformats.org/markup-compatibility/2006" xmlns:mv="urn:schemas-microsoft-com:mac:vml" xmlns:a14="http://schemas.microsoft.com/office/drawing/2010/main" xmlns="">
                <a:solidFill>
                  <a:srgbClr val="FFFFFF"/>
                </a:solidFill>
              </a14:hiddenFill>
            </a:ext>
            <a:ext uri="{91240B29-F687-4f45-9708-019B960494DF}">
              <a14:hiddenLine xmlns:mc="http://schemas.openxmlformats.org/markup-compatibility/2006" xmlns:mv="urn:schemas-microsoft-com:mac:vml"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val="1784932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pPr>
              <a:defRPr/>
            </a:pPr>
            <a:r>
              <a:rPr lang="en-US" dirty="0" smtClean="0"/>
              <a:t>Critical Thinking</a:t>
            </a:r>
          </a:p>
        </p:txBody>
      </p:sp>
      <p:sp>
        <p:nvSpPr>
          <p:cNvPr id="9219" name="Rectangle 3"/>
          <p:cNvSpPr>
            <a:spLocks noGrp="1" noChangeArrowheads="1"/>
          </p:cNvSpPr>
          <p:nvPr>
            <p:ph type="body" idx="1"/>
          </p:nvPr>
        </p:nvSpPr>
        <p:spPr/>
        <p:txBody>
          <a:bodyPr/>
          <a:lstStyle/>
          <a:p>
            <a:r>
              <a:rPr lang="en-US"/>
              <a:t>Critical Thinking in Nursing </a:t>
            </a:r>
          </a:p>
          <a:p>
            <a:pPr lvl="1"/>
            <a:r>
              <a:rPr lang="en-US"/>
              <a:t>Nurses supervised by managers with higher critical-thinking skills perceived their work environment to be more positive.</a:t>
            </a:r>
          </a:p>
          <a:p>
            <a:pPr lvl="1"/>
            <a:r>
              <a:rPr lang="en-US"/>
              <a:t>Critical-thinking classes for new nurses improve patient safety, job satisfaction, and retention.</a:t>
            </a:r>
          </a:p>
        </p:txBody>
      </p:sp>
      <p:sp>
        <p:nvSpPr>
          <p:cNvPr id="4" name="TextBox 3"/>
          <p:cNvSpPr txBox="1"/>
          <p:nvPr/>
        </p:nvSpPr>
        <p:spPr>
          <a:xfrm>
            <a:off x="7347052" y="6172200"/>
            <a:ext cx="1796948" cy="276999"/>
          </a:xfrm>
          <a:prstGeom prst="rect">
            <a:avLst/>
          </a:prstGeom>
          <a:noFill/>
        </p:spPr>
        <p:txBody>
          <a:bodyPr wrap="none" rtlCol="0">
            <a:spAutoFit/>
          </a:bodyPr>
          <a:lstStyle/>
          <a:p>
            <a:pPr algn="r"/>
            <a:r>
              <a:rPr lang="en-US" sz="1200" i="1" dirty="0" smtClean="0"/>
              <a:t>continued on next slide</a:t>
            </a:r>
          </a:p>
        </p:txBody>
      </p:sp>
    </p:spTree>
    <p:extLst>
      <p:ext uri="{BB962C8B-B14F-4D97-AF65-F5344CB8AC3E}">
        <p14:creationId xmlns:p14="http://schemas.microsoft.com/office/powerpoint/2010/main" val="3829147703"/>
      </p:ext>
    </p:extLst>
  </p:cSld>
  <p:clrMapOvr>
    <a:masterClrMapping/>
  </p:clrMapOvr>
  <mc:AlternateContent xmlns:mc="http://schemas.openxmlformats.org/markup-compatibility/2006" xmlns:p14="http://schemas.microsoft.com/office/powerpoint/2010/main">
    <mc:Choice Requires="p14">
      <p:transition spd="slow" p14:dur="2000"/>
    </mc:Choice>
    <mc:Fallback xmlns:mv="urn:schemas-microsoft-com:mac:vml" xmlns="">
      <p:transition spd="slow"/>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lstStyle/>
          <a:p>
            <a:pPr>
              <a:defRPr/>
            </a:pPr>
            <a:r>
              <a:rPr lang="en-US" dirty="0" smtClean="0"/>
              <a:t>Critical Thinking</a:t>
            </a:r>
          </a:p>
        </p:txBody>
      </p:sp>
      <p:sp>
        <p:nvSpPr>
          <p:cNvPr id="10243" name="Rectangle 3"/>
          <p:cNvSpPr>
            <a:spLocks noGrp="1" noChangeArrowheads="1"/>
          </p:cNvSpPr>
          <p:nvPr>
            <p:ph type="body" idx="1"/>
          </p:nvPr>
        </p:nvSpPr>
        <p:spPr/>
        <p:txBody>
          <a:bodyPr/>
          <a:lstStyle/>
          <a:p>
            <a:r>
              <a:rPr lang="en-US" dirty="0" smtClean="0"/>
              <a:t>Using Critical Thinking</a:t>
            </a:r>
          </a:p>
          <a:p>
            <a:pPr lvl="1"/>
            <a:r>
              <a:rPr lang="en-US" dirty="0" smtClean="0">
                <a:cs typeface="Verdana" panose="020B0604030504040204" pitchFamily="34" charset="0"/>
              </a:rPr>
              <a:t>What are the underlying assumptions?</a:t>
            </a:r>
          </a:p>
          <a:p>
            <a:pPr lvl="2"/>
            <a:r>
              <a:rPr lang="en-US"/>
              <a:t>Underlying assumptions are unquestioned beliefs that influence an individual’s reasoning.</a:t>
            </a:r>
            <a:endParaRPr lang="en-US" dirty="0" smtClean="0">
              <a:cs typeface="Verdana" panose="020B0604030504040204" pitchFamily="34" charset="0"/>
            </a:endParaRPr>
          </a:p>
          <a:p>
            <a:pPr lvl="1"/>
            <a:r>
              <a:rPr lang="en-US" dirty="0" smtClean="0">
                <a:cs typeface="Verdana" panose="020B0604030504040204" pitchFamily="34" charset="0"/>
              </a:rPr>
              <a:t>How is evidence interpreted?</a:t>
            </a:r>
          </a:p>
          <a:p>
            <a:pPr lvl="1"/>
            <a:r>
              <a:rPr lang="en-US" dirty="0" smtClean="0">
                <a:cs typeface="Verdana" panose="020B0604030504040204" pitchFamily="34" charset="0"/>
              </a:rPr>
              <a:t>How are the arguments to be evaluated?</a:t>
            </a:r>
          </a:p>
          <a:p>
            <a:pPr lvl="1"/>
            <a:r>
              <a:rPr lang="en-US" dirty="0" smtClean="0">
                <a:cs typeface="Verdana" panose="020B0604030504040204" pitchFamily="34" charset="0"/>
              </a:rPr>
              <a:t>What are possible alternate perspectives?</a:t>
            </a:r>
          </a:p>
          <a:p>
            <a:pPr lvl="2"/>
            <a:r>
              <a:rPr lang="en-US"/>
              <a:t>Using different basic assumptions and paradigms can help the critical thinker develop several different views of an issue.</a:t>
            </a:r>
          </a:p>
        </p:txBody>
      </p:sp>
      <p:sp>
        <p:nvSpPr>
          <p:cNvPr id="4" name="TextBox 3"/>
          <p:cNvSpPr txBox="1"/>
          <p:nvPr/>
        </p:nvSpPr>
        <p:spPr>
          <a:xfrm>
            <a:off x="7347052" y="6172200"/>
            <a:ext cx="1796948" cy="276999"/>
          </a:xfrm>
          <a:prstGeom prst="rect">
            <a:avLst/>
          </a:prstGeom>
          <a:noFill/>
        </p:spPr>
        <p:txBody>
          <a:bodyPr wrap="none" rtlCol="0">
            <a:spAutoFit/>
          </a:bodyPr>
          <a:lstStyle/>
          <a:p>
            <a:pPr algn="r"/>
            <a:r>
              <a:rPr lang="en-US" sz="1200" i="1" dirty="0" smtClean="0"/>
              <a:t>continued on next slide</a:t>
            </a:r>
          </a:p>
        </p:txBody>
      </p:sp>
    </p:spTree>
    <p:extLst>
      <p:ext uri="{BB962C8B-B14F-4D97-AF65-F5344CB8AC3E}">
        <p14:creationId xmlns:p14="http://schemas.microsoft.com/office/powerpoint/2010/main" val="1476732749"/>
      </p:ext>
    </p:extLst>
  </p:cSld>
  <p:clrMapOvr>
    <a:masterClrMapping/>
  </p:clrMapOvr>
  <mc:AlternateContent xmlns:mc="http://schemas.openxmlformats.org/markup-compatibility/2006" xmlns:p14="http://schemas.microsoft.com/office/powerpoint/2010/main">
    <mc:Choice Requires="p14">
      <p:transition spd="slow" p14:dur="2000"/>
    </mc:Choice>
    <mc:Fallback xmlns:mv="urn:schemas-microsoft-com:mac:vml" xmlns="">
      <p:transition spd="slow"/>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lstStyle/>
          <a:p>
            <a:r>
              <a:rPr lang="en-US" dirty="0" smtClean="0"/>
              <a:t>Critical Thinking</a:t>
            </a:r>
          </a:p>
        </p:txBody>
      </p:sp>
      <p:sp>
        <p:nvSpPr>
          <p:cNvPr id="11267" name="Rectangle 3"/>
          <p:cNvSpPr>
            <a:spLocks noGrp="1" noChangeArrowheads="1"/>
          </p:cNvSpPr>
          <p:nvPr>
            <p:ph type="body" idx="1"/>
          </p:nvPr>
        </p:nvSpPr>
        <p:spPr/>
        <p:txBody>
          <a:bodyPr/>
          <a:lstStyle/>
          <a:p>
            <a:r>
              <a:rPr lang="en-US" dirty="0" smtClean="0"/>
              <a:t>Creativity</a:t>
            </a:r>
          </a:p>
          <a:p>
            <a:pPr lvl="1"/>
            <a:r>
              <a:rPr lang="en-US" dirty="0" smtClean="0"/>
              <a:t>Essential to the critical thinking process</a:t>
            </a:r>
          </a:p>
          <a:p>
            <a:pPr lvl="1"/>
            <a:r>
              <a:rPr lang="en-US"/>
              <a:t>The ability to develop and implement new and better solutions </a:t>
            </a:r>
          </a:p>
          <a:p>
            <a:pPr lvl="1"/>
            <a:r>
              <a:rPr lang="en-US" dirty="0" smtClean="0"/>
              <a:t>Produces new and better solutions to challenges</a:t>
            </a:r>
          </a:p>
          <a:p>
            <a:pPr lvl="1"/>
            <a:r>
              <a:rPr lang="en-US" dirty="0" smtClean="0"/>
              <a:t>One way to keep organizations alive</a:t>
            </a:r>
          </a:p>
          <a:p>
            <a:pPr lvl="1"/>
            <a:r>
              <a:rPr lang="en-US" dirty="0" smtClean="0"/>
              <a:t>Must be encouraged and made a priority</a:t>
            </a:r>
          </a:p>
        </p:txBody>
      </p:sp>
    </p:spTree>
    <p:extLst>
      <p:ext uri="{BB962C8B-B14F-4D97-AF65-F5344CB8AC3E}">
        <p14:creationId xmlns:p14="http://schemas.microsoft.com/office/powerpoint/2010/main" val="1364246249"/>
      </p:ext>
    </p:extLst>
  </p:cSld>
  <p:clrMapOvr>
    <a:masterClrMapping/>
  </p:clrMapOvr>
  <mc:AlternateContent xmlns:mc="http://schemas.openxmlformats.org/markup-compatibility/2006" xmlns:p14="http://schemas.microsoft.com/office/powerpoint/2010/main">
    <mc:Choice Requires="p14">
      <p:transition spd="slow" p14:dur="2000"/>
    </mc:Choice>
    <mc:Fallback xmlns:mv="urn:schemas-microsoft-com:mac:vml" xmlns="">
      <p:transition spd="slow"/>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en-US" b="1" dirty="0" smtClean="0"/>
              <a:t>Figure 9-2</a:t>
            </a:r>
            <a:r>
              <a:rPr lang="en-US" dirty="0" smtClean="0"/>
              <a:t>   </a:t>
            </a:r>
            <a:r>
              <a:rPr lang="en-US" smtClean="0"/>
              <a:t>The creative process.</a:t>
            </a:r>
            <a:endParaRPr lang="en-US" dirty="0" smtClean="0"/>
          </a:p>
        </p:txBody>
      </p:sp>
      <p:pic>
        <p:nvPicPr>
          <p:cNvPr id="5" name="Picture 4" descr="A diagram shows steps in the creative process along with their definitions.&#10;The four steps and their definitions shown in the diagram are as follows:&#10;· Preparation: Information gathering&#10;· Incubation: Unconscious work going on&#10;· Insight: Solutions emerge&#10;· Verification: Solutions evaluated"/>
          <p:cNvPicPr>
            <a:picLocks noChangeAspect="1"/>
          </p:cNvPicPr>
          <p:nvPr/>
        </p:nvPicPr>
        <p:blipFill>
          <a:blip r:embed="rId2"/>
          <a:stretch>
            <a:fillRect/>
          </a:stretch>
        </p:blipFill>
        <p:spPr>
          <a:xfrm>
            <a:off x="2438400" y="533400"/>
            <a:ext cx="4289425" cy="5029200"/>
          </a:xfrm>
          <a:prstGeom prst="rect">
            <a:avLst/>
          </a:prstGeom>
        </p:spPr>
      </p:pic>
    </p:spTree>
    <p:extLst>
      <p:ext uri="{BB962C8B-B14F-4D97-AF65-F5344CB8AC3E}">
        <p14:creationId xmlns:p14="http://schemas.microsoft.com/office/powerpoint/2010/main" val="178493247"/>
      </p:ext>
    </p:extLst>
  </p:cSld>
  <p:clrMapOvr>
    <a:masterClrMapping/>
  </p:clrMapOvr>
  <p:transition spd="slow"/>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lstStyle/>
          <a:p>
            <a:pPr>
              <a:defRPr/>
            </a:pPr>
            <a:r>
              <a:rPr lang="en-US" dirty="0" smtClean="0"/>
              <a:t>Critical Thinking</a:t>
            </a:r>
          </a:p>
        </p:txBody>
      </p:sp>
      <p:sp>
        <p:nvSpPr>
          <p:cNvPr id="12291" name="Rectangle 3"/>
          <p:cNvSpPr>
            <a:spLocks noGrp="1" noChangeArrowheads="1"/>
          </p:cNvSpPr>
          <p:nvPr>
            <p:ph type="body" idx="1"/>
          </p:nvPr>
        </p:nvSpPr>
        <p:spPr/>
        <p:txBody>
          <a:bodyPr/>
          <a:lstStyle/>
          <a:p>
            <a:r>
              <a:rPr lang="en-US" dirty="0" smtClean="0"/>
              <a:t>Four Stages of Creativity</a:t>
            </a:r>
          </a:p>
          <a:p>
            <a:pPr marL="800100" lvl="1" indent="-342900">
              <a:buFont typeface="+mj-lt"/>
              <a:buAutoNum type="arabicPeriod"/>
            </a:pPr>
            <a:r>
              <a:rPr lang="en-US" dirty="0" smtClean="0">
                <a:cs typeface="Verdana" panose="020B0604030504040204" pitchFamily="34" charset="0"/>
              </a:rPr>
              <a:t>Preparation</a:t>
            </a:r>
          </a:p>
          <a:p>
            <a:pPr lvl="2"/>
            <a:r>
              <a:rPr lang="en-US" dirty="0" smtClean="0">
                <a:cs typeface="Verdana" panose="020B0604030504040204" pitchFamily="34" charset="0"/>
              </a:rPr>
              <a:t>Pick a specific task</a:t>
            </a:r>
          </a:p>
          <a:p>
            <a:pPr lvl="2"/>
            <a:r>
              <a:rPr lang="en-US" dirty="0" smtClean="0">
                <a:cs typeface="Verdana" panose="020B0604030504040204" pitchFamily="34" charset="0"/>
              </a:rPr>
              <a:t>Gather relevant facts</a:t>
            </a:r>
          </a:p>
          <a:p>
            <a:pPr lvl="2"/>
            <a:r>
              <a:rPr lang="en-US" dirty="0" smtClean="0">
                <a:cs typeface="Verdana" panose="020B0604030504040204" pitchFamily="34" charset="0"/>
              </a:rPr>
              <a:t>Challenge every detail</a:t>
            </a:r>
          </a:p>
          <a:p>
            <a:pPr lvl="2"/>
            <a:r>
              <a:rPr lang="en-US" dirty="0" smtClean="0">
                <a:cs typeface="Verdana" panose="020B0604030504040204" pitchFamily="34" charset="0"/>
              </a:rPr>
              <a:t>Develop preferred solutions</a:t>
            </a:r>
          </a:p>
          <a:p>
            <a:pPr lvl="2"/>
            <a:r>
              <a:rPr lang="en-US" dirty="0" smtClean="0">
                <a:cs typeface="Verdana" panose="020B0604030504040204" pitchFamily="34" charset="0"/>
              </a:rPr>
              <a:t>Implement improvements</a:t>
            </a:r>
          </a:p>
        </p:txBody>
      </p:sp>
      <p:sp>
        <p:nvSpPr>
          <p:cNvPr id="4" name="TextBox 3"/>
          <p:cNvSpPr txBox="1"/>
          <p:nvPr/>
        </p:nvSpPr>
        <p:spPr>
          <a:xfrm>
            <a:off x="7347052" y="6172200"/>
            <a:ext cx="1796948" cy="276999"/>
          </a:xfrm>
          <a:prstGeom prst="rect">
            <a:avLst/>
          </a:prstGeom>
          <a:noFill/>
        </p:spPr>
        <p:txBody>
          <a:bodyPr wrap="none" rtlCol="0">
            <a:spAutoFit/>
          </a:bodyPr>
          <a:lstStyle/>
          <a:p>
            <a:pPr algn="r"/>
            <a:r>
              <a:rPr lang="en-US" sz="1200" i="1" dirty="0" smtClean="0"/>
              <a:t>continued on next slide</a:t>
            </a:r>
          </a:p>
        </p:txBody>
      </p:sp>
    </p:spTree>
    <p:extLst>
      <p:ext uri="{BB962C8B-B14F-4D97-AF65-F5344CB8AC3E}">
        <p14:creationId xmlns:p14="http://schemas.microsoft.com/office/powerpoint/2010/main" val="3559743735"/>
      </p:ext>
    </p:extLst>
  </p:cSld>
  <p:clrMapOvr>
    <a:masterClrMapping/>
  </p:clrMapOvr>
  <mc:AlternateContent xmlns:mc="http://schemas.openxmlformats.org/markup-compatibility/2006" xmlns:p14="http://schemas.microsoft.com/office/powerpoint/2010/main">
    <mc:Choice Requires="p14">
      <p:transition spd="slow" p14:dur="2000"/>
    </mc:Choice>
    <mc:Fallback xmlns:mv="urn:schemas-microsoft-com:mac:vml" xmlns="">
      <p:transition spd="slow"/>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lstStyle/>
          <a:p>
            <a:r>
              <a:rPr lang="en-US" dirty="0" smtClean="0"/>
              <a:t>Critical Thinking</a:t>
            </a:r>
          </a:p>
        </p:txBody>
      </p:sp>
      <p:sp>
        <p:nvSpPr>
          <p:cNvPr id="12291" name="Rectangle 3"/>
          <p:cNvSpPr>
            <a:spLocks noGrp="1" noChangeArrowheads="1"/>
          </p:cNvSpPr>
          <p:nvPr>
            <p:ph type="body" idx="1"/>
          </p:nvPr>
        </p:nvSpPr>
        <p:spPr/>
        <p:txBody>
          <a:bodyPr/>
          <a:lstStyle/>
          <a:p>
            <a:r>
              <a:rPr lang="en-US" dirty="0" smtClean="0"/>
              <a:t>Four Stages of Creativity</a:t>
            </a:r>
          </a:p>
          <a:p>
            <a:pPr marL="800100" lvl="1" indent="-342900">
              <a:buFont typeface="+mj-lt"/>
              <a:buAutoNum type="arabicPeriod" startAt="2"/>
            </a:pPr>
            <a:r>
              <a:rPr lang="en-US" dirty="0" smtClean="0"/>
              <a:t>Incubation</a:t>
            </a:r>
          </a:p>
          <a:p>
            <a:pPr lvl="2"/>
            <a:r>
              <a:rPr lang="en-US" dirty="0" smtClean="0"/>
              <a:t>Allow as much time as possible to elapse before deciding on solutions</a:t>
            </a:r>
          </a:p>
          <a:p>
            <a:pPr marL="800100" lvl="1" indent="-342900">
              <a:buFont typeface="+mj-lt"/>
              <a:buAutoNum type="arabicPeriod" startAt="2"/>
            </a:pPr>
            <a:r>
              <a:rPr lang="en-US" dirty="0" smtClean="0"/>
              <a:t>Insight</a:t>
            </a:r>
          </a:p>
          <a:p>
            <a:pPr lvl="2"/>
            <a:r>
              <a:rPr lang="en-US"/>
              <a:t>Solutions often emerge after a period of reflection,</a:t>
            </a:r>
            <a:endParaRPr lang="en-US" dirty="0" smtClean="0"/>
          </a:p>
          <a:p>
            <a:pPr marL="800100" lvl="1" indent="-342900">
              <a:buFont typeface="+mj-lt"/>
              <a:buAutoNum type="arabicPeriod" startAt="2"/>
            </a:pPr>
            <a:r>
              <a:rPr lang="en-US" dirty="0" smtClean="0"/>
              <a:t>Verification</a:t>
            </a:r>
          </a:p>
          <a:p>
            <a:pPr lvl="2"/>
            <a:r>
              <a:rPr lang="en-US"/>
              <a:t>Once a solution has been implemented, evaluate it for effectiveness.</a:t>
            </a:r>
          </a:p>
        </p:txBody>
      </p:sp>
    </p:spTree>
    <p:extLst>
      <p:ext uri="{BB962C8B-B14F-4D97-AF65-F5344CB8AC3E}">
        <p14:creationId xmlns:p14="http://schemas.microsoft.com/office/powerpoint/2010/main" val="3559743735"/>
      </p:ext>
    </p:extLst>
  </p:cSld>
  <p:clrMapOvr>
    <a:masterClrMapping/>
  </p:clrMapOvr>
  <mc:AlternateContent xmlns:mc="http://schemas.openxmlformats.org/markup-compatibility/2006" xmlns:p14="http://schemas.microsoft.com/office/powerpoint/2010/main">
    <mc:Choice Requires="p14">
      <p:transition spd="slow" p14:dur="2000"/>
    </mc:Choice>
    <mc:Fallback xmlns:mv="urn:schemas-microsoft-com:mac:vml" xmlns="">
      <p:transition spd="slow"/>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r>
              <a:rPr lang="en-US" dirty="0" smtClean="0"/>
              <a:t>Learning Outcome Two</a:t>
            </a:r>
          </a:p>
        </p:txBody>
      </p:sp>
      <p:sp>
        <p:nvSpPr>
          <p:cNvPr id="8195" name="Rectangle 3"/>
          <p:cNvSpPr>
            <a:spLocks noGrp="1" noChangeArrowheads="1"/>
          </p:cNvSpPr>
          <p:nvPr>
            <p:ph idx="1"/>
          </p:nvPr>
        </p:nvSpPr>
        <p:spPr/>
        <p:txBody>
          <a:bodyPr/>
          <a:lstStyle/>
          <a:p>
            <a:r>
              <a:rPr lang="en-US" dirty="0">
                <a:cs typeface="Verdana" panose="020B0604030504040204" pitchFamily="34" charset="0"/>
              </a:rPr>
              <a:t>Compare and contrast individual and collective decision-making processes in various situations</a:t>
            </a:r>
            <a:r>
              <a:rPr lang="en-US" dirty="0" smtClean="0">
                <a:cs typeface="Verdana" panose="020B0604030504040204" pitchFamily="34" charset="0"/>
              </a:rPr>
              <a:t>.</a:t>
            </a:r>
            <a:endParaRPr lang="en-US" dirty="0">
              <a:cs typeface="Verdana" panose="020B0604030504040204" pitchFamily="34" charset="0"/>
            </a:endParaRPr>
          </a:p>
        </p:txBody>
      </p:sp>
    </p:spTree>
    <p:extLst>
      <p:ext uri="{BB962C8B-B14F-4D97-AF65-F5344CB8AC3E}">
        <p14:creationId xmlns:p14="http://schemas.microsoft.com/office/powerpoint/2010/main" val="1223922160"/>
      </p:ext>
    </p:extLst>
  </p:cSld>
  <p:clrMapOvr>
    <a:masterClrMapping/>
  </p:clrMapOvr>
  <p:transition spd="slow"/>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p:txBody>
          <a:bodyPr/>
          <a:lstStyle/>
          <a:p>
            <a:pPr>
              <a:defRPr/>
            </a:pPr>
            <a:r>
              <a:rPr lang="en-US" dirty="0" smtClean="0"/>
              <a:t>Decision Making</a:t>
            </a:r>
          </a:p>
        </p:txBody>
      </p:sp>
      <p:sp>
        <p:nvSpPr>
          <p:cNvPr id="14339" name="Rectangle 3"/>
          <p:cNvSpPr>
            <a:spLocks noGrp="1" noChangeArrowheads="1"/>
          </p:cNvSpPr>
          <p:nvPr>
            <p:ph type="body" idx="1"/>
          </p:nvPr>
        </p:nvSpPr>
        <p:spPr/>
        <p:txBody>
          <a:bodyPr/>
          <a:lstStyle/>
          <a:p>
            <a:r>
              <a:rPr lang="en-US" dirty="0" smtClean="0">
                <a:cs typeface="Verdana" panose="020B0604030504040204" pitchFamily="34" charset="0"/>
              </a:rPr>
              <a:t>Decision making</a:t>
            </a:r>
          </a:p>
          <a:p>
            <a:pPr lvl="1"/>
            <a:r>
              <a:rPr lang="en-US" dirty="0" smtClean="0">
                <a:cs typeface="Verdana" panose="020B0604030504040204" pitchFamily="34" charset="0"/>
              </a:rPr>
              <a:t>May or may not involve a problem</a:t>
            </a:r>
          </a:p>
          <a:p>
            <a:pPr lvl="1"/>
            <a:r>
              <a:rPr lang="en-US" dirty="0" smtClean="0">
                <a:cs typeface="Verdana" panose="020B0604030504040204" pitchFamily="34" charset="0"/>
              </a:rPr>
              <a:t>Always involves making a choice</a:t>
            </a:r>
          </a:p>
          <a:p>
            <a:r>
              <a:rPr lang="en-US" dirty="0" smtClean="0">
                <a:cs typeface="Verdana" panose="020B0604030504040204" pitchFamily="34" charset="0"/>
              </a:rPr>
              <a:t>Problem solving</a:t>
            </a:r>
          </a:p>
          <a:p>
            <a:pPr lvl="1"/>
            <a:r>
              <a:rPr lang="en-US" dirty="0" smtClean="0">
                <a:cs typeface="Verdana" panose="020B0604030504040204" pitchFamily="34" charset="0"/>
              </a:rPr>
              <a:t>Involves diagnosing a problem and solving it</a:t>
            </a:r>
          </a:p>
          <a:p>
            <a:pPr lvl="1"/>
            <a:r>
              <a:rPr lang="en-US" dirty="0" smtClean="0">
                <a:cs typeface="Verdana" panose="020B0604030504040204" pitchFamily="34" charset="0"/>
              </a:rPr>
              <a:t>May or may not require making a decision</a:t>
            </a:r>
          </a:p>
        </p:txBody>
      </p:sp>
      <p:sp>
        <p:nvSpPr>
          <p:cNvPr id="4" name="TextBox 3"/>
          <p:cNvSpPr txBox="1"/>
          <p:nvPr/>
        </p:nvSpPr>
        <p:spPr>
          <a:xfrm>
            <a:off x="7347052" y="6172200"/>
            <a:ext cx="1796948" cy="276999"/>
          </a:xfrm>
          <a:prstGeom prst="rect">
            <a:avLst/>
          </a:prstGeom>
          <a:noFill/>
        </p:spPr>
        <p:txBody>
          <a:bodyPr wrap="none" rtlCol="0">
            <a:spAutoFit/>
          </a:bodyPr>
          <a:lstStyle/>
          <a:p>
            <a:pPr algn="r"/>
            <a:r>
              <a:rPr lang="en-US" sz="1200" i="1" dirty="0" smtClean="0"/>
              <a:t>continued on next slide</a:t>
            </a:r>
          </a:p>
        </p:txBody>
      </p:sp>
    </p:spTree>
    <p:extLst>
      <p:ext uri="{BB962C8B-B14F-4D97-AF65-F5344CB8AC3E}">
        <p14:creationId xmlns:p14="http://schemas.microsoft.com/office/powerpoint/2010/main" val="3595824124"/>
      </p:ext>
    </p:extLst>
  </p:cSld>
  <p:clrMapOvr>
    <a:masterClrMapping/>
  </p:clrMapOvr>
  <mc:AlternateContent xmlns:mc="http://schemas.openxmlformats.org/markup-compatibility/2006" xmlns:p14="http://schemas.microsoft.com/office/powerpoint/2010/main">
    <mc:Choice Requires="p14">
      <p:transition spd="slow" p14:dur="2000"/>
    </mc:Choice>
    <mc:Fallback xmlns:mv="urn:schemas-microsoft-com:mac:vml" xmlns="">
      <p:transition spd="slow"/>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Learning Outcomes</a:t>
            </a:r>
          </a:p>
        </p:txBody>
      </p:sp>
      <p:sp>
        <p:nvSpPr>
          <p:cNvPr id="5123" name="Content Placeholder 2"/>
          <p:cNvSpPr>
            <a:spLocks noGrp="1"/>
          </p:cNvSpPr>
          <p:nvPr>
            <p:ph idx="1"/>
          </p:nvPr>
        </p:nvSpPr>
        <p:spPr/>
        <p:txBody>
          <a:bodyPr/>
          <a:lstStyle/>
          <a:p>
            <a:pPr marL="514350" indent="-514350">
              <a:buFont typeface="Arial" panose="020B0604020202020204" pitchFamily="34" charset="0"/>
              <a:buAutoNum type="arabicPeriod"/>
            </a:pPr>
            <a:r>
              <a:rPr lang="en-US" dirty="0" smtClean="0">
                <a:cs typeface="Verdana" panose="020B0604030504040204" pitchFamily="34" charset="0"/>
              </a:rPr>
              <a:t>Summarize ways to use the critical-thinking process.</a:t>
            </a:r>
          </a:p>
          <a:p>
            <a:pPr marL="514350" indent="-514350">
              <a:buFont typeface="Arial" panose="020B0604020202020204" pitchFamily="34" charset="0"/>
              <a:buAutoNum type="arabicPeriod"/>
            </a:pPr>
            <a:r>
              <a:rPr lang="en-US" dirty="0" smtClean="0">
                <a:cs typeface="Verdana" panose="020B0604030504040204" pitchFamily="34" charset="0"/>
              </a:rPr>
              <a:t>Compare and contrast individual and collective decision-making processes in various situations.</a:t>
            </a:r>
          </a:p>
          <a:p>
            <a:pPr marL="514350" indent="-514350">
              <a:buFont typeface="Arial" panose="020B0604020202020204" pitchFamily="34" charset="0"/>
              <a:buAutoNum type="arabicPeriod"/>
            </a:pPr>
            <a:r>
              <a:rPr lang="en-US" dirty="0" smtClean="0">
                <a:cs typeface="Verdana" panose="020B0604030504040204" pitchFamily="34" charset="0"/>
              </a:rPr>
              <a:t>Develop a plan to improve your problem-solving skills.</a:t>
            </a:r>
          </a:p>
          <a:p>
            <a:pPr marL="514350" indent="-514350">
              <a:buFont typeface="Arial" panose="020B0604020202020204" pitchFamily="34" charset="0"/>
              <a:buAutoNum type="arabicPeriod"/>
            </a:pPr>
            <a:r>
              <a:rPr lang="en-US" dirty="0" smtClean="0">
                <a:cs typeface="Verdana" panose="020B0604030504040204" pitchFamily="34" charset="0"/>
              </a:rPr>
              <a:t>Evaluate stumbling blocks to making decisions and solving problems.</a:t>
            </a:r>
          </a:p>
          <a:p>
            <a:pPr marL="514350" indent="-514350">
              <a:buFont typeface="Arial" panose="020B0604020202020204" pitchFamily="34" charset="0"/>
              <a:buAutoNum type="arabicPeriod"/>
            </a:pPr>
            <a:r>
              <a:rPr lang="en-US" dirty="0" smtClean="0">
                <a:cs typeface="Verdana" panose="020B0604030504040204" pitchFamily="34" charset="0"/>
              </a:rPr>
              <a:t>Foster innovation in your work and in the work of others.</a:t>
            </a:r>
          </a:p>
        </p:txBody>
      </p:sp>
    </p:spTree>
    <p:extLst>
      <p:ext uri="{BB962C8B-B14F-4D97-AF65-F5344CB8AC3E}">
        <p14:creationId xmlns:p14="http://schemas.microsoft.com/office/powerpoint/2010/main" val="4132848657"/>
      </p:ext>
    </p:extLst>
  </p:cSld>
  <p:clrMapOvr>
    <a:masterClrMapping/>
  </p:clrMapOvr>
  <mc:AlternateContent xmlns:mc="http://schemas.openxmlformats.org/markup-compatibility/2006" xmlns:p14="http://schemas.microsoft.com/office/powerpoint/2010/main">
    <mc:Choice Requires="p14">
      <p:transition spd="slow" p14:dur="2000"/>
    </mc:Choice>
    <mc:Fallback xmlns:mv="urn:schemas-microsoft-com:mac:vml" xmlns="">
      <p:transition spd="slow"/>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p:txBody>
          <a:bodyPr/>
          <a:lstStyle/>
          <a:p>
            <a:pPr>
              <a:defRPr/>
            </a:pPr>
            <a:r>
              <a:rPr lang="en-US" dirty="0" smtClean="0"/>
              <a:t>Decision Making</a:t>
            </a:r>
          </a:p>
        </p:txBody>
      </p:sp>
      <p:sp>
        <p:nvSpPr>
          <p:cNvPr id="15363" name="Rectangle 3"/>
          <p:cNvSpPr>
            <a:spLocks noGrp="1" noChangeArrowheads="1"/>
          </p:cNvSpPr>
          <p:nvPr>
            <p:ph type="body" idx="1"/>
          </p:nvPr>
        </p:nvSpPr>
        <p:spPr/>
        <p:txBody>
          <a:bodyPr/>
          <a:lstStyle/>
          <a:p>
            <a:r>
              <a:rPr lang="en-US" dirty="0" smtClean="0">
                <a:cs typeface="Verdana" panose="020B0604030504040204" pitchFamily="34" charset="0"/>
              </a:rPr>
              <a:t>Types of Decisions</a:t>
            </a:r>
          </a:p>
          <a:p>
            <a:pPr lvl="1"/>
            <a:r>
              <a:rPr lang="en-US" dirty="0" smtClean="0">
                <a:cs typeface="Verdana" panose="020B0604030504040204" pitchFamily="34" charset="0"/>
              </a:rPr>
              <a:t>Routine</a:t>
            </a:r>
          </a:p>
          <a:p>
            <a:pPr lvl="2"/>
            <a:r>
              <a:rPr lang="en-US"/>
              <a:t>Relatively well-defined, common problems </a:t>
            </a:r>
          </a:p>
          <a:p>
            <a:pPr lvl="2"/>
            <a:r>
              <a:rPr lang="en-US"/>
              <a:t>Often using established rules, policies, and procedures</a:t>
            </a:r>
            <a:endParaRPr lang="en-US" dirty="0" smtClean="0">
              <a:cs typeface="Verdana" panose="020B0604030504040204" pitchFamily="34" charset="0"/>
            </a:endParaRPr>
          </a:p>
          <a:p>
            <a:pPr lvl="1"/>
            <a:r>
              <a:rPr lang="en-US" dirty="0" smtClean="0">
                <a:cs typeface="Verdana" panose="020B0604030504040204" pitchFamily="34" charset="0"/>
              </a:rPr>
              <a:t>Adaptive</a:t>
            </a:r>
          </a:p>
          <a:p>
            <a:pPr lvl="2"/>
            <a:r>
              <a:rPr lang="en-US"/>
              <a:t>Necessary when both problems and alternative solutions are somewhat unusual and only partially understood</a:t>
            </a:r>
            <a:endParaRPr lang="en-US" dirty="0" smtClean="0">
              <a:cs typeface="Verdana" panose="020B0604030504040204" pitchFamily="34" charset="0"/>
            </a:endParaRPr>
          </a:p>
          <a:p>
            <a:pPr lvl="1"/>
            <a:r>
              <a:rPr lang="en-US" dirty="0" smtClean="0">
                <a:cs typeface="Verdana" panose="020B0604030504040204" pitchFamily="34" charset="0"/>
              </a:rPr>
              <a:t>Innovative</a:t>
            </a:r>
          </a:p>
          <a:p>
            <a:pPr lvl="2"/>
            <a:r>
              <a:rPr lang="en-US"/>
              <a:t>When problems are unusual and unclear</a:t>
            </a:r>
          </a:p>
          <a:p>
            <a:pPr lvl="2"/>
            <a:r>
              <a:rPr lang="en-US"/>
              <a:t>When creative, novel solutions are necessary</a:t>
            </a:r>
          </a:p>
        </p:txBody>
      </p:sp>
      <p:sp>
        <p:nvSpPr>
          <p:cNvPr id="4" name="TextBox 3"/>
          <p:cNvSpPr txBox="1"/>
          <p:nvPr/>
        </p:nvSpPr>
        <p:spPr>
          <a:xfrm>
            <a:off x="7347052" y="6172200"/>
            <a:ext cx="1796948" cy="276999"/>
          </a:xfrm>
          <a:prstGeom prst="rect">
            <a:avLst/>
          </a:prstGeom>
          <a:noFill/>
        </p:spPr>
        <p:txBody>
          <a:bodyPr wrap="none" rtlCol="0">
            <a:spAutoFit/>
          </a:bodyPr>
          <a:lstStyle/>
          <a:p>
            <a:pPr algn="r"/>
            <a:r>
              <a:rPr lang="en-US" sz="1200" i="1" dirty="0" smtClean="0"/>
              <a:t>continued on next slide</a:t>
            </a:r>
          </a:p>
        </p:txBody>
      </p:sp>
    </p:spTree>
    <p:extLst>
      <p:ext uri="{BB962C8B-B14F-4D97-AF65-F5344CB8AC3E}">
        <p14:creationId xmlns:p14="http://schemas.microsoft.com/office/powerpoint/2010/main" val="2285865967"/>
      </p:ext>
    </p:extLst>
  </p:cSld>
  <p:clrMapOvr>
    <a:masterClrMapping/>
  </p:clrMapOvr>
  <mc:AlternateContent xmlns:mc="http://schemas.openxmlformats.org/markup-compatibility/2006" xmlns:p14="http://schemas.microsoft.com/office/powerpoint/2010/main">
    <mc:Choice Requires="p14">
      <p:transition spd="slow" p14:dur="2000"/>
    </mc:Choice>
    <mc:Fallback xmlns:mv="urn:schemas-microsoft-com:mac:vml" xmlns="">
      <p:transition spd="slow"/>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p:txBody>
          <a:bodyPr/>
          <a:lstStyle/>
          <a:p>
            <a:pPr>
              <a:defRPr/>
            </a:pPr>
            <a:r>
              <a:rPr lang="en-US" dirty="0" smtClean="0"/>
              <a:t>Decision Making</a:t>
            </a:r>
          </a:p>
        </p:txBody>
      </p:sp>
      <p:sp>
        <p:nvSpPr>
          <p:cNvPr id="15363" name="Rectangle 3"/>
          <p:cNvSpPr>
            <a:spLocks noGrp="1" noChangeArrowheads="1"/>
          </p:cNvSpPr>
          <p:nvPr>
            <p:ph type="body" idx="1"/>
          </p:nvPr>
        </p:nvSpPr>
        <p:spPr/>
        <p:txBody>
          <a:bodyPr/>
          <a:lstStyle/>
          <a:p>
            <a:r>
              <a:rPr lang="en-US" dirty="0" smtClean="0">
                <a:cs typeface="Verdana" panose="020B0604030504040204" pitchFamily="34" charset="0"/>
              </a:rPr>
              <a:t>Decision-making Conditions</a:t>
            </a:r>
          </a:p>
          <a:p>
            <a:pPr lvl="1"/>
            <a:r>
              <a:rPr lang="en-US" dirty="0" smtClean="0">
                <a:cs typeface="Verdana" panose="020B0604030504040204" pitchFamily="34" charset="0"/>
              </a:rPr>
              <a:t>Under certainty</a:t>
            </a:r>
          </a:p>
          <a:p>
            <a:pPr lvl="2"/>
            <a:r>
              <a:rPr lang="en-US"/>
              <a:t>When alternatives and the conditions surrounding each alternative are known, a state of certainty is said to exist.</a:t>
            </a:r>
            <a:endParaRPr lang="en-US" dirty="0" smtClean="0">
              <a:cs typeface="Verdana" panose="020B0604030504040204" pitchFamily="34" charset="0"/>
            </a:endParaRPr>
          </a:p>
          <a:p>
            <a:pPr lvl="1"/>
            <a:r>
              <a:rPr lang="en-US" dirty="0" smtClean="0">
                <a:cs typeface="Verdana" panose="020B0604030504040204" pitchFamily="34" charset="0"/>
              </a:rPr>
              <a:t>Uncertainty and risk</a:t>
            </a:r>
          </a:p>
          <a:p>
            <a:pPr lvl="2"/>
            <a:r>
              <a:rPr lang="en-US"/>
              <a:t>Individual or group making the decision does not know all the alternatives, attendant risks, or possible consequences of each option.</a:t>
            </a:r>
            <a:endParaRPr lang="en-US" dirty="0" smtClean="0">
              <a:cs typeface="Verdana" panose="020B0604030504040204" pitchFamily="34" charset="0"/>
            </a:endParaRPr>
          </a:p>
          <a:p>
            <a:pPr lvl="1"/>
            <a:r>
              <a:rPr lang="en-US" dirty="0" smtClean="0">
                <a:cs typeface="Verdana" panose="020B0604030504040204" pitchFamily="34" charset="0"/>
              </a:rPr>
              <a:t>Probability</a:t>
            </a:r>
          </a:p>
          <a:p>
            <a:pPr lvl="2"/>
            <a:r>
              <a:rPr lang="en-US"/>
              <a:t>Likelihood, expressed as a percentage, that an event will or will not occur</a:t>
            </a:r>
          </a:p>
        </p:txBody>
      </p:sp>
      <p:sp>
        <p:nvSpPr>
          <p:cNvPr id="4" name="TextBox 3"/>
          <p:cNvSpPr txBox="1"/>
          <p:nvPr/>
        </p:nvSpPr>
        <p:spPr>
          <a:xfrm>
            <a:off x="7347052" y="6172200"/>
            <a:ext cx="1796948" cy="276999"/>
          </a:xfrm>
          <a:prstGeom prst="rect">
            <a:avLst/>
          </a:prstGeom>
          <a:noFill/>
        </p:spPr>
        <p:txBody>
          <a:bodyPr wrap="none" rtlCol="0">
            <a:spAutoFit/>
          </a:bodyPr>
          <a:lstStyle/>
          <a:p>
            <a:pPr algn="r"/>
            <a:r>
              <a:rPr lang="en-US" sz="1200" i="1" dirty="0" smtClean="0"/>
              <a:t>continued on next slide</a:t>
            </a:r>
          </a:p>
        </p:txBody>
      </p:sp>
    </p:spTree>
    <p:extLst>
      <p:ext uri="{BB962C8B-B14F-4D97-AF65-F5344CB8AC3E}">
        <p14:creationId xmlns:p14="http://schemas.microsoft.com/office/powerpoint/2010/main" val="2285865967"/>
      </p:ext>
    </p:extLst>
  </p:cSld>
  <p:clrMapOvr>
    <a:masterClrMapping/>
  </p:clrMapOvr>
  <mc:AlternateContent xmlns:mc="http://schemas.openxmlformats.org/markup-compatibility/2006" xmlns:p14="http://schemas.microsoft.com/office/powerpoint/2010/main">
    <mc:Choice Requires="p14">
      <p:transition spd="slow" p14:dur="2000"/>
    </mc:Choice>
    <mc:Fallback xmlns:mv="urn:schemas-microsoft-com:mac:vml" xmlns="">
      <p:transition spd="slow"/>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p:txBody>
          <a:bodyPr/>
          <a:lstStyle/>
          <a:p>
            <a:r>
              <a:rPr lang="en-US" dirty="0" smtClean="0"/>
              <a:t>Decision Making</a:t>
            </a:r>
          </a:p>
        </p:txBody>
      </p:sp>
      <p:sp>
        <p:nvSpPr>
          <p:cNvPr id="16387" name="Rectangle 3"/>
          <p:cNvSpPr>
            <a:spLocks noGrp="1" noChangeArrowheads="1"/>
          </p:cNvSpPr>
          <p:nvPr>
            <p:ph type="body" idx="1"/>
          </p:nvPr>
        </p:nvSpPr>
        <p:spPr/>
        <p:txBody>
          <a:bodyPr/>
          <a:lstStyle/>
          <a:p>
            <a:r>
              <a:rPr lang="en-US"/>
              <a:t>Key element in decision making under conditions of risk is to determine the probabilities of each alternative as accurately as possible.</a:t>
            </a:r>
          </a:p>
          <a:p>
            <a:r>
              <a:rPr lang="en-US"/>
              <a:t>Probability analysis</a:t>
            </a:r>
          </a:p>
          <a:p>
            <a:pPr lvl="1"/>
            <a:r>
              <a:rPr lang="en-US"/>
              <a:t>Expected risk is calculated or estimated.</a:t>
            </a:r>
          </a:p>
        </p:txBody>
      </p:sp>
      <p:sp>
        <p:nvSpPr>
          <p:cNvPr id="6" name="TextBox 5"/>
          <p:cNvSpPr txBox="1"/>
          <p:nvPr/>
        </p:nvSpPr>
        <p:spPr>
          <a:xfrm>
            <a:off x="7347052" y="6172200"/>
            <a:ext cx="1796948" cy="276999"/>
          </a:xfrm>
          <a:prstGeom prst="rect">
            <a:avLst/>
          </a:prstGeom>
          <a:noFill/>
        </p:spPr>
        <p:txBody>
          <a:bodyPr wrap="none" rtlCol="0">
            <a:spAutoFit/>
          </a:bodyPr>
          <a:lstStyle/>
          <a:p>
            <a:pPr algn="r"/>
            <a:r>
              <a:rPr lang="en-US" sz="1200" i="1" dirty="0" smtClean="0"/>
              <a:t>continued on next slide</a:t>
            </a:r>
          </a:p>
        </p:txBody>
      </p:sp>
    </p:spTree>
    <p:extLst>
      <p:ext uri="{BB962C8B-B14F-4D97-AF65-F5344CB8AC3E}">
        <p14:creationId xmlns:p14="http://schemas.microsoft.com/office/powerpoint/2010/main" val="2157936056"/>
      </p:ext>
    </p:extLst>
  </p:cSld>
  <p:clrMapOvr>
    <a:masterClrMapping/>
  </p:clrMapOvr>
  <mc:AlternateContent xmlns:mc="http://schemas.openxmlformats.org/markup-compatibility/2006" xmlns:p14="http://schemas.microsoft.com/office/powerpoint/2010/main">
    <mc:Choice Requires="p14">
      <p:transition spd="slow" p14:dur="2000"/>
    </mc:Choice>
    <mc:Fallback xmlns:mv="urn:schemas-microsoft-com:mac:vml" xmlns="">
      <p:transition spd="slow"/>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p:txBody>
          <a:bodyPr/>
          <a:lstStyle/>
          <a:p>
            <a:r>
              <a:rPr lang="en-US" dirty="0" smtClean="0"/>
              <a:t>Decision Making</a:t>
            </a:r>
          </a:p>
        </p:txBody>
      </p:sp>
      <p:sp>
        <p:nvSpPr>
          <p:cNvPr id="16387" name="Rectangle 3"/>
          <p:cNvSpPr>
            <a:spLocks noGrp="1" noChangeArrowheads="1"/>
          </p:cNvSpPr>
          <p:nvPr>
            <p:ph type="body" idx="1"/>
          </p:nvPr>
        </p:nvSpPr>
        <p:spPr/>
        <p:txBody>
          <a:bodyPr/>
          <a:lstStyle/>
          <a:p>
            <a:r>
              <a:rPr lang="en-US" dirty="0" smtClean="0"/>
              <a:t>Objective probability</a:t>
            </a:r>
          </a:p>
          <a:p>
            <a:pPr lvl="1"/>
            <a:r>
              <a:rPr lang="en-US" dirty="0" smtClean="0"/>
              <a:t>Likelihood that an event will or will not occur based on facts and reliable information</a:t>
            </a:r>
          </a:p>
          <a:p>
            <a:r>
              <a:rPr lang="en-US" dirty="0" smtClean="0"/>
              <a:t>Subjective probability</a:t>
            </a:r>
          </a:p>
          <a:p>
            <a:pPr lvl="1"/>
            <a:r>
              <a:rPr lang="en-US" dirty="0" smtClean="0"/>
              <a:t>Likelihood that an event will or will not occur based on manager's personal judgment and beliefs</a:t>
            </a:r>
          </a:p>
        </p:txBody>
      </p:sp>
      <p:sp>
        <p:nvSpPr>
          <p:cNvPr id="4" name="TextBox 3"/>
          <p:cNvSpPr txBox="1"/>
          <p:nvPr/>
        </p:nvSpPr>
        <p:spPr>
          <a:xfrm>
            <a:off x="7347052" y="6172200"/>
            <a:ext cx="1796948" cy="276999"/>
          </a:xfrm>
          <a:prstGeom prst="rect">
            <a:avLst/>
          </a:prstGeom>
          <a:noFill/>
        </p:spPr>
        <p:txBody>
          <a:bodyPr wrap="none" rtlCol="0">
            <a:spAutoFit/>
          </a:bodyPr>
          <a:lstStyle/>
          <a:p>
            <a:pPr algn="r"/>
            <a:r>
              <a:rPr lang="en-US" sz="1200" i="1" dirty="0" smtClean="0"/>
              <a:t>continued on next slide</a:t>
            </a:r>
          </a:p>
        </p:txBody>
      </p:sp>
    </p:spTree>
    <p:extLst>
      <p:ext uri="{BB962C8B-B14F-4D97-AF65-F5344CB8AC3E}">
        <p14:creationId xmlns:p14="http://schemas.microsoft.com/office/powerpoint/2010/main" val="2157936056"/>
      </p:ext>
    </p:extLst>
  </p:cSld>
  <p:clrMapOvr>
    <a:masterClrMapping/>
  </p:clrMapOvr>
  <mc:AlternateContent xmlns:mc="http://schemas.openxmlformats.org/markup-compatibility/2006" xmlns:p14="http://schemas.microsoft.com/office/powerpoint/2010/main">
    <mc:Choice Requires="p14">
      <p:transition spd="slow" p14:dur="2000"/>
    </mc:Choice>
    <mc:Fallback xmlns:mv="urn:schemas-microsoft-com:mac:vml" xmlns="">
      <p:transition spd="slow"/>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p:txBody>
          <a:bodyPr/>
          <a:lstStyle/>
          <a:p>
            <a:pPr>
              <a:defRPr/>
            </a:pPr>
            <a:r>
              <a:rPr lang="en-US" dirty="0" smtClean="0"/>
              <a:t>Decision Making</a:t>
            </a:r>
          </a:p>
        </p:txBody>
      </p:sp>
      <p:sp>
        <p:nvSpPr>
          <p:cNvPr id="17411" name="Rectangle 3"/>
          <p:cNvSpPr>
            <a:spLocks noGrp="1" noChangeArrowheads="1"/>
          </p:cNvSpPr>
          <p:nvPr>
            <p:ph type="body" idx="1"/>
          </p:nvPr>
        </p:nvSpPr>
        <p:spPr/>
        <p:txBody>
          <a:bodyPr/>
          <a:lstStyle/>
          <a:p>
            <a:r>
              <a:rPr lang="en-US"/>
              <a:t>The Decision-making Process </a:t>
            </a:r>
          </a:p>
          <a:p>
            <a:pPr lvl="1"/>
            <a:r>
              <a:rPr lang="en-US" dirty="0" smtClean="0">
                <a:cs typeface="Verdana" panose="020B0604030504040204" pitchFamily="34" charset="0"/>
              </a:rPr>
              <a:t>Rational decision-making model</a:t>
            </a:r>
          </a:p>
          <a:p>
            <a:pPr lvl="1"/>
            <a:r>
              <a:rPr lang="en-US" dirty="0" smtClean="0">
                <a:cs typeface="Verdana" panose="020B0604030504040204" pitchFamily="34" charset="0"/>
              </a:rPr>
              <a:t>Descriptive rationality model</a:t>
            </a:r>
          </a:p>
          <a:p>
            <a:pPr lvl="1"/>
            <a:r>
              <a:rPr lang="en-US" dirty="0" smtClean="0">
                <a:cs typeface="Verdana" panose="020B0604030504040204" pitchFamily="34" charset="0"/>
              </a:rPr>
              <a:t>Satisficing</a:t>
            </a:r>
          </a:p>
          <a:p>
            <a:pPr lvl="1"/>
            <a:r>
              <a:rPr lang="en-US" dirty="0" smtClean="0">
                <a:cs typeface="Verdana" panose="020B0604030504040204" pitchFamily="34" charset="0"/>
              </a:rPr>
              <a:t>Political decision-making model</a:t>
            </a:r>
          </a:p>
        </p:txBody>
      </p:sp>
      <p:sp>
        <p:nvSpPr>
          <p:cNvPr id="4" name="TextBox 3"/>
          <p:cNvSpPr txBox="1"/>
          <p:nvPr/>
        </p:nvSpPr>
        <p:spPr>
          <a:xfrm>
            <a:off x="7347052" y="6172200"/>
            <a:ext cx="1796948" cy="276999"/>
          </a:xfrm>
          <a:prstGeom prst="rect">
            <a:avLst/>
          </a:prstGeom>
          <a:noFill/>
        </p:spPr>
        <p:txBody>
          <a:bodyPr wrap="none" rtlCol="0">
            <a:spAutoFit/>
          </a:bodyPr>
          <a:lstStyle/>
          <a:p>
            <a:pPr algn="r"/>
            <a:r>
              <a:rPr lang="en-US" sz="1200" i="1" dirty="0" smtClean="0"/>
              <a:t>continued on next slide</a:t>
            </a:r>
          </a:p>
        </p:txBody>
      </p:sp>
    </p:spTree>
    <p:extLst>
      <p:ext uri="{BB962C8B-B14F-4D97-AF65-F5344CB8AC3E}">
        <p14:creationId xmlns:p14="http://schemas.microsoft.com/office/powerpoint/2010/main" val="1467785125"/>
      </p:ext>
    </p:extLst>
  </p:cSld>
  <p:clrMapOvr>
    <a:masterClrMapping/>
  </p:clrMapOvr>
  <mc:AlternateContent xmlns:mc="http://schemas.openxmlformats.org/markup-compatibility/2006" xmlns:p14="http://schemas.microsoft.com/office/powerpoint/2010/main">
    <mc:Choice Requires="p14">
      <p:transition spd="slow" p14:dur="2000"/>
    </mc:Choice>
    <mc:Fallback xmlns:mv="urn:schemas-microsoft-com:mac:vml" xmlns="">
      <p:transition spd="slow"/>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p:txBody>
          <a:bodyPr/>
          <a:lstStyle/>
          <a:p>
            <a:pPr>
              <a:defRPr/>
            </a:pPr>
            <a:r>
              <a:rPr lang="en-US" dirty="0" smtClean="0"/>
              <a:t>Decision Making</a:t>
            </a:r>
          </a:p>
        </p:txBody>
      </p:sp>
      <p:sp>
        <p:nvSpPr>
          <p:cNvPr id="17411" name="Rectangle 3"/>
          <p:cNvSpPr>
            <a:spLocks noGrp="1" noChangeArrowheads="1"/>
          </p:cNvSpPr>
          <p:nvPr>
            <p:ph type="body" idx="1"/>
          </p:nvPr>
        </p:nvSpPr>
        <p:spPr/>
        <p:txBody>
          <a:bodyPr/>
          <a:lstStyle/>
          <a:p>
            <a:r>
              <a:rPr lang="en-US"/>
              <a:t>The Decision-making Process </a:t>
            </a:r>
          </a:p>
          <a:p>
            <a:pPr lvl="1"/>
            <a:r>
              <a:rPr lang="en-US" dirty="0" smtClean="0">
                <a:cs typeface="Verdana" panose="020B0604030504040204" pitchFamily="34" charset="0"/>
              </a:rPr>
              <a:t>Rational decision-making model</a:t>
            </a:r>
          </a:p>
          <a:p>
            <a:pPr lvl="2"/>
            <a:r>
              <a:rPr lang="en-US" dirty="0" smtClean="0">
                <a:cs typeface="Verdana" panose="020B0604030504040204" pitchFamily="34" charset="0"/>
              </a:rPr>
              <a:t>Identify all possible outcomes.</a:t>
            </a:r>
          </a:p>
          <a:p>
            <a:pPr lvl="2"/>
            <a:r>
              <a:rPr lang="en-US" dirty="0" smtClean="0">
                <a:cs typeface="Verdana" panose="020B0604030504040204" pitchFamily="34" charset="0"/>
              </a:rPr>
              <a:t>Examine the probability of each alternative.</a:t>
            </a:r>
          </a:p>
          <a:p>
            <a:pPr lvl="2"/>
            <a:r>
              <a:rPr lang="en-US" dirty="0" smtClean="0">
                <a:cs typeface="Verdana" panose="020B0604030504040204" pitchFamily="34" charset="0"/>
              </a:rPr>
              <a:t>Take the action that yields the highest probability of achieving the most desirable outcome.</a:t>
            </a:r>
          </a:p>
        </p:txBody>
      </p:sp>
      <p:sp>
        <p:nvSpPr>
          <p:cNvPr id="4" name="TextBox 3"/>
          <p:cNvSpPr txBox="1"/>
          <p:nvPr/>
        </p:nvSpPr>
        <p:spPr>
          <a:xfrm>
            <a:off x="7347052" y="6172200"/>
            <a:ext cx="1796948" cy="276999"/>
          </a:xfrm>
          <a:prstGeom prst="rect">
            <a:avLst/>
          </a:prstGeom>
          <a:noFill/>
        </p:spPr>
        <p:txBody>
          <a:bodyPr wrap="none" rtlCol="0">
            <a:spAutoFit/>
          </a:bodyPr>
          <a:lstStyle/>
          <a:p>
            <a:pPr algn="r"/>
            <a:r>
              <a:rPr lang="en-US" sz="1200" i="1" dirty="0" smtClean="0"/>
              <a:t>continued on next slide</a:t>
            </a:r>
          </a:p>
        </p:txBody>
      </p:sp>
    </p:spTree>
    <p:extLst>
      <p:ext uri="{BB962C8B-B14F-4D97-AF65-F5344CB8AC3E}">
        <p14:creationId xmlns:p14="http://schemas.microsoft.com/office/powerpoint/2010/main" val="1467785125"/>
      </p:ext>
    </p:extLst>
  </p:cSld>
  <p:clrMapOvr>
    <a:masterClrMapping/>
  </p:clrMapOvr>
  <mc:AlternateContent xmlns:mc="http://schemas.openxmlformats.org/markup-compatibility/2006" xmlns:p14="http://schemas.microsoft.com/office/powerpoint/2010/main">
    <mc:Choice Requires="p14">
      <p:transition spd="slow" p14:dur="2000"/>
    </mc:Choice>
    <mc:Fallback xmlns:mv="urn:schemas-microsoft-com:mac:vml" xmlns="">
      <p:transition spd="slow"/>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p:txBody>
          <a:bodyPr/>
          <a:lstStyle/>
          <a:p>
            <a:pPr>
              <a:defRPr/>
            </a:pPr>
            <a:r>
              <a:rPr lang="en-US" dirty="0" smtClean="0"/>
              <a:t>Decision Making</a:t>
            </a:r>
          </a:p>
        </p:txBody>
      </p:sp>
      <p:sp>
        <p:nvSpPr>
          <p:cNvPr id="17411" name="Rectangle 3"/>
          <p:cNvSpPr>
            <a:spLocks noGrp="1" noChangeArrowheads="1"/>
          </p:cNvSpPr>
          <p:nvPr>
            <p:ph type="body" idx="1"/>
          </p:nvPr>
        </p:nvSpPr>
        <p:spPr/>
        <p:txBody>
          <a:bodyPr/>
          <a:lstStyle/>
          <a:p>
            <a:r>
              <a:rPr lang="en-US"/>
              <a:t>The Decision-making Process </a:t>
            </a:r>
          </a:p>
          <a:p>
            <a:pPr lvl="1"/>
            <a:r>
              <a:rPr lang="en-US" dirty="0" smtClean="0">
                <a:cs typeface="Verdana" panose="020B0604030504040204" pitchFamily="34" charset="0"/>
              </a:rPr>
              <a:t>Descriptive rationality model</a:t>
            </a:r>
          </a:p>
          <a:p>
            <a:pPr lvl="2"/>
            <a:r>
              <a:rPr lang="en-US" dirty="0" smtClean="0">
                <a:cs typeface="Verdana" panose="020B0604030504040204" pitchFamily="34" charset="0"/>
              </a:rPr>
              <a:t>Emphasizes limitations of decision maker and situation</a:t>
            </a:r>
          </a:p>
          <a:p>
            <a:pPr lvl="2"/>
            <a:r>
              <a:rPr lang="en-US" dirty="0" smtClean="0">
                <a:cs typeface="Verdana" panose="020B0604030504040204" pitchFamily="34" charset="0"/>
              </a:rPr>
              <a:t>Three ways decision makers depart from the decision-making model:</a:t>
            </a:r>
          </a:p>
          <a:p>
            <a:pPr lvl="3"/>
            <a:r>
              <a:rPr lang="en-US" dirty="0" smtClean="0">
                <a:cs typeface="Verdana" panose="020B0604030504040204" pitchFamily="34" charset="0"/>
              </a:rPr>
              <a:t>Limits of time, energy, or money</a:t>
            </a:r>
          </a:p>
          <a:p>
            <a:pPr lvl="3"/>
            <a:r>
              <a:rPr lang="en-US" dirty="0" smtClean="0">
                <a:cs typeface="Verdana" panose="020B0604030504040204" pitchFamily="34" charset="0"/>
              </a:rPr>
              <a:t>Lack of adequate information and control of conditions</a:t>
            </a:r>
          </a:p>
          <a:p>
            <a:pPr lvl="3"/>
            <a:r>
              <a:rPr lang="en-US" dirty="0" smtClean="0">
                <a:cs typeface="Verdana" panose="020B0604030504040204" pitchFamily="34" charset="0"/>
              </a:rPr>
              <a:t>Use of satisficing strategies</a:t>
            </a:r>
          </a:p>
        </p:txBody>
      </p:sp>
      <p:sp>
        <p:nvSpPr>
          <p:cNvPr id="4" name="TextBox 3"/>
          <p:cNvSpPr txBox="1"/>
          <p:nvPr/>
        </p:nvSpPr>
        <p:spPr>
          <a:xfrm>
            <a:off x="7347052" y="6172200"/>
            <a:ext cx="1796948" cy="276999"/>
          </a:xfrm>
          <a:prstGeom prst="rect">
            <a:avLst/>
          </a:prstGeom>
          <a:noFill/>
        </p:spPr>
        <p:txBody>
          <a:bodyPr wrap="none" rtlCol="0">
            <a:spAutoFit/>
          </a:bodyPr>
          <a:lstStyle/>
          <a:p>
            <a:pPr algn="r"/>
            <a:r>
              <a:rPr lang="en-US" sz="1200" i="1" dirty="0" smtClean="0"/>
              <a:t>continued on next slide</a:t>
            </a:r>
          </a:p>
        </p:txBody>
      </p:sp>
    </p:spTree>
    <p:extLst>
      <p:ext uri="{BB962C8B-B14F-4D97-AF65-F5344CB8AC3E}">
        <p14:creationId xmlns:p14="http://schemas.microsoft.com/office/powerpoint/2010/main" val="1467785125"/>
      </p:ext>
    </p:extLst>
  </p:cSld>
  <p:clrMapOvr>
    <a:masterClrMapping/>
  </p:clrMapOvr>
  <mc:AlternateContent xmlns:mc="http://schemas.openxmlformats.org/markup-compatibility/2006" xmlns:p14="http://schemas.microsoft.com/office/powerpoint/2010/main">
    <mc:Choice Requires="p14">
      <p:transition spd="slow" p14:dur="2000"/>
    </mc:Choice>
    <mc:Fallback xmlns:mv="urn:schemas-microsoft-com:mac:vml" xmlns="">
      <p:transition spd="slow"/>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p:txBody>
          <a:bodyPr/>
          <a:lstStyle/>
          <a:p>
            <a:pPr>
              <a:defRPr/>
            </a:pPr>
            <a:r>
              <a:rPr lang="en-US" dirty="0" smtClean="0"/>
              <a:t>Decision Making</a:t>
            </a:r>
          </a:p>
        </p:txBody>
      </p:sp>
      <p:sp>
        <p:nvSpPr>
          <p:cNvPr id="17411" name="Rectangle 3"/>
          <p:cNvSpPr>
            <a:spLocks noGrp="1" noChangeArrowheads="1"/>
          </p:cNvSpPr>
          <p:nvPr>
            <p:ph type="body" idx="1"/>
          </p:nvPr>
        </p:nvSpPr>
        <p:spPr/>
        <p:txBody>
          <a:bodyPr/>
          <a:lstStyle/>
          <a:p>
            <a:r>
              <a:rPr lang="en-US"/>
              <a:t>The Decision-making Process </a:t>
            </a:r>
          </a:p>
          <a:p>
            <a:pPr lvl="1"/>
            <a:r>
              <a:rPr lang="en-US" dirty="0" smtClean="0">
                <a:cs typeface="Verdana" panose="020B0604030504040204" pitchFamily="34" charset="0"/>
              </a:rPr>
              <a:t>Satisficing</a:t>
            </a:r>
          </a:p>
          <a:p>
            <a:pPr lvl="2"/>
            <a:r>
              <a:rPr lang="en-US" dirty="0" smtClean="0">
                <a:cs typeface="Verdana" panose="020B0604030504040204" pitchFamily="34" charset="0"/>
              </a:rPr>
              <a:t>The individual chooses an alternative that is not ideal but either is good enough </a:t>
            </a:r>
            <a:r>
              <a:rPr lang="en-US"/>
              <a:t>under existing circumstances to meet minimum standards of acceptance </a:t>
            </a:r>
            <a:r>
              <a:rPr lang="en-US" dirty="0" smtClean="0">
                <a:cs typeface="Verdana" panose="020B0604030504040204" pitchFamily="34" charset="0"/>
              </a:rPr>
              <a:t>or is the first acceptable alternative.</a:t>
            </a:r>
          </a:p>
        </p:txBody>
      </p:sp>
      <p:sp>
        <p:nvSpPr>
          <p:cNvPr id="4" name="TextBox 3"/>
          <p:cNvSpPr txBox="1"/>
          <p:nvPr/>
        </p:nvSpPr>
        <p:spPr>
          <a:xfrm>
            <a:off x="7347052" y="6172200"/>
            <a:ext cx="1796948" cy="276999"/>
          </a:xfrm>
          <a:prstGeom prst="rect">
            <a:avLst/>
          </a:prstGeom>
          <a:noFill/>
        </p:spPr>
        <p:txBody>
          <a:bodyPr wrap="none" rtlCol="0">
            <a:spAutoFit/>
          </a:bodyPr>
          <a:lstStyle/>
          <a:p>
            <a:pPr algn="r"/>
            <a:r>
              <a:rPr lang="en-US" sz="1200" i="1" dirty="0" smtClean="0"/>
              <a:t>continued on next slide</a:t>
            </a:r>
          </a:p>
        </p:txBody>
      </p:sp>
    </p:spTree>
    <p:extLst>
      <p:ext uri="{BB962C8B-B14F-4D97-AF65-F5344CB8AC3E}">
        <p14:creationId xmlns:p14="http://schemas.microsoft.com/office/powerpoint/2010/main" val="1467785125"/>
      </p:ext>
    </p:extLst>
  </p:cSld>
  <p:clrMapOvr>
    <a:masterClrMapping/>
  </p:clrMapOvr>
  <mc:AlternateContent xmlns:mc="http://schemas.openxmlformats.org/markup-compatibility/2006" xmlns:p14="http://schemas.microsoft.com/office/powerpoint/2010/main">
    <mc:Choice Requires="p14">
      <p:transition spd="slow" p14:dur="2000"/>
    </mc:Choice>
    <mc:Fallback xmlns:mv="urn:schemas-microsoft-com:mac:vml" xmlns="">
      <p:transition spd="slow"/>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p:txBody>
          <a:bodyPr/>
          <a:lstStyle/>
          <a:p>
            <a:pPr>
              <a:defRPr/>
            </a:pPr>
            <a:r>
              <a:rPr lang="en-US" dirty="0" smtClean="0"/>
              <a:t>Decision Making</a:t>
            </a:r>
          </a:p>
        </p:txBody>
      </p:sp>
      <p:sp>
        <p:nvSpPr>
          <p:cNvPr id="17411" name="Rectangle 3"/>
          <p:cNvSpPr>
            <a:spLocks noGrp="1" noChangeArrowheads="1"/>
          </p:cNvSpPr>
          <p:nvPr>
            <p:ph type="body" idx="1"/>
          </p:nvPr>
        </p:nvSpPr>
        <p:spPr/>
        <p:txBody>
          <a:bodyPr/>
          <a:lstStyle/>
          <a:p>
            <a:r>
              <a:rPr lang="en-US"/>
              <a:t>The Decision-making Process </a:t>
            </a:r>
          </a:p>
          <a:p>
            <a:pPr lvl="1"/>
            <a:r>
              <a:rPr lang="en-US" dirty="0" smtClean="0">
                <a:cs typeface="Verdana" panose="020B0604030504040204" pitchFamily="34" charset="0"/>
              </a:rPr>
              <a:t>Political decision-making model</a:t>
            </a:r>
          </a:p>
          <a:p>
            <a:pPr lvl="2"/>
            <a:r>
              <a:rPr lang="en-US" dirty="0" smtClean="0">
                <a:cs typeface="Verdana" panose="020B0604030504040204" pitchFamily="34" charset="0"/>
              </a:rPr>
              <a:t>Power is the ability to influence or control how problems and objectives are defined, what alternative solutions are considered and selected, what information flows, and what decisions are made.</a:t>
            </a:r>
          </a:p>
        </p:txBody>
      </p:sp>
      <p:sp>
        <p:nvSpPr>
          <p:cNvPr id="4" name="TextBox 3"/>
          <p:cNvSpPr txBox="1"/>
          <p:nvPr/>
        </p:nvSpPr>
        <p:spPr>
          <a:xfrm>
            <a:off x="7347052" y="6172200"/>
            <a:ext cx="1796948" cy="276999"/>
          </a:xfrm>
          <a:prstGeom prst="rect">
            <a:avLst/>
          </a:prstGeom>
          <a:noFill/>
        </p:spPr>
        <p:txBody>
          <a:bodyPr wrap="none" rtlCol="0">
            <a:spAutoFit/>
          </a:bodyPr>
          <a:lstStyle/>
          <a:p>
            <a:pPr algn="r"/>
            <a:r>
              <a:rPr lang="en-US" sz="1200" i="1" dirty="0" smtClean="0"/>
              <a:t>continued on next slide</a:t>
            </a:r>
          </a:p>
        </p:txBody>
      </p:sp>
    </p:spTree>
    <p:extLst>
      <p:ext uri="{BB962C8B-B14F-4D97-AF65-F5344CB8AC3E}">
        <p14:creationId xmlns:p14="http://schemas.microsoft.com/office/powerpoint/2010/main" val="1467785125"/>
      </p:ext>
    </p:extLst>
  </p:cSld>
  <p:clrMapOvr>
    <a:masterClrMapping/>
  </p:clrMapOvr>
  <mc:AlternateContent xmlns:mc="http://schemas.openxmlformats.org/markup-compatibility/2006" xmlns:p14="http://schemas.microsoft.com/office/powerpoint/2010/main">
    <mc:Choice Requires="p14">
      <p:transition spd="slow" p14:dur="2000"/>
    </mc:Choice>
    <mc:Fallback xmlns:mv="urn:schemas-microsoft-com:mac:vml" xmlns="">
      <p:transition spd="slow"/>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p:txBody>
          <a:bodyPr/>
          <a:lstStyle/>
          <a:p>
            <a:pPr>
              <a:defRPr/>
            </a:pPr>
            <a:r>
              <a:rPr lang="en-US" dirty="0" smtClean="0"/>
              <a:t>Decision Making</a:t>
            </a:r>
          </a:p>
        </p:txBody>
      </p:sp>
      <p:sp>
        <p:nvSpPr>
          <p:cNvPr id="22531" name="Rectangle 3"/>
          <p:cNvSpPr>
            <a:spLocks noGrp="1" noChangeArrowheads="1"/>
          </p:cNvSpPr>
          <p:nvPr>
            <p:ph type="body" idx="1"/>
          </p:nvPr>
        </p:nvSpPr>
        <p:spPr/>
        <p:txBody>
          <a:bodyPr/>
          <a:lstStyle/>
          <a:p>
            <a:r>
              <a:rPr lang="en-US" dirty="0" smtClean="0"/>
              <a:t>Steps in Decision Making</a:t>
            </a:r>
          </a:p>
          <a:p>
            <a:pPr marL="800100" lvl="1" indent="-342900">
              <a:buFont typeface="+mj-lt"/>
              <a:buAutoNum type="arabicPeriod"/>
            </a:pPr>
            <a:r>
              <a:rPr lang="en-US" dirty="0" smtClean="0">
                <a:cs typeface="Verdana" panose="020B0604030504040204" pitchFamily="34" charset="0"/>
              </a:rPr>
              <a:t>Identify the purpose</a:t>
            </a:r>
          </a:p>
          <a:p>
            <a:pPr marL="800100" lvl="1" indent="-342900">
              <a:buFont typeface="+mj-lt"/>
              <a:buAutoNum type="arabicPeriod"/>
            </a:pPr>
            <a:r>
              <a:rPr lang="en-US" dirty="0" smtClean="0">
                <a:cs typeface="Verdana" panose="020B0604030504040204" pitchFamily="34" charset="0"/>
              </a:rPr>
              <a:t>Set the criteria</a:t>
            </a:r>
          </a:p>
          <a:p>
            <a:pPr marL="800100" lvl="1" indent="-342900">
              <a:buFont typeface="+mj-lt"/>
              <a:buAutoNum type="arabicPeriod"/>
            </a:pPr>
            <a:r>
              <a:rPr lang="en-US" dirty="0" smtClean="0">
                <a:cs typeface="Verdana" panose="020B0604030504040204" pitchFamily="34" charset="0"/>
              </a:rPr>
              <a:t>Weigh the criteria</a:t>
            </a:r>
          </a:p>
          <a:p>
            <a:pPr marL="800100" lvl="1" indent="-342900">
              <a:buFont typeface="+mj-lt"/>
              <a:buAutoNum type="arabicPeriod"/>
            </a:pPr>
            <a:r>
              <a:rPr lang="en-US" dirty="0" smtClean="0">
                <a:cs typeface="Verdana" panose="020B0604030504040204" pitchFamily="34" charset="0"/>
              </a:rPr>
              <a:t>Seek alternatives</a:t>
            </a:r>
          </a:p>
          <a:p>
            <a:pPr marL="800100" lvl="1" indent="-342900">
              <a:buFont typeface="+mj-lt"/>
              <a:buAutoNum type="arabicPeriod"/>
            </a:pPr>
            <a:r>
              <a:rPr lang="en-US" dirty="0" smtClean="0">
                <a:cs typeface="Verdana" panose="020B0604030504040204" pitchFamily="34" charset="0"/>
              </a:rPr>
              <a:t>Test alternative.</a:t>
            </a:r>
          </a:p>
          <a:p>
            <a:pPr marL="800100" lvl="1" indent="-342900">
              <a:buFont typeface="+mj-lt"/>
              <a:buAutoNum type="arabicPeriod"/>
            </a:pPr>
            <a:r>
              <a:rPr lang="en-US" dirty="0" smtClean="0">
                <a:cs typeface="Verdana" panose="020B0604030504040204" pitchFamily="34" charset="0"/>
              </a:rPr>
              <a:t>Troubleshoot</a:t>
            </a:r>
          </a:p>
          <a:p>
            <a:pPr marL="800100" lvl="1" indent="-342900">
              <a:buFont typeface="+mj-lt"/>
              <a:buAutoNum type="arabicPeriod"/>
            </a:pPr>
            <a:r>
              <a:rPr lang="en-US" dirty="0" smtClean="0">
                <a:cs typeface="Verdana" panose="020B0604030504040204" pitchFamily="34" charset="0"/>
              </a:rPr>
              <a:t>Evaluate the action</a:t>
            </a:r>
          </a:p>
        </p:txBody>
      </p:sp>
      <p:sp>
        <p:nvSpPr>
          <p:cNvPr id="4" name="TextBox 3"/>
          <p:cNvSpPr txBox="1"/>
          <p:nvPr/>
        </p:nvSpPr>
        <p:spPr>
          <a:xfrm>
            <a:off x="7347052" y="6172200"/>
            <a:ext cx="1796948" cy="276999"/>
          </a:xfrm>
          <a:prstGeom prst="rect">
            <a:avLst/>
          </a:prstGeom>
          <a:noFill/>
        </p:spPr>
        <p:txBody>
          <a:bodyPr wrap="none" rtlCol="0">
            <a:spAutoFit/>
          </a:bodyPr>
          <a:lstStyle/>
          <a:p>
            <a:pPr algn="r"/>
            <a:r>
              <a:rPr lang="en-US" sz="1200" i="1" dirty="0" smtClean="0"/>
              <a:t>continued on next slide</a:t>
            </a:r>
          </a:p>
        </p:txBody>
      </p:sp>
    </p:spTree>
    <p:extLst>
      <p:ext uri="{BB962C8B-B14F-4D97-AF65-F5344CB8AC3E}">
        <p14:creationId xmlns:p14="http://schemas.microsoft.com/office/powerpoint/2010/main" val="880496965"/>
      </p:ext>
    </p:extLst>
  </p:cSld>
  <p:clrMapOvr>
    <a:masterClrMapping/>
  </p:clrMapOvr>
  <mc:AlternateContent xmlns:mc="http://schemas.openxmlformats.org/markup-compatibility/2006" xmlns:p14="http://schemas.microsoft.com/office/powerpoint/2010/main">
    <mc:Choice Requires="p14">
      <p:transition spd="slow" p14:dur="2000"/>
    </mc:Choice>
    <mc:Fallback xmlns:mv="urn:schemas-microsoft-com:mac:vml" xmlns="">
      <p:transition spd="slow"/>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r>
              <a:rPr lang="en-US" smtClean="0"/>
              <a:t>Key Terms</a:t>
            </a:r>
          </a:p>
        </p:txBody>
      </p:sp>
      <p:sp>
        <p:nvSpPr>
          <p:cNvPr id="7" name="Content Placeholder 6"/>
          <p:cNvSpPr>
            <a:spLocks noGrp="1"/>
          </p:cNvSpPr>
          <p:nvPr>
            <p:ph idx="1"/>
          </p:nvPr>
        </p:nvSpPr>
        <p:spPr/>
        <p:txBody>
          <a:bodyPr/>
          <a:lstStyle/>
          <a:p>
            <a:r>
              <a:rPr lang="en-US"/>
              <a:t>adaptive decisions</a:t>
            </a:r>
          </a:p>
          <a:p>
            <a:r>
              <a:rPr lang="en-US"/>
              <a:t>artificial intelligence</a:t>
            </a:r>
          </a:p>
          <a:p>
            <a:r>
              <a:rPr lang="en-US"/>
              <a:t>brainstorming</a:t>
            </a:r>
          </a:p>
          <a:p>
            <a:r>
              <a:rPr lang="en-US"/>
              <a:t>creativity</a:t>
            </a:r>
          </a:p>
          <a:p>
            <a:r>
              <a:rPr lang="en-US"/>
              <a:t>critical thinking</a:t>
            </a:r>
          </a:p>
        </p:txBody>
      </p:sp>
      <p:sp>
        <p:nvSpPr>
          <p:cNvPr id="16" name="TextBox 15"/>
          <p:cNvSpPr txBox="1"/>
          <p:nvPr/>
        </p:nvSpPr>
        <p:spPr>
          <a:xfrm>
            <a:off x="7347052" y="6172200"/>
            <a:ext cx="1796948" cy="276999"/>
          </a:xfrm>
          <a:prstGeom prst="rect">
            <a:avLst/>
          </a:prstGeom>
          <a:noFill/>
        </p:spPr>
        <p:txBody>
          <a:bodyPr wrap="none" rtlCol="0">
            <a:spAutoFit/>
          </a:bodyPr>
          <a:lstStyle/>
          <a:p>
            <a:pPr algn="r"/>
            <a:r>
              <a:rPr lang="en-US" sz="1200" i="1" dirty="0" smtClean="0"/>
              <a:t>continued on next slide</a:t>
            </a:r>
          </a:p>
        </p:txBody>
      </p:sp>
    </p:spTree>
  </p:cSld>
  <p:clrMapOvr>
    <a:masterClrMapping/>
  </p:clrMapOvr>
  <p:transition spd="slow"/>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p:txBody>
          <a:bodyPr/>
          <a:lstStyle/>
          <a:p>
            <a:pPr>
              <a:defRPr/>
            </a:pPr>
            <a:r>
              <a:rPr lang="en-US" dirty="0" smtClean="0"/>
              <a:t>Decision Making</a:t>
            </a:r>
          </a:p>
        </p:txBody>
      </p:sp>
      <p:sp>
        <p:nvSpPr>
          <p:cNvPr id="28675" name="Rectangle 3"/>
          <p:cNvSpPr>
            <a:spLocks noGrp="1" noChangeArrowheads="1"/>
          </p:cNvSpPr>
          <p:nvPr>
            <p:ph type="body" idx="1"/>
          </p:nvPr>
        </p:nvSpPr>
        <p:spPr/>
        <p:txBody>
          <a:bodyPr/>
          <a:lstStyle/>
          <a:p>
            <a:r>
              <a:rPr lang="en-US"/>
              <a:t>Decision-making Techniques</a:t>
            </a:r>
          </a:p>
          <a:p>
            <a:pPr lvl="1"/>
            <a:r>
              <a:rPr lang="en-US"/>
              <a:t>Vary with the nature of the problem, the decision maker, the situation, and the decision-making method </a:t>
            </a:r>
          </a:p>
          <a:p>
            <a:pPr lvl="1"/>
            <a:r>
              <a:rPr lang="en-US"/>
              <a:t>Routine decisions can be made quickly with established policies and procedures.</a:t>
            </a:r>
          </a:p>
          <a:p>
            <a:pPr lvl="1"/>
            <a:r>
              <a:rPr lang="en-US"/>
              <a:t>Adaptive decisions can be made using several techniques.</a:t>
            </a:r>
          </a:p>
          <a:p>
            <a:pPr lvl="2"/>
            <a:r>
              <a:rPr lang="en-US"/>
              <a:t>Cause-and-effect diagrams can predict outcomes.</a:t>
            </a:r>
          </a:p>
          <a:p>
            <a:pPr lvl="1"/>
            <a:r>
              <a:rPr lang="en-US"/>
              <a:t>Each technique requires data collection and analysis.</a:t>
            </a:r>
          </a:p>
        </p:txBody>
      </p:sp>
      <p:sp>
        <p:nvSpPr>
          <p:cNvPr id="4" name="TextBox 3"/>
          <p:cNvSpPr txBox="1"/>
          <p:nvPr/>
        </p:nvSpPr>
        <p:spPr>
          <a:xfrm>
            <a:off x="7347052" y="6172200"/>
            <a:ext cx="1796948" cy="276999"/>
          </a:xfrm>
          <a:prstGeom prst="rect">
            <a:avLst/>
          </a:prstGeom>
          <a:noFill/>
        </p:spPr>
        <p:txBody>
          <a:bodyPr wrap="none" rtlCol="0">
            <a:spAutoFit/>
          </a:bodyPr>
          <a:lstStyle/>
          <a:p>
            <a:pPr algn="r"/>
            <a:r>
              <a:rPr lang="en-US" sz="1200" i="1" dirty="0" smtClean="0"/>
              <a:t>continued on next slide</a:t>
            </a:r>
          </a:p>
        </p:txBody>
      </p:sp>
    </p:spTree>
    <p:extLst>
      <p:ext uri="{BB962C8B-B14F-4D97-AF65-F5344CB8AC3E}">
        <p14:creationId xmlns:p14="http://schemas.microsoft.com/office/powerpoint/2010/main" val="901032713"/>
      </p:ext>
    </p:extLst>
  </p:cSld>
  <p:clrMapOvr>
    <a:masterClrMapping/>
  </p:clrMapOvr>
  <mc:AlternateContent xmlns:mc="http://schemas.openxmlformats.org/markup-compatibility/2006" xmlns:p14="http://schemas.microsoft.com/office/powerpoint/2010/main">
    <mc:Choice Requires="p14">
      <p:transition spd="slow" p14:dur="2000"/>
    </mc:Choice>
    <mc:Fallback xmlns:mv="urn:schemas-microsoft-com:mac:vml" xmlns="">
      <p:transition spd="slow"/>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p:txBody>
          <a:bodyPr/>
          <a:lstStyle/>
          <a:p>
            <a:pPr>
              <a:defRPr/>
            </a:pPr>
            <a:r>
              <a:rPr lang="en-US" dirty="0" smtClean="0"/>
              <a:t>Decision Making</a:t>
            </a:r>
          </a:p>
        </p:txBody>
      </p:sp>
      <p:sp>
        <p:nvSpPr>
          <p:cNvPr id="28675" name="Rectangle 3"/>
          <p:cNvSpPr>
            <a:spLocks noGrp="1" noChangeArrowheads="1"/>
          </p:cNvSpPr>
          <p:nvPr>
            <p:ph type="body" idx="1"/>
          </p:nvPr>
        </p:nvSpPr>
        <p:spPr/>
        <p:txBody>
          <a:bodyPr/>
          <a:lstStyle/>
          <a:p>
            <a:r>
              <a:rPr lang="en-US" dirty="0" smtClean="0"/>
              <a:t>Group Decision Making</a:t>
            </a:r>
          </a:p>
          <a:p>
            <a:pPr lvl="1"/>
            <a:r>
              <a:rPr lang="en-US" dirty="0" smtClean="0">
                <a:cs typeface="Verdana" panose="020B0604030504040204" pitchFamily="34" charset="0"/>
              </a:rPr>
              <a:t>Professionals function best in organizations with shared governance</a:t>
            </a:r>
          </a:p>
          <a:p>
            <a:pPr lvl="1"/>
            <a:r>
              <a:rPr lang="en-US"/>
              <a:t>Group problem solving of substantial issues casts the manager in the role of facilitator and consultant. </a:t>
            </a:r>
          </a:p>
          <a:p>
            <a:pPr lvl="1"/>
            <a:r>
              <a:rPr lang="en-US" dirty="0" smtClean="0">
                <a:cs typeface="Verdana" panose="020B0604030504040204" pitchFamily="34" charset="0"/>
              </a:rPr>
              <a:t>Groups tend to:</a:t>
            </a:r>
          </a:p>
          <a:p>
            <a:pPr lvl="2"/>
            <a:r>
              <a:rPr lang="en-US" dirty="0" smtClean="0">
                <a:cs typeface="Verdana" panose="020B0604030504040204" pitchFamily="34" charset="0"/>
              </a:rPr>
              <a:t>Provide more input.</a:t>
            </a:r>
          </a:p>
          <a:p>
            <a:pPr lvl="2"/>
            <a:r>
              <a:rPr lang="en-US" dirty="0" smtClean="0">
                <a:cs typeface="Verdana" panose="020B0604030504040204" pitchFamily="34" charset="0"/>
              </a:rPr>
              <a:t>Often produce better decisions.</a:t>
            </a:r>
          </a:p>
          <a:p>
            <a:pPr lvl="2"/>
            <a:r>
              <a:rPr lang="en-US" dirty="0" smtClean="0">
                <a:cs typeface="Verdana" panose="020B0604030504040204" pitchFamily="34" charset="0"/>
              </a:rPr>
              <a:t>Generate more commitment.</a:t>
            </a:r>
          </a:p>
        </p:txBody>
      </p:sp>
      <p:sp>
        <p:nvSpPr>
          <p:cNvPr id="4" name="TextBox 3"/>
          <p:cNvSpPr txBox="1"/>
          <p:nvPr/>
        </p:nvSpPr>
        <p:spPr>
          <a:xfrm>
            <a:off x="7347052" y="6172200"/>
            <a:ext cx="1796948" cy="276999"/>
          </a:xfrm>
          <a:prstGeom prst="rect">
            <a:avLst/>
          </a:prstGeom>
          <a:noFill/>
        </p:spPr>
        <p:txBody>
          <a:bodyPr wrap="none" rtlCol="0">
            <a:spAutoFit/>
          </a:bodyPr>
          <a:lstStyle/>
          <a:p>
            <a:pPr algn="r"/>
            <a:r>
              <a:rPr lang="en-US" sz="1200" i="1" dirty="0" smtClean="0"/>
              <a:t>continued on next slide</a:t>
            </a:r>
          </a:p>
        </p:txBody>
      </p:sp>
    </p:spTree>
    <p:extLst>
      <p:ext uri="{BB962C8B-B14F-4D97-AF65-F5344CB8AC3E}">
        <p14:creationId xmlns:p14="http://schemas.microsoft.com/office/powerpoint/2010/main" val="901032713"/>
      </p:ext>
    </p:extLst>
  </p:cSld>
  <p:clrMapOvr>
    <a:masterClrMapping/>
  </p:clrMapOvr>
  <mc:AlternateContent xmlns:mc="http://schemas.openxmlformats.org/markup-compatibility/2006" xmlns:p14="http://schemas.microsoft.com/office/powerpoint/2010/main">
    <mc:Choice Requires="p14">
      <p:transition spd="slow" p14:dur="2000"/>
    </mc:Choice>
    <mc:Fallback xmlns:mv="urn:schemas-microsoft-com:mac:vml" xmlns="">
      <p:transition spd="slow"/>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p:txBody>
          <a:bodyPr/>
          <a:lstStyle/>
          <a:p>
            <a:r>
              <a:rPr lang="en-US" dirty="0" smtClean="0"/>
              <a:t>Decision Making</a:t>
            </a:r>
          </a:p>
        </p:txBody>
      </p:sp>
      <p:sp>
        <p:nvSpPr>
          <p:cNvPr id="28675" name="Rectangle 3"/>
          <p:cNvSpPr>
            <a:spLocks noGrp="1" noChangeArrowheads="1"/>
          </p:cNvSpPr>
          <p:nvPr>
            <p:ph type="body" idx="1"/>
          </p:nvPr>
        </p:nvSpPr>
        <p:spPr/>
        <p:txBody>
          <a:bodyPr/>
          <a:lstStyle/>
          <a:p>
            <a:r>
              <a:rPr lang="en-US" dirty="0" smtClean="0"/>
              <a:t>Group Decision Making</a:t>
            </a:r>
          </a:p>
          <a:p>
            <a:pPr lvl="1"/>
            <a:r>
              <a:rPr lang="en-US"/>
              <a:t>Brainstorming</a:t>
            </a:r>
          </a:p>
          <a:p>
            <a:pPr lvl="2"/>
            <a:r>
              <a:rPr lang="en-US"/>
              <a:t>Group members meet together and generate many diverse ideas about the nature, cause, definition, or solution to a problem without consideration of their relative value. </a:t>
            </a:r>
          </a:p>
          <a:p>
            <a:pPr lvl="2"/>
            <a:r>
              <a:rPr lang="en-US"/>
              <a:t>Premium is placed on generating lots of ideas as quickly as possible and on coming up with unusual ideas.</a:t>
            </a:r>
          </a:p>
        </p:txBody>
      </p:sp>
    </p:spTree>
    <p:extLst>
      <p:ext uri="{BB962C8B-B14F-4D97-AF65-F5344CB8AC3E}">
        <p14:creationId xmlns:p14="http://schemas.microsoft.com/office/powerpoint/2010/main" val="901032713"/>
      </p:ext>
    </p:extLst>
  </p:cSld>
  <p:clrMapOvr>
    <a:masterClrMapping/>
  </p:clrMapOvr>
  <mc:AlternateContent xmlns:mc="http://schemas.openxmlformats.org/markup-compatibility/2006" xmlns:p14="http://schemas.microsoft.com/office/powerpoint/2010/main">
    <mc:Choice Requires="p14">
      <p:transition spd="slow" p14:dur="2000"/>
    </mc:Choice>
    <mc:Fallback xmlns:mv="urn:schemas-microsoft-com:mac:vml" xmlns="">
      <p:transition spd="slow"/>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en-US" b="1" dirty="0" smtClean="0"/>
              <a:t>Figure 9-3</a:t>
            </a:r>
            <a:r>
              <a:rPr lang="en-US" dirty="0" smtClean="0"/>
              <a:t>   </a:t>
            </a:r>
            <a:r>
              <a:rPr lang="en-US" smtClean="0"/>
              <a:t>Brainstorming session of a nursing quality focus team.</a:t>
            </a:r>
            <a:endParaRPr lang="en-US" dirty="0" smtClean="0"/>
          </a:p>
        </p:txBody>
      </p:sp>
      <p:pic>
        <p:nvPicPr>
          <p:cNvPr id="4" name="Picture 3" descr="A diagram shows illustrates a cause and effect diagram for nurses to help them improve the documentation process.&#10;The diagram shows a fishbone diagram with causes given on bones above and below the central bone and effect given on the right end (near head) of the central bone. The causes and effect shown are as follows:&#10;· Cause&#10;   ◦ Equipment&#10;      − Chart design&#10;      − Inadequate forms&#10;      − Lack of chart racks&#10;   ◦ Materials&#10;      − Lack of appropriate documentation forms&#10;      − Lack of procedures and guidelines&#10;   ◦ People&#10;      − Staff MDs&#10;      − Clinicians&#10;      − Treatment nurses&#10;      − Fellows&#10;      − Lack of focus&#10;      − Poor communication&#10;   ◦ Methods&#10;      − Patient chart movement from clinics&#10;      − Unclear chemotherapy orders&#10;· Effect&#10;   ◦ Less than adequate nursing documentation"/>
          <p:cNvPicPr>
            <a:picLocks noChangeAspect="1"/>
          </p:cNvPicPr>
          <p:nvPr/>
        </p:nvPicPr>
        <p:blipFill>
          <a:blip r:embed="rId2"/>
          <a:stretch>
            <a:fillRect/>
          </a:stretch>
        </p:blipFill>
        <p:spPr>
          <a:xfrm>
            <a:off x="1397000" y="457199"/>
            <a:ext cx="6350000" cy="5029201"/>
          </a:xfrm>
          <a:prstGeom prst="rect">
            <a:avLst/>
          </a:prstGeom>
        </p:spPr>
      </p:pic>
    </p:spTree>
    <p:extLst>
      <p:ext uri="{BB962C8B-B14F-4D97-AF65-F5344CB8AC3E}">
        <p14:creationId xmlns:p14="http://schemas.microsoft.com/office/powerpoint/2010/main" val="178493247"/>
      </p:ext>
    </p:extLst>
  </p:cSld>
  <p:clrMapOvr>
    <a:masterClrMapping/>
  </p:clrMapOvr>
  <p:transition spd="slow"/>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r>
              <a:rPr lang="en-US" dirty="0" smtClean="0"/>
              <a:t>Learning Outcome Three</a:t>
            </a:r>
          </a:p>
        </p:txBody>
      </p:sp>
      <p:sp>
        <p:nvSpPr>
          <p:cNvPr id="8195" name="Rectangle 3"/>
          <p:cNvSpPr>
            <a:spLocks noGrp="1" noChangeArrowheads="1"/>
          </p:cNvSpPr>
          <p:nvPr>
            <p:ph idx="1"/>
          </p:nvPr>
        </p:nvSpPr>
        <p:spPr/>
        <p:txBody>
          <a:bodyPr/>
          <a:lstStyle/>
          <a:p>
            <a:r>
              <a:rPr lang="en-US" dirty="0">
                <a:cs typeface="Verdana" panose="020B0604030504040204" pitchFamily="34" charset="0"/>
              </a:rPr>
              <a:t>Develop a plan to improve your problem-solving skills</a:t>
            </a:r>
            <a:r>
              <a:rPr lang="en-US" dirty="0" smtClean="0">
                <a:cs typeface="Verdana" panose="020B0604030504040204" pitchFamily="34" charset="0"/>
              </a:rPr>
              <a:t>.</a:t>
            </a:r>
            <a:endParaRPr lang="en-US" dirty="0">
              <a:cs typeface="Verdana" panose="020B0604030504040204" pitchFamily="34" charset="0"/>
            </a:endParaRPr>
          </a:p>
        </p:txBody>
      </p:sp>
    </p:spTree>
    <p:extLst>
      <p:ext uri="{BB962C8B-B14F-4D97-AF65-F5344CB8AC3E}">
        <p14:creationId xmlns:p14="http://schemas.microsoft.com/office/powerpoint/2010/main" val="1018178217"/>
      </p:ext>
    </p:extLst>
  </p:cSld>
  <p:clrMapOvr>
    <a:masterClrMapping/>
  </p:clrMapOvr>
  <p:transition spd="slow"/>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p:txBody>
          <a:bodyPr/>
          <a:lstStyle/>
          <a:p>
            <a:pPr>
              <a:defRPr/>
            </a:pPr>
            <a:r>
              <a:rPr lang="en-US" dirty="0" smtClean="0"/>
              <a:t>Problem Solving</a:t>
            </a:r>
          </a:p>
        </p:txBody>
      </p:sp>
      <p:sp>
        <p:nvSpPr>
          <p:cNvPr id="24579" name="Rectangle 3"/>
          <p:cNvSpPr>
            <a:spLocks noGrp="1" noChangeArrowheads="1"/>
          </p:cNvSpPr>
          <p:nvPr>
            <p:ph type="body" idx="1"/>
          </p:nvPr>
        </p:nvSpPr>
        <p:spPr/>
        <p:txBody>
          <a:bodyPr/>
          <a:lstStyle/>
          <a:p>
            <a:r>
              <a:rPr lang="en-US" dirty="0" smtClean="0"/>
              <a:t>Problem-Solving Methods</a:t>
            </a:r>
          </a:p>
          <a:p>
            <a:pPr lvl="1"/>
            <a:r>
              <a:rPr lang="en-US" dirty="0" smtClean="0">
                <a:cs typeface="Verdana" panose="020B0604030504040204" pitchFamily="34" charset="0"/>
              </a:rPr>
              <a:t>Trial-and-error method</a:t>
            </a:r>
          </a:p>
          <a:p>
            <a:pPr lvl="2"/>
            <a:r>
              <a:rPr lang="en-US" dirty="0" smtClean="0">
                <a:cs typeface="Verdana" panose="020B0604030504040204" pitchFamily="34" charset="0"/>
              </a:rPr>
              <a:t>Applying one solution after another until the problem is solved or appears to be improving</a:t>
            </a:r>
          </a:p>
          <a:p>
            <a:pPr lvl="1"/>
            <a:r>
              <a:rPr lang="en-US" dirty="0">
                <a:cs typeface="Verdana" panose="020B0604030504040204" pitchFamily="34" charset="0"/>
              </a:rPr>
              <a:t>Experimentation</a:t>
            </a:r>
          </a:p>
          <a:p>
            <a:pPr lvl="2"/>
            <a:r>
              <a:rPr lang="en-US"/>
              <a:t>More rigorous than trial and error </a:t>
            </a:r>
          </a:p>
          <a:p>
            <a:pPr lvl="2"/>
            <a:r>
              <a:rPr lang="en-US" dirty="0">
                <a:cs typeface="Verdana" panose="020B0604030504040204" pitchFamily="34" charset="0"/>
              </a:rPr>
              <a:t>Involves testing a theory or hunch</a:t>
            </a:r>
          </a:p>
          <a:p>
            <a:pPr lvl="2"/>
            <a:r>
              <a:rPr lang="en-US" dirty="0">
                <a:cs typeface="Verdana" panose="020B0604030504040204" pitchFamily="34" charset="0"/>
              </a:rPr>
              <a:t>A project or study is carried out in either a controlled or uncontrolled setting.</a:t>
            </a:r>
          </a:p>
          <a:p>
            <a:pPr lvl="2"/>
            <a:r>
              <a:rPr lang="en-US" dirty="0">
                <a:cs typeface="Verdana" panose="020B0604030504040204" pitchFamily="34" charset="0"/>
              </a:rPr>
              <a:t>Data are collected and analyzed and results interpreted to determine whether the solution tried has been effective.</a:t>
            </a:r>
            <a:endParaRPr lang="en-US" dirty="0" smtClean="0">
              <a:cs typeface="Verdana" panose="020B0604030504040204" pitchFamily="34" charset="0"/>
            </a:endParaRPr>
          </a:p>
        </p:txBody>
      </p:sp>
      <p:sp>
        <p:nvSpPr>
          <p:cNvPr id="4" name="TextBox 3"/>
          <p:cNvSpPr txBox="1"/>
          <p:nvPr/>
        </p:nvSpPr>
        <p:spPr>
          <a:xfrm>
            <a:off x="7347052" y="6172200"/>
            <a:ext cx="1796948" cy="276999"/>
          </a:xfrm>
          <a:prstGeom prst="rect">
            <a:avLst/>
          </a:prstGeom>
          <a:noFill/>
        </p:spPr>
        <p:txBody>
          <a:bodyPr wrap="none" rtlCol="0">
            <a:spAutoFit/>
          </a:bodyPr>
          <a:lstStyle/>
          <a:p>
            <a:pPr algn="r"/>
            <a:r>
              <a:rPr lang="en-US" sz="1200" i="1" dirty="0" smtClean="0"/>
              <a:t>continued on next slide</a:t>
            </a:r>
          </a:p>
        </p:txBody>
      </p:sp>
    </p:spTree>
    <p:extLst>
      <p:ext uri="{BB962C8B-B14F-4D97-AF65-F5344CB8AC3E}">
        <p14:creationId xmlns:p14="http://schemas.microsoft.com/office/powerpoint/2010/main" val="3871791710"/>
      </p:ext>
    </p:extLst>
  </p:cSld>
  <p:clrMapOvr>
    <a:masterClrMapping/>
  </p:clrMapOvr>
  <mc:AlternateContent xmlns:mc="http://schemas.openxmlformats.org/markup-compatibility/2006" xmlns:p14="http://schemas.microsoft.com/office/powerpoint/2010/main">
    <mc:Choice Requires="p14">
      <p:transition spd="slow" p14:dur="2000"/>
    </mc:Choice>
    <mc:Fallback xmlns:mv="urn:schemas-microsoft-com:mac:vml" xmlns="">
      <p:transition spd="slow"/>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p:txBody>
          <a:bodyPr/>
          <a:lstStyle/>
          <a:p>
            <a:pPr>
              <a:defRPr/>
            </a:pPr>
            <a:r>
              <a:rPr lang="en-US" dirty="0" smtClean="0"/>
              <a:t>Problem Solving</a:t>
            </a:r>
          </a:p>
        </p:txBody>
      </p:sp>
      <p:sp>
        <p:nvSpPr>
          <p:cNvPr id="24579" name="Rectangle 3"/>
          <p:cNvSpPr>
            <a:spLocks noGrp="1" noChangeArrowheads="1"/>
          </p:cNvSpPr>
          <p:nvPr>
            <p:ph type="body" idx="1"/>
          </p:nvPr>
        </p:nvSpPr>
        <p:spPr/>
        <p:txBody>
          <a:bodyPr/>
          <a:lstStyle/>
          <a:p>
            <a:r>
              <a:rPr lang="en-US" dirty="0" smtClean="0"/>
              <a:t>Problem-Solving Methods</a:t>
            </a:r>
          </a:p>
          <a:p>
            <a:pPr lvl="1"/>
            <a:r>
              <a:rPr lang="en-US" dirty="0" smtClean="0">
                <a:cs typeface="Verdana" panose="020B0604030504040204" pitchFamily="34" charset="0"/>
              </a:rPr>
              <a:t>Past experience and intuition</a:t>
            </a:r>
          </a:p>
          <a:p>
            <a:pPr lvl="2"/>
            <a:r>
              <a:rPr lang="en-US" dirty="0" smtClean="0">
                <a:cs typeface="Verdana" panose="020B0604030504040204" pitchFamily="34" charset="0"/>
              </a:rPr>
              <a:t>An individual's experience can determine how much risk tomtake in present circumstances.</a:t>
            </a:r>
          </a:p>
          <a:p>
            <a:pPr lvl="2"/>
            <a:r>
              <a:rPr lang="en-US" dirty="0" smtClean="0">
                <a:cs typeface="Verdana" panose="020B0604030504040204" pitchFamily="34" charset="0"/>
              </a:rPr>
              <a:t>Intuition</a:t>
            </a:r>
          </a:p>
          <a:p>
            <a:pPr lvl="3"/>
            <a:r>
              <a:rPr lang="en-US" dirty="0" smtClean="0">
                <a:cs typeface="Verdana" panose="020B0604030504040204" pitchFamily="34" charset="0"/>
              </a:rPr>
              <a:t>Relies heavily on past experience and trial and error</a:t>
            </a:r>
          </a:p>
          <a:p>
            <a:pPr lvl="1"/>
            <a:r>
              <a:rPr lang="en-US" dirty="0">
                <a:cs typeface="Verdana" panose="020B0604030504040204" pitchFamily="34" charset="0"/>
              </a:rPr>
              <a:t>Some problems are self-solving.</a:t>
            </a:r>
          </a:p>
          <a:p>
            <a:pPr lvl="2"/>
            <a:r>
              <a:rPr lang="en-US" dirty="0">
                <a:cs typeface="Verdana" panose="020B0604030504040204" pitchFamily="34" charset="0"/>
              </a:rPr>
              <a:t>If permitted to run a natural course, problems are solved by those personally involved.</a:t>
            </a:r>
            <a:endParaRPr lang="en-US" dirty="0" smtClean="0">
              <a:cs typeface="Verdana" panose="020B0604030504040204" pitchFamily="34" charset="0"/>
            </a:endParaRPr>
          </a:p>
        </p:txBody>
      </p:sp>
      <p:sp>
        <p:nvSpPr>
          <p:cNvPr id="4" name="TextBox 3"/>
          <p:cNvSpPr txBox="1"/>
          <p:nvPr/>
        </p:nvSpPr>
        <p:spPr>
          <a:xfrm>
            <a:off x="7347052" y="6172200"/>
            <a:ext cx="1796948" cy="276999"/>
          </a:xfrm>
          <a:prstGeom prst="rect">
            <a:avLst/>
          </a:prstGeom>
          <a:noFill/>
        </p:spPr>
        <p:txBody>
          <a:bodyPr wrap="none" rtlCol="0">
            <a:spAutoFit/>
          </a:bodyPr>
          <a:lstStyle/>
          <a:p>
            <a:pPr algn="r"/>
            <a:r>
              <a:rPr lang="en-US" sz="1200" i="1" dirty="0" smtClean="0"/>
              <a:t>continued on next slide</a:t>
            </a:r>
          </a:p>
        </p:txBody>
      </p:sp>
    </p:spTree>
    <p:extLst>
      <p:ext uri="{BB962C8B-B14F-4D97-AF65-F5344CB8AC3E}">
        <p14:creationId xmlns:p14="http://schemas.microsoft.com/office/powerpoint/2010/main" val="3871791710"/>
      </p:ext>
    </p:extLst>
  </p:cSld>
  <p:clrMapOvr>
    <a:masterClrMapping/>
  </p:clrMapOvr>
  <mc:AlternateContent xmlns:mc="http://schemas.openxmlformats.org/markup-compatibility/2006" xmlns:p14="http://schemas.microsoft.com/office/powerpoint/2010/main">
    <mc:Choice Requires="p14">
      <p:transition spd="slow" p14:dur="2000"/>
    </mc:Choice>
    <mc:Fallback xmlns:mv="urn:schemas-microsoft-com:mac:vml" xmlns="">
      <p:transition spd="slow"/>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p:txBody>
          <a:bodyPr/>
          <a:lstStyle/>
          <a:p>
            <a:pPr>
              <a:defRPr/>
            </a:pPr>
            <a:r>
              <a:rPr lang="en-US"/>
              <a:t>Problem Solving</a:t>
            </a:r>
            <a:endParaRPr lang="en-US" dirty="0" smtClean="0"/>
          </a:p>
        </p:txBody>
      </p:sp>
      <p:sp>
        <p:nvSpPr>
          <p:cNvPr id="23555" name="Rectangle 3"/>
          <p:cNvSpPr>
            <a:spLocks noGrp="1" noChangeArrowheads="1"/>
          </p:cNvSpPr>
          <p:nvPr>
            <p:ph type="body" idx="1"/>
          </p:nvPr>
        </p:nvSpPr>
        <p:spPr/>
        <p:txBody>
          <a:bodyPr/>
          <a:lstStyle/>
          <a:p>
            <a:r>
              <a:rPr lang="en-US" dirty="0" smtClean="0"/>
              <a:t>Steps in Problem Solving</a:t>
            </a:r>
          </a:p>
          <a:p>
            <a:pPr marL="800100" lvl="1" indent="-342900">
              <a:buFont typeface="+mj-lt"/>
              <a:buAutoNum type="arabicPeriod"/>
            </a:pPr>
            <a:r>
              <a:rPr lang="en-US" dirty="0" smtClean="0">
                <a:cs typeface="Verdana" panose="020B0604030504040204" pitchFamily="34" charset="0"/>
              </a:rPr>
              <a:t>Define the problem</a:t>
            </a:r>
          </a:p>
          <a:p>
            <a:pPr marL="800100" lvl="1" indent="-342900">
              <a:buFont typeface="+mj-lt"/>
              <a:buAutoNum type="arabicPeriod"/>
            </a:pPr>
            <a:r>
              <a:rPr lang="en-US" dirty="0" smtClean="0">
                <a:cs typeface="Verdana" panose="020B0604030504040204" pitchFamily="34" charset="0"/>
              </a:rPr>
              <a:t>Gather information</a:t>
            </a:r>
          </a:p>
          <a:p>
            <a:pPr marL="800100" lvl="1" indent="-342900">
              <a:buFont typeface="+mj-lt"/>
              <a:buAutoNum type="arabicPeriod"/>
            </a:pPr>
            <a:r>
              <a:rPr lang="en-US" dirty="0" smtClean="0">
                <a:cs typeface="Verdana" panose="020B0604030504040204" pitchFamily="34" charset="0"/>
              </a:rPr>
              <a:t>Analyze the information</a:t>
            </a:r>
          </a:p>
          <a:p>
            <a:pPr marL="800100" lvl="1" indent="-342900">
              <a:buFont typeface="+mj-lt"/>
              <a:buAutoNum type="arabicPeriod"/>
            </a:pPr>
            <a:r>
              <a:rPr lang="en-US" dirty="0" smtClean="0">
                <a:cs typeface="Verdana" panose="020B0604030504040204" pitchFamily="34" charset="0"/>
              </a:rPr>
              <a:t>Develop solutions</a:t>
            </a:r>
          </a:p>
          <a:p>
            <a:pPr marL="800100" lvl="1" indent="-342900">
              <a:buFont typeface="+mj-lt"/>
              <a:buAutoNum type="arabicPeriod"/>
            </a:pPr>
            <a:r>
              <a:rPr lang="en-US" dirty="0" smtClean="0">
                <a:cs typeface="Verdana" panose="020B0604030504040204" pitchFamily="34" charset="0"/>
              </a:rPr>
              <a:t>Make a decision</a:t>
            </a:r>
          </a:p>
          <a:p>
            <a:pPr marL="800100" lvl="1" indent="-342900">
              <a:buFont typeface="+mj-lt"/>
              <a:buAutoNum type="arabicPeriod"/>
            </a:pPr>
            <a:r>
              <a:rPr lang="en-US" dirty="0" smtClean="0">
                <a:cs typeface="Verdana" panose="020B0604030504040204" pitchFamily="34" charset="0"/>
              </a:rPr>
              <a:t>Implement the decision</a:t>
            </a:r>
          </a:p>
          <a:p>
            <a:pPr marL="800100" lvl="1" indent="-342900">
              <a:buFont typeface="+mj-lt"/>
              <a:buAutoNum type="arabicPeriod"/>
            </a:pPr>
            <a:r>
              <a:rPr lang="en-US" dirty="0" smtClean="0">
                <a:cs typeface="Verdana" panose="020B0604030504040204" pitchFamily="34" charset="0"/>
              </a:rPr>
              <a:t>Evaluate the solution</a:t>
            </a:r>
          </a:p>
        </p:txBody>
      </p:sp>
      <p:sp>
        <p:nvSpPr>
          <p:cNvPr id="4" name="TextBox 3"/>
          <p:cNvSpPr txBox="1"/>
          <p:nvPr/>
        </p:nvSpPr>
        <p:spPr>
          <a:xfrm>
            <a:off x="7347052" y="6172200"/>
            <a:ext cx="1796948" cy="276999"/>
          </a:xfrm>
          <a:prstGeom prst="rect">
            <a:avLst/>
          </a:prstGeom>
          <a:noFill/>
        </p:spPr>
        <p:txBody>
          <a:bodyPr wrap="none" rtlCol="0">
            <a:spAutoFit/>
          </a:bodyPr>
          <a:lstStyle/>
          <a:p>
            <a:pPr algn="r"/>
            <a:r>
              <a:rPr lang="en-US" sz="1200" i="1" dirty="0" smtClean="0"/>
              <a:t>continued on next slide</a:t>
            </a:r>
          </a:p>
        </p:txBody>
      </p:sp>
    </p:spTree>
    <p:extLst>
      <p:ext uri="{BB962C8B-B14F-4D97-AF65-F5344CB8AC3E}">
        <p14:creationId xmlns:p14="http://schemas.microsoft.com/office/powerpoint/2010/main" val="660467528"/>
      </p:ext>
    </p:extLst>
  </p:cSld>
  <p:clrMapOvr>
    <a:masterClrMapping/>
  </p:clrMapOvr>
  <mc:AlternateContent xmlns:mc="http://schemas.openxmlformats.org/markup-compatibility/2006" xmlns:p14="http://schemas.microsoft.com/office/powerpoint/2010/main">
    <mc:Choice Requires="p14">
      <p:transition spd="slow" p14:dur="2000"/>
    </mc:Choice>
    <mc:Fallback xmlns:mv="urn:schemas-microsoft-com:mac:vml" xmlns="">
      <p:transition spd="slow"/>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p:txBody>
          <a:bodyPr/>
          <a:lstStyle/>
          <a:p>
            <a:pPr>
              <a:defRPr/>
            </a:pPr>
            <a:r>
              <a:rPr lang="en-US" dirty="0" smtClean="0"/>
              <a:t>Problem Solving</a:t>
            </a:r>
          </a:p>
        </p:txBody>
      </p:sp>
      <p:sp>
        <p:nvSpPr>
          <p:cNvPr id="24579" name="Rectangle 3"/>
          <p:cNvSpPr>
            <a:spLocks noGrp="1" noChangeArrowheads="1"/>
          </p:cNvSpPr>
          <p:nvPr>
            <p:ph type="body" idx="1"/>
          </p:nvPr>
        </p:nvSpPr>
        <p:spPr/>
        <p:txBody>
          <a:bodyPr/>
          <a:lstStyle/>
          <a:p>
            <a:r>
              <a:rPr lang="en-US"/>
              <a:t>Group Problem Solving</a:t>
            </a:r>
          </a:p>
          <a:p>
            <a:pPr lvl="1"/>
            <a:r>
              <a:rPr lang="en-US"/>
              <a:t>Today, consensus-based problem solving, inherent in shared governance, is the norm. </a:t>
            </a:r>
          </a:p>
          <a:p>
            <a:pPr lvl="1"/>
            <a:r>
              <a:rPr lang="en-US" dirty="0" smtClean="0">
                <a:cs typeface="Verdana" panose="020B0604030504040204" pitchFamily="34" charset="0"/>
              </a:rPr>
              <a:t>Advantages</a:t>
            </a:r>
          </a:p>
          <a:p>
            <a:pPr lvl="2"/>
            <a:r>
              <a:rPr lang="en-US"/>
              <a:t>Groups can deal with more complex problems than a single individual.</a:t>
            </a:r>
          </a:p>
          <a:p>
            <a:pPr lvl="2"/>
            <a:r>
              <a:rPr lang="en-US" dirty="0" smtClean="0">
                <a:cs typeface="Verdana" panose="020B0604030504040204" pitchFamily="34" charset="0"/>
              </a:rPr>
              <a:t>Groups are more likely than individuals to try several approaches.</a:t>
            </a:r>
          </a:p>
          <a:p>
            <a:pPr lvl="2"/>
            <a:r>
              <a:rPr lang="en-US" dirty="0" smtClean="0">
                <a:cs typeface="Verdana" panose="020B0604030504040204" pitchFamily="34" charset="0"/>
              </a:rPr>
              <a:t>Groups may generate more complete, accurate, and less biased information than individuals.</a:t>
            </a:r>
          </a:p>
          <a:p>
            <a:pPr lvl="2"/>
            <a:r>
              <a:rPr lang="en-US" dirty="0" smtClean="0">
                <a:cs typeface="Verdana" panose="020B0604030504040204" pitchFamily="34" charset="0"/>
              </a:rPr>
              <a:t>When groups solve problems, the likelihood of cooperation in implementation increases.</a:t>
            </a:r>
          </a:p>
        </p:txBody>
      </p:sp>
      <p:sp>
        <p:nvSpPr>
          <p:cNvPr id="4" name="TextBox 3"/>
          <p:cNvSpPr txBox="1"/>
          <p:nvPr/>
        </p:nvSpPr>
        <p:spPr>
          <a:xfrm>
            <a:off x="7347052" y="6172200"/>
            <a:ext cx="1796948" cy="276999"/>
          </a:xfrm>
          <a:prstGeom prst="rect">
            <a:avLst/>
          </a:prstGeom>
          <a:noFill/>
        </p:spPr>
        <p:txBody>
          <a:bodyPr wrap="none" rtlCol="0">
            <a:spAutoFit/>
          </a:bodyPr>
          <a:lstStyle/>
          <a:p>
            <a:pPr algn="r"/>
            <a:r>
              <a:rPr lang="en-US" sz="1200" i="1" dirty="0" smtClean="0"/>
              <a:t>continued on next slide</a:t>
            </a:r>
          </a:p>
        </p:txBody>
      </p:sp>
    </p:spTree>
    <p:extLst>
      <p:ext uri="{BB962C8B-B14F-4D97-AF65-F5344CB8AC3E}">
        <p14:creationId xmlns:p14="http://schemas.microsoft.com/office/powerpoint/2010/main" val="3871791710"/>
      </p:ext>
    </p:extLst>
  </p:cSld>
  <p:clrMapOvr>
    <a:masterClrMapping/>
  </p:clrMapOvr>
  <mc:AlternateContent xmlns:mc="http://schemas.openxmlformats.org/markup-compatibility/2006" xmlns:p14="http://schemas.microsoft.com/office/powerpoint/2010/main">
    <mc:Choice Requires="p14">
      <p:transition spd="slow" p14:dur="2000"/>
    </mc:Choice>
    <mc:Fallback xmlns:mv="urn:schemas-microsoft-com:mac:vml" xmlns="">
      <p:transition spd="slow"/>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p:txBody>
          <a:bodyPr/>
          <a:lstStyle/>
          <a:p>
            <a:pPr>
              <a:defRPr/>
            </a:pPr>
            <a:r>
              <a:rPr lang="en-US" dirty="0" smtClean="0"/>
              <a:t>Problem Solving</a:t>
            </a:r>
          </a:p>
        </p:txBody>
      </p:sp>
      <p:sp>
        <p:nvSpPr>
          <p:cNvPr id="24579" name="Rectangle 3"/>
          <p:cNvSpPr>
            <a:spLocks noGrp="1" noChangeArrowheads="1"/>
          </p:cNvSpPr>
          <p:nvPr>
            <p:ph type="body" idx="1"/>
          </p:nvPr>
        </p:nvSpPr>
        <p:spPr/>
        <p:txBody>
          <a:bodyPr/>
          <a:lstStyle/>
          <a:p>
            <a:r>
              <a:rPr lang="en-US"/>
              <a:t>Group Problem Solving</a:t>
            </a:r>
          </a:p>
          <a:p>
            <a:pPr lvl="1"/>
            <a:r>
              <a:rPr lang="en-US" dirty="0" smtClean="0">
                <a:cs typeface="Verdana" panose="020B0604030504040204" pitchFamily="34" charset="0"/>
              </a:rPr>
              <a:t>Disadvantages</a:t>
            </a:r>
          </a:p>
          <a:p>
            <a:pPr lvl="2"/>
            <a:r>
              <a:rPr lang="en-US" dirty="0" smtClean="0">
                <a:cs typeface="Verdana" panose="020B0604030504040204" pitchFamily="34" charset="0"/>
              </a:rPr>
              <a:t>Time consuming</a:t>
            </a:r>
          </a:p>
          <a:p>
            <a:pPr lvl="2"/>
            <a:r>
              <a:rPr lang="en-US" dirty="0" smtClean="0">
                <a:cs typeface="Verdana" panose="020B0604030504040204" pitchFamily="34" charset="0"/>
              </a:rPr>
              <a:t>Conflict</a:t>
            </a:r>
          </a:p>
          <a:p>
            <a:pPr lvl="2"/>
            <a:r>
              <a:rPr lang="en-US" dirty="0" smtClean="0">
                <a:cs typeface="Verdana" panose="020B0604030504040204" pitchFamily="34" charset="0"/>
              </a:rPr>
              <a:t>Benign tyranny</a:t>
            </a:r>
          </a:p>
          <a:p>
            <a:pPr lvl="2"/>
            <a:r>
              <a:rPr lang="en-US" dirty="0" smtClean="0">
                <a:cs typeface="Verdana" panose="020B0604030504040204" pitchFamily="34" charset="0"/>
              </a:rPr>
              <a:t>Resistance by managers</a:t>
            </a:r>
          </a:p>
        </p:txBody>
      </p:sp>
      <p:sp>
        <p:nvSpPr>
          <p:cNvPr id="4" name="TextBox 3"/>
          <p:cNvSpPr txBox="1"/>
          <p:nvPr/>
        </p:nvSpPr>
        <p:spPr>
          <a:xfrm>
            <a:off x="7347052" y="6172200"/>
            <a:ext cx="1796948" cy="276999"/>
          </a:xfrm>
          <a:prstGeom prst="rect">
            <a:avLst/>
          </a:prstGeom>
          <a:noFill/>
        </p:spPr>
        <p:txBody>
          <a:bodyPr wrap="none" rtlCol="0">
            <a:spAutoFit/>
          </a:bodyPr>
          <a:lstStyle/>
          <a:p>
            <a:pPr algn="r"/>
            <a:r>
              <a:rPr lang="en-US" sz="1200" i="1" dirty="0" smtClean="0"/>
              <a:t>continued on next slide</a:t>
            </a:r>
          </a:p>
        </p:txBody>
      </p:sp>
    </p:spTree>
    <p:extLst>
      <p:ext uri="{BB962C8B-B14F-4D97-AF65-F5344CB8AC3E}">
        <p14:creationId xmlns:p14="http://schemas.microsoft.com/office/powerpoint/2010/main" val="3871791710"/>
      </p:ext>
    </p:extLst>
  </p:cSld>
  <p:clrMapOvr>
    <a:masterClrMapping/>
  </p:clrMapOvr>
  <mc:AlternateContent xmlns:mc="http://schemas.openxmlformats.org/markup-compatibility/2006" xmlns:p14="http://schemas.microsoft.com/office/powerpoint/2010/main">
    <mc:Choice Requires="p14">
      <p:transition spd="slow" p14:dur="2000"/>
    </mc:Choice>
    <mc:Fallback xmlns:mv="urn:schemas-microsoft-com:mac:vml" xmlns="">
      <p:transition spd="slow"/>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r>
              <a:rPr lang="en-US" smtClean="0"/>
              <a:t>Key Terms</a:t>
            </a:r>
          </a:p>
        </p:txBody>
      </p:sp>
      <p:sp>
        <p:nvSpPr>
          <p:cNvPr id="7" name="Content Placeholder 6"/>
          <p:cNvSpPr>
            <a:spLocks noGrp="1"/>
          </p:cNvSpPr>
          <p:nvPr>
            <p:ph idx="1"/>
          </p:nvPr>
        </p:nvSpPr>
        <p:spPr/>
        <p:txBody>
          <a:bodyPr/>
          <a:lstStyle/>
          <a:p>
            <a:r>
              <a:rPr lang="en-US"/>
              <a:t>decision making</a:t>
            </a:r>
          </a:p>
          <a:p>
            <a:r>
              <a:rPr lang="en-US"/>
              <a:t>descriptive rationality model</a:t>
            </a:r>
          </a:p>
          <a:p>
            <a:r>
              <a:rPr lang="en-US"/>
              <a:t>experimentation</a:t>
            </a:r>
          </a:p>
          <a:p>
            <a:r>
              <a:rPr lang="en-US"/>
              <a:t>expert systems</a:t>
            </a:r>
          </a:p>
          <a:p>
            <a:r>
              <a:rPr lang="en-US"/>
              <a:t>groupthink</a:t>
            </a:r>
          </a:p>
        </p:txBody>
      </p:sp>
      <p:sp>
        <p:nvSpPr>
          <p:cNvPr id="16" name="TextBox 15"/>
          <p:cNvSpPr txBox="1"/>
          <p:nvPr/>
        </p:nvSpPr>
        <p:spPr>
          <a:xfrm>
            <a:off x="7347052" y="6172200"/>
            <a:ext cx="1796948" cy="276999"/>
          </a:xfrm>
          <a:prstGeom prst="rect">
            <a:avLst/>
          </a:prstGeom>
          <a:noFill/>
        </p:spPr>
        <p:txBody>
          <a:bodyPr wrap="none" rtlCol="0">
            <a:spAutoFit/>
          </a:bodyPr>
          <a:lstStyle/>
          <a:p>
            <a:pPr algn="r"/>
            <a:r>
              <a:rPr lang="en-US" sz="1200" i="1" dirty="0" smtClean="0"/>
              <a:t>continued on next slide</a:t>
            </a:r>
          </a:p>
        </p:txBody>
      </p:sp>
    </p:spTree>
  </p:cSld>
  <p:clrMapOvr>
    <a:masterClrMapping/>
  </p:clrMapOvr>
  <p:transition spd="slow"/>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p:txBody>
          <a:bodyPr/>
          <a:lstStyle/>
          <a:p>
            <a:pPr>
              <a:defRPr/>
            </a:pPr>
            <a:r>
              <a:rPr lang="en-US" dirty="0" smtClean="0"/>
              <a:t>Problem Solving</a:t>
            </a:r>
          </a:p>
        </p:txBody>
      </p:sp>
      <p:sp>
        <p:nvSpPr>
          <p:cNvPr id="24579" name="Rectangle 3"/>
          <p:cNvSpPr>
            <a:spLocks noGrp="1" noChangeArrowheads="1"/>
          </p:cNvSpPr>
          <p:nvPr>
            <p:ph type="body" idx="1"/>
          </p:nvPr>
        </p:nvSpPr>
        <p:spPr/>
        <p:txBody>
          <a:bodyPr/>
          <a:lstStyle/>
          <a:p>
            <a:r>
              <a:rPr lang="en-US"/>
              <a:t>Group Problem Solving</a:t>
            </a:r>
          </a:p>
          <a:p>
            <a:pPr lvl="1"/>
            <a:r>
              <a:rPr lang="en-US" dirty="0" smtClean="0">
                <a:cs typeface="Verdana" panose="020B0604030504040204" pitchFamily="34" charset="0"/>
              </a:rPr>
              <a:t>Disadvantages</a:t>
            </a:r>
          </a:p>
          <a:p>
            <a:pPr lvl="2"/>
            <a:r>
              <a:rPr lang="en-US" dirty="0" smtClean="0">
                <a:cs typeface="Verdana" panose="020B0604030504040204" pitchFamily="34" charset="0"/>
              </a:rPr>
              <a:t>Groupthink</a:t>
            </a:r>
          </a:p>
          <a:p>
            <a:pPr lvl="3"/>
            <a:r>
              <a:rPr lang="en-US"/>
              <a:t>Group members come to think alike and have similar prejudices and blind spots.</a:t>
            </a:r>
          </a:p>
          <a:p>
            <a:pPr lvl="3"/>
            <a:r>
              <a:rPr lang="en-US"/>
              <a:t>Seriously impairs critical thinking; can result in erroneous and damaging decisions.</a:t>
            </a:r>
            <a:endParaRPr lang="en-US" dirty="0" smtClean="0">
              <a:cs typeface="Verdana" panose="020B0604030504040204" pitchFamily="34" charset="0"/>
            </a:endParaRPr>
          </a:p>
          <a:p>
            <a:pPr lvl="2"/>
            <a:r>
              <a:rPr lang="en-US"/>
              <a:t>Risky </a:t>
            </a:r>
            <a:r>
              <a:rPr lang="en-US" dirty="0" smtClean="0">
                <a:cs typeface="Verdana" panose="020B0604030504040204" pitchFamily="34" charset="0"/>
              </a:rPr>
              <a:t>decisions</a:t>
            </a:r>
            <a:endParaRPr lang="en-US"/>
          </a:p>
        </p:txBody>
      </p:sp>
    </p:spTree>
    <p:extLst>
      <p:ext uri="{BB962C8B-B14F-4D97-AF65-F5344CB8AC3E}">
        <p14:creationId xmlns:p14="http://schemas.microsoft.com/office/powerpoint/2010/main" val="3871791710"/>
      </p:ext>
    </p:extLst>
  </p:cSld>
  <p:clrMapOvr>
    <a:masterClrMapping/>
  </p:clrMapOvr>
  <mc:AlternateContent xmlns:mc="http://schemas.openxmlformats.org/markup-compatibility/2006" xmlns:p14="http://schemas.microsoft.com/office/powerpoint/2010/main">
    <mc:Choice Requires="p14">
      <p:transition spd="slow" p14:dur="2000"/>
    </mc:Choice>
    <mc:Fallback xmlns:mv="urn:schemas-microsoft-com:mac:vml" xmlns="">
      <p:transition spd="slow"/>
    </mc:Fallback>
  </mc:AlternateContent>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r>
              <a:rPr lang="en-US" dirty="0" smtClean="0"/>
              <a:t>Learning Outcome Four</a:t>
            </a:r>
          </a:p>
        </p:txBody>
      </p:sp>
      <p:sp>
        <p:nvSpPr>
          <p:cNvPr id="8195" name="Rectangle 3"/>
          <p:cNvSpPr>
            <a:spLocks noGrp="1" noChangeArrowheads="1"/>
          </p:cNvSpPr>
          <p:nvPr>
            <p:ph idx="1"/>
          </p:nvPr>
        </p:nvSpPr>
        <p:spPr/>
        <p:txBody>
          <a:bodyPr/>
          <a:lstStyle/>
          <a:p>
            <a:r>
              <a:rPr lang="en-US" dirty="0">
                <a:cs typeface="Verdana" panose="020B0604030504040204" pitchFamily="34" charset="0"/>
              </a:rPr>
              <a:t>Evaluate stumbling blocks to making decisions and solving problems</a:t>
            </a:r>
            <a:r>
              <a:rPr lang="en-US" dirty="0" smtClean="0">
                <a:cs typeface="Verdana" panose="020B0604030504040204" pitchFamily="34" charset="0"/>
              </a:rPr>
              <a:t>.</a:t>
            </a:r>
            <a:endParaRPr lang="en-US" dirty="0">
              <a:cs typeface="Verdana" panose="020B0604030504040204" pitchFamily="34" charset="0"/>
            </a:endParaRPr>
          </a:p>
        </p:txBody>
      </p:sp>
    </p:spTree>
    <p:extLst>
      <p:ext uri="{BB962C8B-B14F-4D97-AF65-F5344CB8AC3E}">
        <p14:creationId xmlns:p14="http://schemas.microsoft.com/office/powerpoint/2010/main" val="1109046455"/>
      </p:ext>
    </p:extLst>
  </p:cSld>
  <p:clrMapOvr>
    <a:masterClrMapping/>
  </p:clrMapOvr>
  <p:transition spd="slow"/>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p:txBody>
          <a:bodyPr/>
          <a:lstStyle/>
          <a:p>
            <a:pPr>
              <a:defRPr/>
            </a:pPr>
            <a:r>
              <a:rPr lang="en-US" dirty="0" smtClean="0"/>
              <a:t>Stumbling Blocks</a:t>
            </a:r>
          </a:p>
        </p:txBody>
      </p:sp>
      <p:sp>
        <p:nvSpPr>
          <p:cNvPr id="33795" name="Rectangle 3"/>
          <p:cNvSpPr>
            <a:spLocks noGrp="1" noChangeArrowheads="1"/>
          </p:cNvSpPr>
          <p:nvPr>
            <p:ph type="body" idx="1"/>
          </p:nvPr>
        </p:nvSpPr>
        <p:spPr/>
        <p:txBody>
          <a:bodyPr/>
          <a:lstStyle/>
          <a:p>
            <a:r>
              <a:rPr lang="en-US" dirty="0" smtClean="0">
                <a:cs typeface="Verdana" panose="020B0604030504040204" pitchFamily="34" charset="0"/>
              </a:rPr>
              <a:t>Personality</a:t>
            </a:r>
          </a:p>
          <a:p>
            <a:pPr lvl="1"/>
            <a:r>
              <a:rPr lang="en-US"/>
              <a:t>Managers are often selected because of their expert clinical, not managerial, skills.</a:t>
            </a:r>
          </a:p>
          <a:p>
            <a:pPr lvl="1"/>
            <a:r>
              <a:rPr lang="en-US"/>
              <a:t>Optimism, humor, and a positive approach are crucial to energizing staff and promoting creativity.</a:t>
            </a:r>
            <a:endParaRPr lang="en-US" dirty="0" smtClean="0">
              <a:cs typeface="Verdana" panose="020B0604030504040204" pitchFamily="34" charset="0"/>
            </a:endParaRPr>
          </a:p>
          <a:p>
            <a:r>
              <a:rPr lang="en-US" dirty="0" smtClean="0">
                <a:cs typeface="Verdana" panose="020B0604030504040204" pitchFamily="34" charset="0"/>
              </a:rPr>
              <a:t>Rigidity</a:t>
            </a:r>
          </a:p>
          <a:p>
            <a:pPr lvl="1"/>
            <a:r>
              <a:rPr lang="en-US"/>
              <a:t>An inflexible management style </a:t>
            </a:r>
          </a:p>
          <a:p>
            <a:pPr lvl="1"/>
            <a:r>
              <a:rPr lang="en-US"/>
              <a:t>Tunnel vision</a:t>
            </a:r>
          </a:p>
          <a:p>
            <a:pPr lvl="2"/>
            <a:r>
              <a:rPr lang="en-US"/>
              <a:t>Tendency to look at new things in old ways and from established frames of reference</a:t>
            </a:r>
            <a:endParaRPr lang="en-US" dirty="0" smtClean="0">
              <a:cs typeface="Verdana" panose="020B0604030504040204" pitchFamily="34" charset="0"/>
            </a:endParaRPr>
          </a:p>
        </p:txBody>
      </p:sp>
      <p:sp>
        <p:nvSpPr>
          <p:cNvPr id="4" name="TextBox 3"/>
          <p:cNvSpPr txBox="1"/>
          <p:nvPr/>
        </p:nvSpPr>
        <p:spPr>
          <a:xfrm>
            <a:off x="7347052" y="6172200"/>
            <a:ext cx="1796948" cy="276999"/>
          </a:xfrm>
          <a:prstGeom prst="rect">
            <a:avLst/>
          </a:prstGeom>
          <a:noFill/>
        </p:spPr>
        <p:txBody>
          <a:bodyPr wrap="none" rtlCol="0">
            <a:spAutoFit/>
          </a:bodyPr>
          <a:lstStyle/>
          <a:p>
            <a:pPr algn="r"/>
            <a:r>
              <a:rPr lang="en-US" sz="1200" i="1" dirty="0" smtClean="0"/>
              <a:t>continued on next slide</a:t>
            </a:r>
          </a:p>
        </p:txBody>
      </p:sp>
    </p:spTree>
    <p:extLst>
      <p:ext uri="{BB962C8B-B14F-4D97-AF65-F5344CB8AC3E}">
        <p14:creationId xmlns:p14="http://schemas.microsoft.com/office/powerpoint/2010/main" val="1283355338"/>
      </p:ext>
    </p:extLst>
  </p:cSld>
  <p:clrMapOvr>
    <a:masterClrMapping/>
  </p:clrMapOvr>
  <mc:AlternateContent xmlns:mc="http://schemas.openxmlformats.org/markup-compatibility/2006" xmlns:p14="http://schemas.microsoft.com/office/powerpoint/2010/main">
    <mc:Choice Requires="p14">
      <p:transition spd="slow" p14:dur="2000"/>
    </mc:Choice>
    <mc:Fallback xmlns:mv="urn:schemas-microsoft-com:mac:vml" xmlns="">
      <p:transition spd="slow"/>
    </mc:Fallback>
  </mc:AlternateContent>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p:txBody>
          <a:bodyPr/>
          <a:lstStyle/>
          <a:p>
            <a:pPr>
              <a:defRPr/>
            </a:pPr>
            <a:r>
              <a:rPr lang="en-US" dirty="0" smtClean="0"/>
              <a:t>Stumbling Blocks</a:t>
            </a:r>
          </a:p>
        </p:txBody>
      </p:sp>
      <p:sp>
        <p:nvSpPr>
          <p:cNvPr id="33795" name="Rectangle 3"/>
          <p:cNvSpPr>
            <a:spLocks noGrp="1" noChangeArrowheads="1"/>
          </p:cNvSpPr>
          <p:nvPr>
            <p:ph type="body" idx="1"/>
          </p:nvPr>
        </p:nvSpPr>
        <p:spPr/>
        <p:txBody>
          <a:bodyPr/>
          <a:lstStyle/>
          <a:p>
            <a:r>
              <a:rPr lang="en-US" dirty="0" smtClean="0">
                <a:cs typeface="Verdana" panose="020B0604030504040204" pitchFamily="34" charset="0"/>
              </a:rPr>
              <a:t>Preconceived Ideas</a:t>
            </a:r>
          </a:p>
          <a:p>
            <a:pPr lvl="1"/>
            <a:r>
              <a:rPr lang="en-US"/>
              <a:t>One proposed course of action is right and all others are wrong.</a:t>
            </a:r>
          </a:p>
          <a:p>
            <a:pPr lvl="1"/>
            <a:r>
              <a:rPr lang="en-US"/>
              <a:t>Only one opinion can be voiced and others will be silent.</a:t>
            </a:r>
          </a:p>
        </p:txBody>
      </p:sp>
    </p:spTree>
    <p:extLst>
      <p:ext uri="{BB962C8B-B14F-4D97-AF65-F5344CB8AC3E}">
        <p14:creationId xmlns:p14="http://schemas.microsoft.com/office/powerpoint/2010/main" val="1283355338"/>
      </p:ext>
    </p:extLst>
  </p:cSld>
  <p:clrMapOvr>
    <a:masterClrMapping/>
  </p:clrMapOvr>
  <mc:AlternateContent xmlns:mc="http://schemas.openxmlformats.org/markup-compatibility/2006" xmlns:p14="http://schemas.microsoft.com/office/powerpoint/2010/main">
    <mc:Choice Requires="p14">
      <p:transition spd="slow" p14:dur="2000"/>
    </mc:Choice>
    <mc:Fallback xmlns:mv="urn:schemas-microsoft-com:mac:vml" xmlns="">
      <p:transition spd="slow"/>
    </mc:Fallback>
  </mc:AlternateContent>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r>
              <a:rPr lang="en-US" dirty="0" smtClean="0"/>
              <a:t>Learning Outcome Five</a:t>
            </a:r>
          </a:p>
        </p:txBody>
      </p:sp>
      <p:sp>
        <p:nvSpPr>
          <p:cNvPr id="8195" name="Rectangle 3"/>
          <p:cNvSpPr>
            <a:spLocks noGrp="1" noChangeArrowheads="1"/>
          </p:cNvSpPr>
          <p:nvPr>
            <p:ph idx="1"/>
          </p:nvPr>
        </p:nvSpPr>
        <p:spPr/>
        <p:txBody>
          <a:bodyPr/>
          <a:lstStyle/>
          <a:p>
            <a:r>
              <a:rPr lang="en-US" dirty="0">
                <a:cs typeface="Verdana" panose="020B0604030504040204" pitchFamily="34" charset="0"/>
              </a:rPr>
              <a:t>Foster innovation in your work and in the work of others.</a:t>
            </a:r>
          </a:p>
        </p:txBody>
      </p:sp>
    </p:spTree>
    <p:extLst>
      <p:ext uri="{BB962C8B-B14F-4D97-AF65-F5344CB8AC3E}">
        <p14:creationId xmlns:p14="http://schemas.microsoft.com/office/powerpoint/2010/main" val="2055405229"/>
      </p:ext>
    </p:extLst>
  </p:cSld>
  <p:clrMapOvr>
    <a:masterClrMapping/>
  </p:clrMapOvr>
  <p:transition spd="slow"/>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p:txBody>
          <a:bodyPr/>
          <a:lstStyle/>
          <a:p>
            <a:pPr>
              <a:defRPr/>
            </a:pPr>
            <a:r>
              <a:rPr lang="en-US" dirty="0" smtClean="0"/>
              <a:t>Innovation</a:t>
            </a:r>
          </a:p>
        </p:txBody>
      </p:sp>
      <p:sp>
        <p:nvSpPr>
          <p:cNvPr id="34819" name="Rectangle 3"/>
          <p:cNvSpPr>
            <a:spLocks noGrp="1" noChangeArrowheads="1"/>
          </p:cNvSpPr>
          <p:nvPr>
            <p:ph type="body" idx="1"/>
          </p:nvPr>
        </p:nvSpPr>
        <p:spPr/>
        <p:txBody>
          <a:bodyPr/>
          <a:lstStyle/>
          <a:p>
            <a:r>
              <a:rPr lang="en-US"/>
              <a:t>Strategy to bridge the gap between an existing state and a desired state</a:t>
            </a:r>
          </a:p>
          <a:p>
            <a:r>
              <a:rPr lang="en-US"/>
              <a:t>"Raise the Voice"</a:t>
            </a:r>
          </a:p>
          <a:p>
            <a:r>
              <a:rPr lang="en-US" dirty="0" smtClean="0">
                <a:cs typeface="Verdana" panose="020B0604030504040204" pitchFamily="34" charset="0"/>
              </a:rPr>
              <a:t>Techniques for stimulating innovation include:</a:t>
            </a:r>
          </a:p>
          <a:p>
            <a:pPr lvl="1"/>
            <a:r>
              <a:rPr lang="en-US" dirty="0" smtClean="0">
                <a:cs typeface="Verdana" panose="020B0604030504040204" pitchFamily="34" charset="0"/>
              </a:rPr>
              <a:t>Simulations</a:t>
            </a:r>
          </a:p>
          <a:p>
            <a:pPr lvl="1"/>
            <a:r>
              <a:rPr lang="en-US" dirty="0" smtClean="0">
                <a:cs typeface="Verdana" panose="020B0604030504040204" pitchFamily="34" charset="0"/>
              </a:rPr>
              <a:t>Case studies</a:t>
            </a:r>
          </a:p>
          <a:p>
            <a:pPr lvl="1"/>
            <a:r>
              <a:rPr lang="en-US" dirty="0" smtClean="0">
                <a:cs typeface="Verdana" panose="020B0604030504040204" pitchFamily="34" charset="0"/>
              </a:rPr>
              <a:t>Problem-based learning</a:t>
            </a:r>
          </a:p>
          <a:p>
            <a:pPr lvl="1"/>
            <a:r>
              <a:rPr lang="en-US" dirty="0" smtClean="0">
                <a:cs typeface="Verdana" panose="020B0604030504040204" pitchFamily="34" charset="0"/>
              </a:rPr>
              <a:t>Debate</a:t>
            </a:r>
          </a:p>
        </p:txBody>
      </p:sp>
    </p:spTree>
    <p:extLst>
      <p:ext uri="{BB962C8B-B14F-4D97-AF65-F5344CB8AC3E}">
        <p14:creationId xmlns:p14="http://schemas.microsoft.com/office/powerpoint/2010/main" val="2731987319"/>
      </p:ext>
    </p:extLst>
  </p:cSld>
  <p:clrMapOvr>
    <a:masterClrMapping/>
  </p:clrMapOvr>
  <mc:AlternateContent xmlns:mc="http://schemas.openxmlformats.org/markup-compatibility/2006" xmlns:p14="http://schemas.microsoft.com/office/powerpoint/2010/main">
    <mc:Choice Requires="p14">
      <p:transition spd="slow" p14:dur="2000"/>
    </mc:Choice>
    <mc:Fallback xmlns:mv="urn:schemas-microsoft-com:mac:vml" xmlns="">
      <p:transition spd="slow"/>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r>
              <a:rPr lang="en-US" smtClean="0"/>
              <a:t>Key Terms</a:t>
            </a:r>
          </a:p>
        </p:txBody>
      </p:sp>
      <p:sp>
        <p:nvSpPr>
          <p:cNvPr id="7" name="Content Placeholder 6"/>
          <p:cNvSpPr>
            <a:spLocks noGrp="1"/>
          </p:cNvSpPr>
          <p:nvPr>
            <p:ph idx="1"/>
          </p:nvPr>
        </p:nvSpPr>
        <p:spPr/>
        <p:txBody>
          <a:bodyPr/>
          <a:lstStyle/>
          <a:p>
            <a:r>
              <a:rPr lang="en-US"/>
              <a:t>innovation</a:t>
            </a:r>
          </a:p>
          <a:p>
            <a:r>
              <a:rPr lang="en-US"/>
              <a:t>innovative decisions</a:t>
            </a:r>
          </a:p>
          <a:p>
            <a:r>
              <a:rPr lang="en-US"/>
              <a:t>objective probability</a:t>
            </a:r>
          </a:p>
          <a:p>
            <a:r>
              <a:rPr lang="en-US"/>
              <a:t>political decision-making model</a:t>
            </a:r>
          </a:p>
          <a:p>
            <a:r>
              <a:rPr lang="en-US"/>
              <a:t>probability</a:t>
            </a:r>
          </a:p>
        </p:txBody>
      </p:sp>
      <p:sp>
        <p:nvSpPr>
          <p:cNvPr id="16" name="TextBox 15"/>
          <p:cNvSpPr txBox="1"/>
          <p:nvPr/>
        </p:nvSpPr>
        <p:spPr>
          <a:xfrm>
            <a:off x="7347052" y="6172200"/>
            <a:ext cx="1796948" cy="276999"/>
          </a:xfrm>
          <a:prstGeom prst="rect">
            <a:avLst/>
          </a:prstGeom>
          <a:noFill/>
        </p:spPr>
        <p:txBody>
          <a:bodyPr wrap="none" rtlCol="0">
            <a:spAutoFit/>
          </a:bodyPr>
          <a:lstStyle/>
          <a:p>
            <a:pPr algn="r"/>
            <a:r>
              <a:rPr lang="en-US" sz="1200" i="1" dirty="0" smtClean="0"/>
              <a:t>continued on next slide</a:t>
            </a:r>
          </a:p>
        </p:txBody>
      </p:sp>
    </p:spTree>
  </p:cSld>
  <p:clrMapOvr>
    <a:masterClrMapping/>
  </p:clrMapOvr>
  <p:transition spd="slow"/>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r>
              <a:rPr lang="en-US" smtClean="0"/>
              <a:t>Key Terms</a:t>
            </a:r>
          </a:p>
        </p:txBody>
      </p:sp>
      <p:sp>
        <p:nvSpPr>
          <p:cNvPr id="7" name="Content Placeholder 6"/>
          <p:cNvSpPr>
            <a:spLocks noGrp="1"/>
          </p:cNvSpPr>
          <p:nvPr>
            <p:ph idx="1"/>
          </p:nvPr>
        </p:nvSpPr>
        <p:spPr/>
        <p:txBody>
          <a:bodyPr/>
          <a:lstStyle/>
          <a:p>
            <a:r>
              <a:rPr lang="en-US"/>
              <a:t>probability analysis</a:t>
            </a:r>
          </a:p>
          <a:p>
            <a:r>
              <a:rPr lang="en-US"/>
              <a:t>problem solving</a:t>
            </a:r>
          </a:p>
          <a:p>
            <a:r>
              <a:rPr lang="en-US"/>
              <a:t>rational decision-making model</a:t>
            </a:r>
          </a:p>
          <a:p>
            <a:r>
              <a:rPr lang="en-US"/>
              <a:t>routine decisions</a:t>
            </a:r>
          </a:p>
          <a:p>
            <a:r>
              <a:rPr lang="en-US"/>
              <a:t>satisficing</a:t>
            </a:r>
          </a:p>
        </p:txBody>
      </p:sp>
      <p:sp>
        <p:nvSpPr>
          <p:cNvPr id="16" name="TextBox 15"/>
          <p:cNvSpPr txBox="1"/>
          <p:nvPr/>
        </p:nvSpPr>
        <p:spPr>
          <a:xfrm>
            <a:off x="7347052" y="6172200"/>
            <a:ext cx="1796948" cy="276999"/>
          </a:xfrm>
          <a:prstGeom prst="rect">
            <a:avLst/>
          </a:prstGeom>
          <a:noFill/>
        </p:spPr>
        <p:txBody>
          <a:bodyPr wrap="none" rtlCol="0">
            <a:spAutoFit/>
          </a:bodyPr>
          <a:lstStyle/>
          <a:p>
            <a:pPr algn="r"/>
            <a:r>
              <a:rPr lang="en-US" sz="1200" i="1" dirty="0" smtClean="0"/>
              <a:t>continued on next slide</a:t>
            </a:r>
          </a:p>
        </p:txBody>
      </p:sp>
    </p:spTree>
  </p:cSld>
  <p:clrMapOvr>
    <a:masterClrMapping/>
  </p:clrMapOvr>
  <p:transition spd="slow"/>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r>
              <a:rPr lang="en-US" smtClean="0"/>
              <a:t>Key Terms</a:t>
            </a:r>
          </a:p>
        </p:txBody>
      </p:sp>
      <p:sp>
        <p:nvSpPr>
          <p:cNvPr id="7" name="Content Placeholder 6"/>
          <p:cNvSpPr>
            <a:spLocks noGrp="1"/>
          </p:cNvSpPr>
          <p:nvPr>
            <p:ph idx="1"/>
          </p:nvPr>
        </p:nvSpPr>
        <p:spPr/>
        <p:txBody>
          <a:bodyPr/>
          <a:lstStyle/>
          <a:p>
            <a:r>
              <a:rPr lang="en-US"/>
              <a:t>subjective probability</a:t>
            </a:r>
          </a:p>
          <a:p>
            <a:r>
              <a:rPr lang="en-US"/>
              <a:t>trial-and-error method</a:t>
            </a:r>
          </a:p>
        </p:txBody>
      </p:sp>
    </p:spTree>
  </p:cSld>
  <p:clrMapOvr>
    <a:masterClrMapping/>
  </p:clrMapOvr>
  <p:transition spd="slow"/>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r>
              <a:rPr lang="en-US" dirty="0" smtClean="0"/>
              <a:t>Learning Outcome One</a:t>
            </a:r>
          </a:p>
        </p:txBody>
      </p:sp>
      <p:sp>
        <p:nvSpPr>
          <p:cNvPr id="8195" name="Rectangle 3"/>
          <p:cNvSpPr>
            <a:spLocks noGrp="1" noChangeArrowheads="1"/>
          </p:cNvSpPr>
          <p:nvPr>
            <p:ph idx="1"/>
          </p:nvPr>
        </p:nvSpPr>
        <p:spPr/>
        <p:txBody>
          <a:bodyPr/>
          <a:lstStyle/>
          <a:p>
            <a:r>
              <a:rPr lang="en-US" dirty="0">
                <a:cs typeface="Verdana" panose="020B0604030504040204" pitchFamily="34" charset="0"/>
              </a:rPr>
              <a:t>Summarize ways to use the critical-thinking process</a:t>
            </a:r>
            <a:r>
              <a:rPr lang="en-US" dirty="0" smtClean="0">
                <a:cs typeface="Verdana" panose="020B0604030504040204" pitchFamily="34" charset="0"/>
              </a:rPr>
              <a:t>.</a:t>
            </a:r>
            <a:endParaRPr lang="en-US" dirty="0">
              <a:cs typeface="Verdana" panose="020B0604030504040204" pitchFamily="34" charset="0"/>
            </a:endParaRPr>
          </a:p>
        </p:txBody>
      </p:sp>
    </p:spTree>
    <p:extLst>
      <p:ext uri="{BB962C8B-B14F-4D97-AF65-F5344CB8AC3E}">
        <p14:creationId xmlns:p14="http://schemas.microsoft.com/office/powerpoint/2010/main" val="484356583"/>
      </p:ext>
    </p:extLst>
  </p:cSld>
  <p:clrMapOvr>
    <a:masterClrMapping/>
  </p:clrMapOvr>
  <p:transition spd="slow"/>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pPr>
              <a:defRPr/>
            </a:pPr>
            <a:r>
              <a:rPr lang="en-US" dirty="0" smtClean="0"/>
              <a:t>Critical Thinking</a:t>
            </a:r>
          </a:p>
        </p:txBody>
      </p:sp>
      <p:sp>
        <p:nvSpPr>
          <p:cNvPr id="7171" name="Rectangle 3"/>
          <p:cNvSpPr>
            <a:spLocks noGrp="1" noChangeArrowheads="1"/>
          </p:cNvSpPr>
          <p:nvPr>
            <p:ph type="body" idx="1"/>
          </p:nvPr>
        </p:nvSpPr>
        <p:spPr/>
        <p:txBody>
          <a:bodyPr/>
          <a:lstStyle/>
          <a:p>
            <a:r>
              <a:rPr lang="en-US"/>
              <a:t>Process of:</a:t>
            </a:r>
          </a:p>
          <a:p>
            <a:pPr lvl="1"/>
            <a:r>
              <a:rPr lang="en-US"/>
              <a:t>Examining underlying assumptions</a:t>
            </a:r>
          </a:p>
          <a:p>
            <a:pPr lvl="1"/>
            <a:r>
              <a:rPr lang="en-US"/>
              <a:t>Interpreting and evaluating arguments</a:t>
            </a:r>
          </a:p>
          <a:p>
            <a:pPr lvl="1"/>
            <a:r>
              <a:rPr lang="en-US"/>
              <a:t>Imagining and exploring alternatives</a:t>
            </a:r>
          </a:p>
          <a:p>
            <a:pPr lvl="1"/>
            <a:r>
              <a:rPr lang="en-US"/>
              <a:t>Developing a reflective criticism for the purpose of reaching a conclusion that can be justified</a:t>
            </a:r>
          </a:p>
        </p:txBody>
      </p:sp>
      <p:sp>
        <p:nvSpPr>
          <p:cNvPr id="4" name="TextBox 3"/>
          <p:cNvSpPr txBox="1"/>
          <p:nvPr/>
        </p:nvSpPr>
        <p:spPr>
          <a:xfrm>
            <a:off x="7347052" y="6172200"/>
            <a:ext cx="1796948" cy="276999"/>
          </a:xfrm>
          <a:prstGeom prst="rect">
            <a:avLst/>
          </a:prstGeom>
          <a:noFill/>
        </p:spPr>
        <p:txBody>
          <a:bodyPr wrap="none" rtlCol="0">
            <a:spAutoFit/>
          </a:bodyPr>
          <a:lstStyle/>
          <a:p>
            <a:pPr algn="r"/>
            <a:r>
              <a:rPr lang="en-US" sz="1200" i="1" dirty="0" smtClean="0"/>
              <a:t>continued on next slide</a:t>
            </a:r>
          </a:p>
        </p:txBody>
      </p:sp>
    </p:spTree>
    <p:extLst>
      <p:ext uri="{BB962C8B-B14F-4D97-AF65-F5344CB8AC3E}">
        <p14:creationId xmlns:p14="http://schemas.microsoft.com/office/powerpoint/2010/main" val="1273370948"/>
      </p:ext>
    </p:extLst>
  </p:cSld>
  <p:clrMapOvr>
    <a:masterClrMapping/>
  </p:clrMapOvr>
  <mc:AlternateContent xmlns:mc="http://schemas.openxmlformats.org/markup-compatibility/2006" xmlns:p14="http://schemas.microsoft.com/office/powerpoint/2010/main">
    <mc:Choice Requires="p14">
      <p:transition spd="slow" p14:dur="2000"/>
    </mc:Choice>
    <mc:Fallback xmlns:mv="urn:schemas-microsoft-com:mac:vml" xmlns="">
      <p:transition spd="slow"/>
    </mc:Fallback>
  </mc:AlternateContent>
</p:sld>
</file>

<file path=ppt/theme/theme1.xml><?xml version="1.0" encoding="utf-8"?>
<a:theme xmlns:a="http://schemas.openxmlformats.org/drawingml/2006/main" name="508 Lecture">
  <a:themeElements>
    <a:clrScheme name="Custom 7">
      <a:dk1>
        <a:sysClr val="windowText" lastClr="000000"/>
      </a:dk1>
      <a:lt1>
        <a:sysClr val="window" lastClr="FFFFFF"/>
      </a:lt1>
      <a:dk2>
        <a:srgbClr val="000000"/>
      </a:dk2>
      <a:lt2>
        <a:srgbClr val="007FA3"/>
      </a:lt2>
      <a:accent1>
        <a:srgbClr val="3C1581"/>
      </a:accent1>
      <a:accent2>
        <a:srgbClr val="1A6C7C"/>
      </a:accent2>
      <a:accent3>
        <a:srgbClr val="CC730D"/>
      </a:accent3>
      <a:accent4>
        <a:srgbClr val="B2AA00"/>
      </a:accent4>
      <a:accent5>
        <a:srgbClr val="1B9332"/>
      </a:accent5>
      <a:accent6>
        <a:srgbClr val="7F7F7F"/>
      </a:accent6>
      <a:hlink>
        <a:srgbClr val="3C1581"/>
      </a:hlink>
      <a:folHlink>
        <a:srgbClr val="7F7F7F"/>
      </a:folHlink>
    </a:clrScheme>
    <a:fontScheme name="Office Classic 2">
      <a:maj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noFill/>
        </a:ln>
      </a:spPr>
      <a:bodyPr rtlCol="0" anchor="ctr"/>
      <a:lstStyle>
        <a:defPPr algn="ctr">
          <a:defRPr sz="2000"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defRPr sz="2000" dirty="0" err="1" smtClean="0"/>
        </a:defPPr>
      </a:lstStyle>
    </a:txDef>
  </a:objectDefaults>
  <a:extraClrSchemeLst/>
</a:theme>
</file>

<file path=ppt/theme/theme2.xml><?xml version="1.0" encoding="utf-8"?>
<a:theme xmlns:a="http://schemas.openxmlformats.org/drawingml/2006/main" name="Office Theme">
  <a:themeElements>
    <a:clrScheme name="Pearson 508">
      <a:dk1>
        <a:sysClr val="windowText" lastClr="000000"/>
      </a:dk1>
      <a:lt1>
        <a:sysClr val="window" lastClr="FFFFFF"/>
      </a:lt1>
      <a:dk2>
        <a:srgbClr val="000000"/>
      </a:dk2>
      <a:lt2>
        <a:srgbClr val="EEEEEE"/>
      </a:lt2>
      <a:accent1>
        <a:srgbClr val="3C1581"/>
      </a:accent1>
      <a:accent2>
        <a:srgbClr val="1A6C7C"/>
      </a:accent2>
      <a:accent3>
        <a:srgbClr val="CC730D"/>
      </a:accent3>
      <a:accent4>
        <a:srgbClr val="B2AA00"/>
      </a:accent4>
      <a:accent5>
        <a:srgbClr val="1B9332"/>
      </a:accent5>
      <a:accent6>
        <a:srgbClr val="7F7F7F"/>
      </a:accent6>
      <a:hlink>
        <a:srgbClr val="3C1581"/>
      </a:hlink>
      <a:folHlink>
        <a:srgbClr val="7F7F7F"/>
      </a:folHlink>
    </a:clrScheme>
    <a:fontScheme name="Office Classic 2">
      <a:maj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Pearson 508">
      <a:dk1>
        <a:sysClr val="windowText" lastClr="000000"/>
      </a:dk1>
      <a:lt1>
        <a:sysClr val="window" lastClr="FFFFFF"/>
      </a:lt1>
      <a:dk2>
        <a:srgbClr val="000000"/>
      </a:dk2>
      <a:lt2>
        <a:srgbClr val="EEEEEE"/>
      </a:lt2>
      <a:accent1>
        <a:srgbClr val="3C1581"/>
      </a:accent1>
      <a:accent2>
        <a:srgbClr val="1A6C7C"/>
      </a:accent2>
      <a:accent3>
        <a:srgbClr val="CC730D"/>
      </a:accent3>
      <a:accent4>
        <a:srgbClr val="B2AA00"/>
      </a:accent4>
      <a:accent5>
        <a:srgbClr val="1B9332"/>
      </a:accent5>
      <a:accent6>
        <a:srgbClr val="7F7F7F"/>
      </a:accent6>
      <a:hlink>
        <a:srgbClr val="3C1581"/>
      </a:hlink>
      <a:folHlink>
        <a:srgbClr val="7F7F7F"/>
      </a:folHlink>
    </a:clrScheme>
    <a:fontScheme name="Office Classic 2">
      <a:maj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Horizon</Template>
  <TotalTime>3235</TotalTime>
  <Words>1541</Words>
  <Application>Microsoft Office PowerPoint</Application>
  <PresentationFormat>On-screen Show (4:3)</PresentationFormat>
  <Paragraphs>281</Paragraphs>
  <Slides>45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45</vt:i4>
      </vt:variant>
    </vt:vector>
  </HeadingPairs>
  <TitlesOfParts>
    <vt:vector size="50" baseType="lpstr">
      <vt:lpstr>Arial</vt:lpstr>
      <vt:lpstr>Times New Roman</vt:lpstr>
      <vt:lpstr>Verdana</vt:lpstr>
      <vt:lpstr>Wingdings</vt:lpstr>
      <vt:lpstr>508 Lecture</vt:lpstr>
      <vt:lpstr>Effective Leadership and Management in Nursing Ninth Edition</vt:lpstr>
      <vt:lpstr>Learning Outcomes</vt:lpstr>
      <vt:lpstr>Key Terms</vt:lpstr>
      <vt:lpstr>Key Terms</vt:lpstr>
      <vt:lpstr>Key Terms</vt:lpstr>
      <vt:lpstr>Key Terms</vt:lpstr>
      <vt:lpstr>Key Terms</vt:lpstr>
      <vt:lpstr>Learning Outcome One</vt:lpstr>
      <vt:lpstr>Critical Thinking</vt:lpstr>
      <vt:lpstr>Critical Thinking</vt:lpstr>
      <vt:lpstr>Figure 9-1   Critical-thinking model.</vt:lpstr>
      <vt:lpstr>Critical Thinking</vt:lpstr>
      <vt:lpstr>Critical Thinking</vt:lpstr>
      <vt:lpstr>Critical Thinking</vt:lpstr>
      <vt:lpstr>Figure 9-2   The creative process.</vt:lpstr>
      <vt:lpstr>Critical Thinking</vt:lpstr>
      <vt:lpstr>Critical Thinking</vt:lpstr>
      <vt:lpstr>Learning Outcome Two</vt:lpstr>
      <vt:lpstr>Decision Making</vt:lpstr>
      <vt:lpstr>Decision Making</vt:lpstr>
      <vt:lpstr>Decision Making</vt:lpstr>
      <vt:lpstr>Decision Making</vt:lpstr>
      <vt:lpstr>Decision Making</vt:lpstr>
      <vt:lpstr>Decision Making</vt:lpstr>
      <vt:lpstr>Decision Making</vt:lpstr>
      <vt:lpstr>Decision Making</vt:lpstr>
      <vt:lpstr>Decision Making</vt:lpstr>
      <vt:lpstr>Decision Making</vt:lpstr>
      <vt:lpstr>Decision Making</vt:lpstr>
      <vt:lpstr>Decision Making</vt:lpstr>
      <vt:lpstr>Decision Making</vt:lpstr>
      <vt:lpstr>Decision Making</vt:lpstr>
      <vt:lpstr>Figure 9-3   Brainstorming session of a nursing quality focus team.</vt:lpstr>
      <vt:lpstr>Learning Outcome Three</vt:lpstr>
      <vt:lpstr>Problem Solving</vt:lpstr>
      <vt:lpstr>Problem Solving</vt:lpstr>
      <vt:lpstr>Problem Solving</vt:lpstr>
      <vt:lpstr>Problem Solving</vt:lpstr>
      <vt:lpstr>Problem Solving</vt:lpstr>
      <vt:lpstr>Problem Solving</vt:lpstr>
      <vt:lpstr>Learning Outcome Four</vt:lpstr>
      <vt:lpstr>Stumbling Blocks</vt:lpstr>
      <vt:lpstr>Stumbling Blocks</vt:lpstr>
      <vt:lpstr>Learning Outcome Five</vt:lpstr>
      <vt:lpstr>Innovation</vt:lpstr>
    </vt:vector>
  </TitlesOfParts>
  <Manager/>
  <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Effective Leadership and Management in Nursing, 9e</dc:title>
  <dc:subject/>
  <dc:creator>Eleanor J. Sullivan</dc:creator>
  <cp:keywords/>
  <dc:description/>
  <cp:lastModifiedBy>laptopuser</cp:lastModifiedBy>
  <cp:revision>187</cp:revision>
  <dcterms:created xsi:type="dcterms:W3CDTF">2017-07-10T21:20:21Z</dcterms:created>
  <dcterms:modified xsi:type="dcterms:W3CDTF">2017-08-02T01:14:38Z</dcterms:modified>
  <cp:category/>
</cp:coreProperties>
</file>