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48" r:id="rId2"/>
    <p:sldId id="349" r:id="rId3"/>
    <p:sldId id="385" r:id="rId4"/>
    <p:sldId id="386" r:id="rId5"/>
    <p:sldId id="387" r:id="rId6"/>
    <p:sldId id="393" r:id="rId7"/>
    <p:sldId id="388" r:id="rId8"/>
    <p:sldId id="353" r:id="rId9"/>
    <p:sldId id="354" r:id="rId10"/>
    <p:sldId id="356" r:id="rId11"/>
    <p:sldId id="394" r:id="rId12"/>
    <p:sldId id="395" r:id="rId13"/>
    <p:sldId id="357" r:id="rId14"/>
    <p:sldId id="396" r:id="rId15"/>
    <p:sldId id="389" r:id="rId16"/>
    <p:sldId id="365" r:id="rId17"/>
    <p:sldId id="398" r:id="rId18"/>
    <p:sldId id="399" r:id="rId19"/>
    <p:sldId id="400" r:id="rId20"/>
    <p:sldId id="401" r:id="rId21"/>
    <p:sldId id="402" r:id="rId22"/>
    <p:sldId id="403" r:id="rId23"/>
    <p:sldId id="366" r:id="rId24"/>
    <p:sldId id="404" r:id="rId25"/>
    <p:sldId id="368" r:id="rId26"/>
    <p:sldId id="397" r:id="rId27"/>
    <p:sldId id="390" r:id="rId28"/>
    <p:sldId id="376" r:id="rId29"/>
    <p:sldId id="406" r:id="rId30"/>
    <p:sldId id="405" r:id="rId31"/>
    <p:sldId id="391" r:id="rId32"/>
    <p:sldId id="377" r:id="rId33"/>
    <p:sldId id="378" r:id="rId34"/>
    <p:sldId id="407" r:id="rId35"/>
    <p:sldId id="408" r:id="rId36"/>
    <p:sldId id="409" r:id="rId37"/>
    <p:sldId id="414" r:id="rId38"/>
    <p:sldId id="411" r:id="rId39"/>
    <p:sldId id="413" r:id="rId40"/>
    <p:sldId id="392" r:id="rId41"/>
    <p:sldId id="384" r:id="rId42"/>
    <p:sldId id="41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2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8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/>
              <a:t>Understanding Power and Politics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and Leadership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Power: How Managers and Leaders Get Things Done</a:t>
            </a:r>
          </a:p>
          <a:p>
            <a:pPr lvl="1"/>
            <a:r>
              <a:rPr lang="en-US"/>
              <a:t>Leader’s use of power alters attitudes and behavior by addressing individual needs and motivations.</a:t>
            </a:r>
          </a:p>
          <a:p>
            <a:pPr lvl="1"/>
            <a:r>
              <a:rPr lang="en-US"/>
              <a:t>Seven generally accepted types of interpersonal power used in organizations to influence others: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Reward</a:t>
            </a:r>
          </a:p>
          <a:p>
            <a:pPr lvl="3"/>
            <a:r>
              <a:rPr lang="en-US"/>
              <a:t>Based on the inducements the manager can offer in exchange for cooperation and contributions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/>
              <a:t>Coercive</a:t>
            </a:r>
          </a:p>
          <a:p>
            <a:pPr lvl="3"/>
            <a:r>
              <a:rPr lang="en-US"/>
              <a:t>Based on the penalties a manager might impose on an individ- ual or a 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446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and Leadership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Power: How Managers and Leaders Get Things Done</a:t>
            </a:r>
          </a:p>
          <a:p>
            <a:pPr lvl="1"/>
            <a:r>
              <a:rPr lang="en-US"/>
              <a:t>Seven generally accepted types of interpersonal power used in organizations to influence others:</a:t>
            </a:r>
          </a:p>
          <a:p>
            <a:pPr marL="1257300" lvl="2" indent="-342900">
              <a:buFont typeface="+mj-lt"/>
              <a:buAutoNum type="arabicPeriod" startAt="3"/>
            </a:pPr>
            <a:r>
              <a:rPr lang="en-US"/>
              <a:t>Legitimate</a:t>
            </a:r>
          </a:p>
          <a:p>
            <a:pPr lvl="3"/>
            <a:r>
              <a:rPr lang="en-US"/>
              <a:t>Stems from manager’s right to make a request because of authority associated with job and rank </a:t>
            </a:r>
          </a:p>
          <a:p>
            <a:pPr marL="1257300" lvl="2" indent="-342900">
              <a:buFont typeface="+mj-lt"/>
              <a:buAutoNum type="arabicPeriod" startAt="3"/>
            </a:pPr>
            <a:r>
              <a:rPr lang="en-US"/>
              <a:t>Expert</a:t>
            </a:r>
          </a:p>
          <a:p>
            <a:pPr lvl="3"/>
            <a:r>
              <a:rPr lang="en-US"/>
              <a:t>Based on possession of unique skills, knowledge, and competence</a:t>
            </a:r>
          </a:p>
          <a:p>
            <a:pPr marL="1257300" lvl="2" indent="-342900">
              <a:buFont typeface="+mj-lt"/>
              <a:buAutoNum type="arabicPeriod" startAt="3"/>
            </a:pPr>
            <a:r>
              <a:rPr lang="en-US"/>
              <a:t>Referent</a:t>
            </a:r>
          </a:p>
          <a:p>
            <a:pPr lvl="3"/>
            <a:r>
              <a:rPr lang="en-US"/>
              <a:t>Based on admiration and respect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446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and Leadership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Power: How Managers and Leaders Get Things Done</a:t>
            </a:r>
          </a:p>
          <a:p>
            <a:pPr lvl="1"/>
            <a:r>
              <a:rPr lang="en-US"/>
              <a:t>Seven generally accepted types of interpersonal power used in organizations to influence others:</a:t>
            </a:r>
          </a:p>
          <a:p>
            <a:pPr marL="1257300" lvl="2" indent="-342900">
              <a:buFont typeface="+mj-lt"/>
              <a:buAutoNum type="arabicPeriod" startAt="6"/>
            </a:pPr>
            <a:r>
              <a:rPr lang="en-US"/>
              <a:t>Information</a:t>
            </a:r>
          </a:p>
          <a:p>
            <a:pPr lvl="3"/>
            <a:r>
              <a:rPr lang="en-US"/>
              <a:t>Based on access to valued data</a:t>
            </a:r>
          </a:p>
          <a:p>
            <a:pPr marL="1257300" lvl="2" indent="-342900">
              <a:buFont typeface="+mj-lt"/>
              <a:buAutoNum type="arabicPeriod" startAt="6"/>
            </a:pPr>
            <a:r>
              <a:rPr lang="en-US"/>
              <a:t>Connection</a:t>
            </a:r>
          </a:p>
          <a:p>
            <a:pPr lvl="3"/>
            <a:r>
              <a:rPr lang="en-US"/>
              <a:t>Based on an individual’s formal and informal links to influential or prestigious persons inside and outside an area or organization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446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Power and Leadership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Position power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Determined by: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Job description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Assigned responsibilities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Recognition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Advancement 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Authority 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Ability to withhold money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Decision making</a:t>
            </a:r>
          </a:p>
          <a:p>
            <a:pPr lvl="1"/>
            <a:r>
              <a:rPr lang="en-US"/>
              <a:t>Legitimate, coercive, and reward power are positional.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3071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Power and Leadership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Power</a:t>
            </a:r>
          </a:p>
          <a:p>
            <a:pPr lvl="1"/>
            <a:r>
              <a:rPr lang="en-US" dirty="0" smtClean="0"/>
              <a:t>Refers to: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Credibility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Reputation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Expertise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Experience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Control of resources or information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Ability to build trust</a:t>
            </a:r>
          </a:p>
          <a:p>
            <a:pPr lvl="1"/>
            <a:r>
              <a:rPr lang="en-US"/>
              <a:t>Expert, referent, information, and connection power are based, for the most part, on personal traits.</a:t>
            </a:r>
          </a:p>
        </p:txBody>
      </p:sp>
    </p:spTree>
    <p:extLst>
      <p:ext uri="{BB962C8B-B14F-4D97-AF65-F5344CB8AC3E}">
        <p14:creationId xmlns:p14="http://schemas.microsoft.com/office/powerpoint/2010/main" val="23071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how to use power appropriately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178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nurses still consider power unattractive. </a:t>
            </a:r>
          </a:p>
          <a:p>
            <a:r>
              <a:rPr lang="en-US" dirty="0" smtClean="0">
                <a:cs typeface="Verdana" panose="020B0604030504040204" pitchFamily="34" charset="0"/>
              </a:rPr>
              <a:t>Negative association of power with aggression and coercion remains strong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Power grabbing</a:t>
            </a:r>
          </a:p>
          <a:p>
            <a:pPr lvl="2"/>
            <a:r>
              <a:rPr lang="en-US"/>
              <a:t>Traditionally accepted means of relating to power for one’s own self-interests and use</a:t>
            </a:r>
            <a:endParaRPr lang="en-US" dirty="0" smtClean="0">
              <a:cs typeface="Verdana" panose="020B0604030504040204" pitchFamily="34" charset="0"/>
            </a:endParaRPr>
          </a:p>
          <a:p>
            <a:r>
              <a:rPr lang="en-US" dirty="0" smtClean="0">
                <a:cs typeface="Verdana" panose="020B0604030504040204" pitchFamily="34" charset="0"/>
              </a:rPr>
              <a:t>Nurses tend to be more comfortable with power sharing and empowerment.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as Power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 powerful image enhances the ability to achieve goals.</a:t>
            </a:r>
          </a:p>
          <a:p>
            <a:pPr lvl="1"/>
            <a:r>
              <a:rPr lang="en-US"/>
              <a:t>Images emerge from interactions and communications with others.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Positive interactions create a strong, favorable image for the individual and the profession</a:t>
            </a:r>
            <a:r>
              <a:rPr lang="en-US" dirty="0" smtClean="0"/>
              <a:t>.</a:t>
            </a:r>
            <a:endParaRPr 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as Power </a:t>
            </a:r>
          </a:p>
          <a:p>
            <a:pPr lvl="1"/>
            <a:r>
              <a:rPr lang="en-US"/>
              <a:t>Individual nurses can promote an image of power by a variety of means.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Introduce yourself by saying your name, using eye contact, and shaking hands.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Dress appropriately.</a:t>
            </a:r>
          </a:p>
          <a:p>
            <a:pPr lvl="3"/>
            <a:r>
              <a:rPr lang="en-US"/>
              <a:t>Attire can symbolize power and success.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Convey a positive and energetic attitude.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Pay attention to how you speak and how you act when you speak.</a:t>
            </a:r>
          </a:p>
          <a:p>
            <a:pPr lvl="3"/>
            <a:r>
              <a:rPr lang="en-US" dirty="0"/>
              <a:t>Nonverbal signs and signals say more about you than words.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as Power </a:t>
            </a:r>
          </a:p>
          <a:p>
            <a:pPr lvl="1"/>
            <a:r>
              <a:rPr lang="en-US"/>
              <a:t>Individual nurses can promote an image of power by a variety of means. </a:t>
            </a:r>
          </a:p>
          <a:p>
            <a:pPr marL="1257300" lvl="2" indent="-342900">
              <a:buFont typeface="+mj-lt"/>
              <a:buAutoNum type="arabicPeriod" startAt="5"/>
            </a:pPr>
            <a:r>
              <a:rPr lang="en-US" dirty="0" smtClean="0"/>
              <a:t>Use facts and figures when you need to demonstrate your point.</a:t>
            </a:r>
          </a:p>
          <a:p>
            <a:pPr lvl="3"/>
            <a:r>
              <a:rPr lang="en-US" dirty="0" smtClean="0"/>
              <a:t>Patient acuity, daily census, length of stay, and overtime budgets</a:t>
            </a:r>
          </a:p>
          <a:p>
            <a:pPr lvl="3"/>
            <a:r>
              <a:rPr lang="en-US" dirty="0" smtClean="0"/>
              <a:t>Data that reflect nursing's overall contribution</a:t>
            </a:r>
          </a:p>
          <a:p>
            <a:pPr marL="1257300" lvl="2" indent="-342900">
              <a:buFont typeface="+mj-lt"/>
              <a:buAutoNum type="arabicPeriod" startAt="5"/>
            </a:pPr>
            <a:r>
              <a:rPr lang="en-US" dirty="0" smtClean="0"/>
              <a:t>Become visible, be available, and offer assistance.</a:t>
            </a:r>
          </a:p>
          <a:p>
            <a:pPr lvl="3"/>
            <a:r>
              <a:rPr lang="en-US"/>
              <a:t>Knowing when to be at the right place at the right time is crucial for gaining access to key personnel in the organization.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Differentiate between power and leadership.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Describe how to use power appropriately.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Explain how to use shared visioning as a power tool.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Explore the relationships among power, politics, and policy.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Summarize ways nurses can influence nursing’s future.</a:t>
            </a:r>
          </a:p>
        </p:txBody>
      </p:sp>
    </p:spTree>
    <p:extLst>
      <p:ext uri="{BB962C8B-B14F-4D97-AF65-F5344CB8AC3E}">
        <p14:creationId xmlns:p14="http://schemas.microsoft.com/office/powerpoint/2010/main" val="319712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as Power </a:t>
            </a:r>
          </a:p>
          <a:p>
            <a:pPr lvl="1"/>
            <a:r>
              <a:rPr lang="en-US"/>
              <a:t>Individual nurses can promote an image of power by a variety of means. </a:t>
            </a:r>
          </a:p>
          <a:p>
            <a:pPr marL="1257300" lvl="2" indent="-342900">
              <a:buFont typeface="+mj-lt"/>
              <a:buAutoNum type="arabicPeriod" startAt="7"/>
            </a:pPr>
            <a:r>
              <a:rPr lang="en-US" dirty="0" smtClean="0"/>
              <a:t>When dealing with people outside of nursing, it is important to develop powerful partnerships.</a:t>
            </a:r>
          </a:p>
          <a:p>
            <a:pPr marL="1257300" lvl="2" indent="-342900">
              <a:buFont typeface="+mj-lt"/>
              <a:buAutoNum type="arabicPeriod" startAt="7"/>
            </a:pPr>
            <a:r>
              <a:rPr lang="en-US" dirty="0" smtClean="0"/>
              <a:t>Make it a point to get to know the people who matter in your sphere of influence.</a:t>
            </a:r>
          </a:p>
          <a:p>
            <a:pPr lvl="3"/>
            <a:r>
              <a:rPr lang="en-US" dirty="0" smtClean="0"/>
              <a:t>The more power you use, the more you get.</a:t>
            </a:r>
          </a:p>
          <a:p>
            <a:pPr lvl="3"/>
            <a:r>
              <a:rPr lang="en-US" dirty="0"/>
              <a:t>Know who holds the power.</a:t>
            </a:r>
          </a:p>
          <a:p>
            <a:pPr lvl="3"/>
            <a:r>
              <a:rPr lang="en-US" dirty="0"/>
              <a:t>Identify key power brokers.</a:t>
            </a:r>
          </a:p>
          <a:p>
            <a:pPr lvl="3"/>
            <a:r>
              <a:rPr lang="en-US" dirty="0"/>
              <a:t>Develop a strategy for gaining access to power brokers.</a:t>
            </a:r>
          </a:p>
          <a:p>
            <a:pPr lvl="3"/>
            <a:r>
              <a:rPr lang="en-US" dirty="0"/>
              <a:t>Develop a keen sense of timing.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as Power </a:t>
            </a:r>
          </a:p>
          <a:p>
            <a:pPr lvl="1"/>
            <a:r>
              <a:rPr lang="en-US"/>
              <a:t>Individual nurses can promote an image of power by a variety of means. </a:t>
            </a:r>
          </a:p>
          <a:p>
            <a:pPr marL="1257300" lvl="2" indent="-342900">
              <a:buFont typeface="+mj-lt"/>
              <a:buAutoNum type="arabicPeriod" startAt="9"/>
            </a:pPr>
            <a:r>
              <a:rPr lang="en-US"/>
              <a:t>Powerful people have a keen sense of timing.</a:t>
            </a:r>
          </a:p>
          <a:p>
            <a:pPr lvl="3"/>
            <a:r>
              <a:rPr lang="en-US"/>
              <a:t>Be sure to position yourself to be at the right place at the right time.</a:t>
            </a:r>
          </a:p>
          <a:p>
            <a:pPr marL="1257300" lvl="2" indent="-342900">
              <a:buFont typeface="+mj-lt"/>
              <a:buAutoNum type="arabicPeriod" startAt="9"/>
            </a:pPr>
            <a:r>
              <a:rPr lang="en-US" dirty="0" smtClean="0"/>
              <a:t>Use power appropriately to promote consensus in organizational goals.</a:t>
            </a:r>
          </a:p>
          <a:p>
            <a:pPr lvl="3"/>
            <a:r>
              <a:rPr lang="en-US"/>
              <a:t>By capitalizing on the special relationship that nurses have with patients, they can enhance their position and image as professional caregivers.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as Power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Nursing's goal is to ensure that identified markets have a clear understanding of what nursing is.</a:t>
            </a:r>
          </a:p>
          <a:p>
            <a:pPr lvl="2"/>
            <a:r>
              <a:rPr lang="en-US"/>
              <a:t>Nursing is seen as a profession that gives expert care with a scientific knowledge base. </a:t>
            </a:r>
            <a:endParaRPr lang="en-US" dirty="0" smtClean="0"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Nursing care is often seen as an indicator of an organization's overall quality.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815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Power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Power Appropriately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The way power is used has a lasting effect on relationships.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Best to use least amount of power necessary.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 power appropriate to the situation.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Improper use of power can destroy a manager's effectiveness.</a:t>
            </a:r>
          </a:p>
          <a:p>
            <a:pPr lvl="3"/>
            <a:r>
              <a:rPr lang="en-US" dirty="0">
                <a:cs typeface="Verdana" panose="020B0604030504040204" pitchFamily="34" charset="0"/>
              </a:rPr>
              <a:t>Power can be overused or underused.</a:t>
            </a:r>
          </a:p>
          <a:p>
            <a:pPr lvl="2"/>
            <a:r>
              <a:rPr lang="en-US" dirty="0">
                <a:cs typeface="Verdana" panose="020B0604030504040204" pitchFamily="34" charset="0"/>
              </a:rPr>
              <a:t>Power plays</a:t>
            </a:r>
          </a:p>
          <a:p>
            <a:pPr lvl="3"/>
            <a:r>
              <a:rPr lang="en-US" dirty="0">
                <a:cs typeface="Verdana" panose="020B0604030504040204" pitchFamily="34" charset="0"/>
              </a:rPr>
              <a:t>Attempts to diminish or demolish one’s opponents.</a:t>
            </a:r>
            <a:endParaRPr 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3499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Power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Power Appropriately</a:t>
            </a:r>
          </a:p>
          <a:p>
            <a:pPr lvl="1"/>
            <a:r>
              <a:rPr lang="en-US"/>
              <a:t>Nursing must perceive power for what it really is.</a:t>
            </a:r>
          </a:p>
          <a:p>
            <a:pPr lvl="2"/>
            <a:r>
              <a:rPr lang="en-US"/>
              <a:t>The ability to mobilize and focus energy and resources</a:t>
            </a:r>
          </a:p>
          <a:p>
            <a:pPr lvl="1"/>
            <a:r>
              <a:rPr lang="en-US"/>
              <a:t>Power is the means, not the end, to seek new ways of doing things in this uncertain and unsettling time in healthcare.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3499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Rules for Using Power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Use the least amount of power you can to be effective in your interactions with others.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Use power appropriate to the situation.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Learn when not to use power.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Focus on the problem, not the person.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712167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Power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Rules for Using Power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/>
              <a:t>Make polite requests, never arrogant demands.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/>
              <a:t>Use coercion only when other methods do not work.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/>
              <a:t>Keep informed to retain your credibility when using your expert power.</a:t>
            </a:r>
          </a:p>
          <a:p>
            <a:pPr marL="800100" lvl="1" indent="-342900">
              <a:buFont typeface="+mj-lt"/>
              <a:buAutoNum type="arabicPeriod" startAt="5"/>
            </a:pPr>
            <a:r>
              <a:rPr lang="en-US"/>
              <a:t>Understand you may owe a return favor when you use your connection power.</a:t>
            </a:r>
          </a:p>
        </p:txBody>
      </p:sp>
    </p:spTree>
    <p:extLst>
      <p:ext uri="{BB962C8B-B14F-4D97-AF65-F5344CB8AC3E}">
        <p14:creationId xmlns:p14="http://schemas.microsoft.com/office/powerpoint/2010/main" val="37121672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Explain how to use shared visioning as a power tool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6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Visioning as a Power Tool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Shared visioning </a:t>
            </a:r>
          </a:p>
          <a:p>
            <a:pPr lvl="1"/>
            <a:r>
              <a:rPr lang="en-US" dirty="0" smtClean="0"/>
              <a:t>Interactive process in which leaders and followers commit to the organization's goals </a:t>
            </a:r>
          </a:p>
          <a:p>
            <a:r>
              <a:rPr lang="en-US"/>
              <a:t>Vision</a:t>
            </a:r>
          </a:p>
          <a:p>
            <a:pPr lvl="1"/>
            <a:r>
              <a:rPr lang="en-US"/>
              <a:t>Mental model of a possible future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249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Visioning as a Power Tool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shared vision of an organization achieves the following: </a:t>
            </a:r>
          </a:p>
          <a:p>
            <a:pPr lvl="1"/>
            <a:r>
              <a:rPr lang="en-US"/>
              <a:t>Drives the organization’s future </a:t>
            </a:r>
          </a:p>
          <a:p>
            <a:pPr lvl="1"/>
            <a:r>
              <a:rPr lang="en-US"/>
              <a:t>Determines future goals </a:t>
            </a:r>
          </a:p>
          <a:p>
            <a:pPr lvl="1"/>
            <a:r>
              <a:rPr lang="en-US"/>
              <a:t>Makes implementing the necessary, and often difficult, changes easier </a:t>
            </a:r>
          </a:p>
          <a:p>
            <a:pPr lvl="1"/>
            <a:r>
              <a:rPr lang="en-US"/>
              <a:t>Provides a benchmark to evaluate future projects </a:t>
            </a:r>
          </a:p>
          <a:p>
            <a:pPr lvl="1"/>
            <a:r>
              <a:rPr lang="en-US"/>
              <a:t>Encourages both administrators and staff to accomplish goals </a:t>
            </a:r>
          </a:p>
          <a:p>
            <a:pPr lvl="1"/>
            <a:r>
              <a:rPr lang="en-US"/>
              <a:t>Inspires and challenges both leaders and followers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249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coercive power</a:t>
            </a:r>
          </a:p>
          <a:p>
            <a:r>
              <a:rPr lang="en-US"/>
              <a:t>connection power</a:t>
            </a:r>
          </a:p>
          <a:p>
            <a:r>
              <a:rPr lang="en-US"/>
              <a:t>expert power</a:t>
            </a:r>
          </a:p>
          <a:p>
            <a:r>
              <a:rPr lang="en-US"/>
              <a:t>information power</a:t>
            </a:r>
          </a:p>
          <a:p>
            <a:r>
              <a:rPr lang="en-US"/>
              <a:t>legitimate power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Visioning as a Power Tool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Integrated leadership styles essential to success </a:t>
            </a:r>
          </a:p>
          <a:p>
            <a:r>
              <a:rPr lang="en-US" dirty="0" smtClean="0"/>
              <a:t>Innovation necessary to effect positive change</a:t>
            </a:r>
          </a:p>
          <a:p>
            <a:r>
              <a:rPr lang="en-US" dirty="0" smtClean="0"/>
              <a:t>Leader helps guide group toward desired vision</a:t>
            </a:r>
          </a:p>
        </p:txBody>
      </p:sp>
    </p:spTree>
    <p:extLst>
      <p:ext uri="{BB962C8B-B14F-4D97-AF65-F5344CB8AC3E}">
        <p14:creationId xmlns:p14="http://schemas.microsoft.com/office/powerpoint/2010/main" val="19249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Explore the relationships among power, politics, and policy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25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Politics</a:t>
            </a:r>
          </a:p>
          <a:p>
            <a:pPr lvl="1"/>
            <a:r>
              <a:rPr lang="en-US"/>
              <a:t>The art of influencing others to achieve a goal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Encompasses the following: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Is an interpersonal endeavor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Is a collective activity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Requires analysis and planning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Involves image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1759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Nursing's Political History</a:t>
            </a:r>
          </a:p>
          <a:p>
            <a:pPr lvl="1"/>
            <a:r>
              <a:rPr lang="en-US" dirty="0" smtClean="0"/>
              <a:t>Political activities</a:t>
            </a:r>
          </a:p>
          <a:p>
            <a:pPr lvl="2"/>
            <a:r>
              <a:rPr lang="en-US" dirty="0" smtClean="0"/>
              <a:t>Began with Florence Nightingale</a:t>
            </a:r>
          </a:p>
          <a:p>
            <a:pPr lvl="2"/>
            <a:r>
              <a:rPr lang="en-US" dirty="0" smtClean="0"/>
              <a:t>Continued with nursing schools and women's suffrage</a:t>
            </a:r>
          </a:p>
          <a:p>
            <a:pPr lvl="2"/>
            <a:r>
              <a:rPr lang="en-US" dirty="0" smtClean="0"/>
              <a:t>Improved with establishment of nursing organizations</a:t>
            </a:r>
          </a:p>
          <a:p>
            <a:pPr lvl="2"/>
            <a:r>
              <a:rPr lang="en-US" dirty="0" smtClean="0"/>
              <a:t>Feminism movement</a:t>
            </a:r>
          </a:p>
          <a:p>
            <a:pPr lvl="1"/>
            <a:r>
              <a:rPr lang="en-US"/>
              <a:t>Policy </a:t>
            </a:r>
          </a:p>
          <a:p>
            <a:pPr lvl="2"/>
            <a:r>
              <a:rPr lang="en-US"/>
              <a:t>The decision that determines action</a:t>
            </a:r>
          </a:p>
          <a:p>
            <a:pPr lvl="2"/>
            <a:r>
              <a:rPr lang="en-US"/>
              <a:t>Policies result from political action. </a:t>
            </a:r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Using Political Skills to Influence Policies</a:t>
            </a:r>
          </a:p>
          <a:p>
            <a:pPr lvl="1"/>
            <a:r>
              <a:rPr lang="en-US"/>
              <a:t>Political skill is a vital skill for nurses to acquire.</a:t>
            </a:r>
          </a:p>
          <a:p>
            <a:pPr lvl="1"/>
            <a:r>
              <a:rPr lang="en-US"/>
              <a:t>Adhere to the following to improve your political skill: </a:t>
            </a:r>
          </a:p>
          <a:p>
            <a:pPr lvl="2"/>
            <a:r>
              <a:rPr lang="en-US"/>
              <a:t>Learn self-promotion.</a:t>
            </a:r>
          </a:p>
          <a:p>
            <a:pPr lvl="3"/>
            <a:r>
              <a:rPr lang="en-US"/>
              <a:t>Report your accomplishments appropriately.</a:t>
            </a:r>
          </a:p>
          <a:p>
            <a:pPr lvl="2"/>
            <a:r>
              <a:rPr lang="en-US"/>
              <a:t>Be honest and tell the truth.</a:t>
            </a:r>
          </a:p>
          <a:p>
            <a:pPr lvl="3"/>
            <a:r>
              <a:rPr lang="en-US"/>
              <a:t>Say what you mean and mean what you say. </a:t>
            </a:r>
          </a:p>
          <a:p>
            <a:pPr lvl="2"/>
            <a:r>
              <a:rPr lang="en-US"/>
              <a:t>Use compliments.</a:t>
            </a:r>
          </a:p>
          <a:p>
            <a:pPr lvl="3"/>
            <a:r>
              <a:rPr lang="en-US"/>
              <a:t>Recognize others’ accomplishments.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Using Political Skills to Influence Policies</a:t>
            </a:r>
          </a:p>
          <a:p>
            <a:pPr lvl="1"/>
            <a:r>
              <a:rPr lang="en-US"/>
              <a:t>Adhere to the following to improve your political skill: </a:t>
            </a:r>
          </a:p>
          <a:p>
            <a:pPr lvl="2"/>
            <a:r>
              <a:rPr lang="en-US"/>
              <a:t>Discourage gossip</a:t>
            </a:r>
          </a:p>
          <a:p>
            <a:pPr lvl="3"/>
            <a:r>
              <a:rPr lang="en-US"/>
              <a:t>Silence is the best response. </a:t>
            </a:r>
          </a:p>
          <a:p>
            <a:pPr lvl="2"/>
            <a:r>
              <a:rPr lang="en-US"/>
              <a:t>Learn and use quid pro quo.</a:t>
            </a:r>
          </a:p>
          <a:p>
            <a:pPr lvl="3"/>
            <a:r>
              <a:rPr lang="en-US"/>
              <a:t>Do and ask for favors. </a:t>
            </a:r>
          </a:p>
          <a:p>
            <a:pPr lvl="2"/>
            <a:r>
              <a:rPr lang="en-US"/>
              <a:t>Remember: Appearance matters.</a:t>
            </a:r>
          </a:p>
          <a:p>
            <a:pPr lvl="3"/>
            <a:r>
              <a:rPr lang="en-US"/>
              <a:t>Attend to grooming and attire. </a:t>
            </a:r>
          </a:p>
          <a:p>
            <a:pPr lvl="2"/>
            <a:r>
              <a:rPr lang="en-US"/>
              <a:t>Use good manners.</a:t>
            </a:r>
          </a:p>
          <a:p>
            <a:pPr lvl="3"/>
            <a:r>
              <a:rPr lang="en-US"/>
              <a:t>Be courteous. 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Using Political Skills to Influence Policies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Identify the stakeholders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People or groups who have a direct interest in the work of an organization</a:t>
            </a:r>
          </a:p>
          <a:p>
            <a:pPr lvl="2"/>
            <a:r>
              <a:rPr lang="en-US"/>
              <a:t>Piggyback on their ideas.</a:t>
            </a:r>
            <a:endParaRPr lang="en-US" dirty="0" smtClean="0"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Political action in the community</a:t>
            </a:r>
          </a:p>
          <a:p>
            <a:pPr lvl="2"/>
            <a:r>
              <a:rPr lang="en-US"/>
              <a:t>Start telling supporters about the idea.</a:t>
            </a:r>
          </a:p>
          <a:p>
            <a:pPr lvl="3"/>
            <a:r>
              <a:rPr lang="en-US"/>
              <a:t>See if they will join with you in a coalition.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Steps in Political Action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Determine what you want.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Learn about the players and what they want.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Gather supporters and form coalitions.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Be prepared to answer opponents.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Explain how what you want can help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Influencing Public Policies</a:t>
            </a:r>
          </a:p>
          <a:p>
            <a:pPr lvl="1"/>
            <a:r>
              <a:rPr lang="en-US" dirty="0" smtClean="0"/>
              <a:t>Workplace </a:t>
            </a:r>
            <a:r>
              <a:rPr lang="en-US"/>
              <a:t>depends upon and influences what is happening in the</a:t>
            </a:r>
            <a:r>
              <a:rPr lang="en-US" dirty="0" smtClean="0"/>
              <a:t> </a:t>
            </a:r>
            <a:r>
              <a:rPr lang="en-US"/>
              <a:t>larger community, professional organizations, and government all interact.</a:t>
            </a:r>
          </a:p>
          <a:p>
            <a:pPr lvl="2"/>
            <a:r>
              <a:rPr lang="en-US"/>
              <a:t>Developing influence in each of these three groups takes time and a long-range plan of action.</a:t>
            </a:r>
          </a:p>
          <a:p>
            <a:pPr lvl="2"/>
            <a:r>
              <a:rPr lang="en-US"/>
              <a:t>Be respectful.</a:t>
            </a:r>
          </a:p>
          <a:p>
            <a:pPr lvl="2"/>
            <a:r>
              <a:rPr lang="en-US"/>
              <a:t>Learn how to communicate with elected officials.</a:t>
            </a:r>
          </a:p>
          <a:p>
            <a:pPr lvl="2"/>
            <a:r>
              <a:rPr lang="en-US"/>
              <a:t>Be prepared to meet with elected officials.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Power, Politics, and Policy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to Work with Public Officials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Be respectful.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Build relationships.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Keep in touch.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Arrive informed.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Understand the issue.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Be a constructive opponent.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Be realistic.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Be helpful.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90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personal power</a:t>
            </a:r>
          </a:p>
          <a:p>
            <a:r>
              <a:rPr lang="en-US"/>
              <a:t>policy</a:t>
            </a:r>
          </a:p>
          <a:p>
            <a:r>
              <a:rPr lang="en-US"/>
              <a:t>politics</a:t>
            </a:r>
          </a:p>
          <a:p>
            <a:r>
              <a:rPr lang="en-US"/>
              <a:t>position power</a:t>
            </a:r>
          </a:p>
          <a:p>
            <a:r>
              <a:rPr lang="en-US"/>
              <a:t>power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Summarize ways nurses can influence nursing’s future.</a:t>
            </a:r>
          </a:p>
        </p:txBody>
      </p:sp>
    </p:spTree>
    <p:extLst>
      <p:ext uri="{BB962C8B-B14F-4D97-AF65-F5344CB8AC3E}">
        <p14:creationId xmlns:p14="http://schemas.microsoft.com/office/powerpoint/2010/main" val="2523664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Nurses Can Influence the Future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Convert policy ideas into political realities using the following power points: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 persuasion over coercion.</a:t>
            </a:r>
          </a:p>
          <a:p>
            <a:pPr lvl="2"/>
            <a:r>
              <a:rPr lang="en-US"/>
              <a:t>Persuasion is the ability to share reasons and rationale when making a strong case for your position while maintaining a genuine respect for another’s perspective.</a:t>
            </a:r>
            <a:endParaRPr lang="en-US" dirty="0" smtClean="0"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 patience over impatience.</a:t>
            </a:r>
          </a:p>
          <a:p>
            <a:pPr lvl="2"/>
            <a:r>
              <a:rPr lang="en-US"/>
              <a:t>Impatience in the nursing community can be detrimental.</a:t>
            </a:r>
            <a:endParaRPr 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4377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Nurses Can Influence the Future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Convert policy ideas into political realities using the following power points: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Be open-minded rather than closed-minded.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 compassion over confrontation.</a:t>
            </a:r>
          </a:p>
          <a:p>
            <a:pPr lvl="2"/>
            <a:r>
              <a:rPr lang="en-US"/>
              <a:t>It takes genuine care and concern to change course and make corrections.</a:t>
            </a:r>
            <a:endParaRPr lang="en-US" dirty="0" smtClean="0"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 integrity over dishonesty.</a:t>
            </a:r>
          </a:p>
          <a:p>
            <a:pPr lvl="2"/>
            <a:r>
              <a:rPr lang="en-US"/>
              <a:t>Control, manipulation, and malice must be pushed aside for change to occur.</a:t>
            </a:r>
          </a:p>
        </p:txBody>
      </p:sp>
    </p:spTree>
    <p:extLst>
      <p:ext uri="{BB962C8B-B14F-4D97-AF65-F5344CB8AC3E}">
        <p14:creationId xmlns:p14="http://schemas.microsoft.com/office/powerpoint/2010/main" val="124377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power plays</a:t>
            </a:r>
          </a:p>
          <a:p>
            <a:r>
              <a:rPr lang="en-US"/>
              <a:t>referent power</a:t>
            </a:r>
          </a:p>
          <a:p>
            <a:r>
              <a:rPr lang="en-US"/>
              <a:t>reward power</a:t>
            </a:r>
          </a:p>
          <a:p>
            <a:r>
              <a:rPr lang="en-US"/>
              <a:t>shared visioning</a:t>
            </a:r>
          </a:p>
          <a:p>
            <a:r>
              <a:rPr lang="en-US"/>
              <a:t>stakeholders</a:t>
            </a:r>
          </a:p>
          <a:p>
            <a:r>
              <a:rPr lang="en-US"/>
              <a:t>vision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 is the potential ability to influence others </a:t>
            </a:r>
          </a:p>
          <a:p>
            <a:r>
              <a:rPr lang="en-US" dirty="0" smtClean="0"/>
              <a:t>Symmetrical power</a:t>
            </a:r>
          </a:p>
          <a:p>
            <a:pPr lvl="1"/>
            <a:r>
              <a:rPr lang="en-US" dirty="0" smtClean="0"/>
              <a:t>Two parties have equal and reciprocal power.</a:t>
            </a:r>
          </a:p>
          <a:p>
            <a:r>
              <a:rPr lang="en-US" dirty="0" smtClean="0"/>
              <a:t>Asymmetrical power</a:t>
            </a:r>
          </a:p>
          <a:p>
            <a:pPr lvl="1"/>
            <a:r>
              <a:rPr lang="en-US" dirty="0" smtClean="0"/>
              <a:t>One person or group has more control than another.</a:t>
            </a:r>
          </a:p>
          <a:p>
            <a:r>
              <a:rPr lang="en-US"/>
              <a:t>Power can be exclusive to one party or may be shared among many people or groups.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545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Differentiate between power and leadership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Power and Leadership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Principle-centered power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Based on honor, respect, loyalty, and commitment</a:t>
            </a:r>
          </a:p>
          <a:p>
            <a:pPr lvl="1"/>
            <a:r>
              <a:rPr lang="en-US"/>
              <a:t>Model congruent with nursing’s values</a:t>
            </a:r>
            <a:endParaRPr lang="en-US" dirty="0" smtClean="0">
              <a:cs typeface="Verdana" panose="020B0604030504040204" pitchFamily="34" charset="0"/>
            </a:endParaRPr>
          </a:p>
          <a:p>
            <a:r>
              <a:rPr lang="en-US" dirty="0" smtClean="0">
                <a:cs typeface="Verdana" panose="020B0604030504040204" pitchFamily="34" charset="0"/>
              </a:rPr>
              <a:t>Power sharing flows from values and principles</a:t>
            </a:r>
          </a:p>
          <a:p>
            <a:r>
              <a:rPr lang="en-US" dirty="0" smtClean="0">
                <a:cs typeface="Verdana" panose="020B0604030504040204" pitchFamily="34" charset="0"/>
              </a:rPr>
              <a:t>Leadership power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Comes from the ability to sustain proactive influence.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0379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and Leadership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Nurses must understand and select behaviors that activate principle-centered leadership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Get to know people.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Be open.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Know your values and visions.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Sharpen your interpersonal competence.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Use your power to enable others.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Enlarge your sphere of influence and connectedness.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4267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2480</TotalTime>
  <Words>1976</Words>
  <Application>Microsoft Office PowerPoint</Application>
  <PresentationFormat>On-screen Show (4:3)</PresentationFormat>
  <Paragraphs>312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Introduction</vt:lpstr>
      <vt:lpstr>Learning Outcome One</vt:lpstr>
      <vt:lpstr>Power and Leadership</vt:lpstr>
      <vt:lpstr>Power and Leadership</vt:lpstr>
      <vt:lpstr>Power and Leadership</vt:lpstr>
      <vt:lpstr>Power and Leadership</vt:lpstr>
      <vt:lpstr>Power and Leadership</vt:lpstr>
      <vt:lpstr>Power and Leadership</vt:lpstr>
      <vt:lpstr>Power and Leadership</vt:lpstr>
      <vt:lpstr>Learning Outcome Two</vt:lpstr>
      <vt:lpstr>Using Power</vt:lpstr>
      <vt:lpstr>Using Power</vt:lpstr>
      <vt:lpstr>Using Power</vt:lpstr>
      <vt:lpstr>Using Power</vt:lpstr>
      <vt:lpstr>Using Power</vt:lpstr>
      <vt:lpstr>Using Power</vt:lpstr>
      <vt:lpstr>Using Power</vt:lpstr>
      <vt:lpstr>Using Power</vt:lpstr>
      <vt:lpstr>Using Power</vt:lpstr>
      <vt:lpstr>Using Power</vt:lpstr>
      <vt:lpstr>Using Power</vt:lpstr>
      <vt:lpstr>Learning Outcome Three</vt:lpstr>
      <vt:lpstr>Shared Visioning as a Power Tool</vt:lpstr>
      <vt:lpstr>Shared Visioning as a Power Tool</vt:lpstr>
      <vt:lpstr>Shared Visioning as a Power Tool</vt:lpstr>
      <vt:lpstr>Learning Outcome Four</vt:lpstr>
      <vt:lpstr>Power, Politics, and Policy</vt:lpstr>
      <vt:lpstr>Power, Politics, and Policy</vt:lpstr>
      <vt:lpstr>Power, Politics, and Policy</vt:lpstr>
      <vt:lpstr>Power, Politics, and Policy</vt:lpstr>
      <vt:lpstr>Power, Politics, and Policy</vt:lpstr>
      <vt:lpstr>Power, Politics, and Policy</vt:lpstr>
      <vt:lpstr>Power, Politics, and Policy</vt:lpstr>
      <vt:lpstr>Power, Politics, and Policy</vt:lpstr>
      <vt:lpstr>Learning Outcome Five</vt:lpstr>
      <vt:lpstr>How Nurses Can Influence the Future</vt:lpstr>
      <vt:lpstr>How Nurses Can Influence the Future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185</cp:revision>
  <dcterms:created xsi:type="dcterms:W3CDTF">2017-07-10T20:20:10Z</dcterms:created>
  <dcterms:modified xsi:type="dcterms:W3CDTF">2017-08-02T01:12:29Z</dcterms:modified>
  <cp:category/>
</cp:coreProperties>
</file>