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258" r:id="rId4"/>
    <p:sldId id="273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7FFF70-936F-4F14-B466-DE73BD22351C}">
          <p14:sldIdLst>
            <p14:sldId id="290"/>
            <p14:sldId id="291"/>
            <p14:sldId id="258"/>
            <p14:sldId id="273"/>
          </p14:sldIdLst>
        </p14:section>
        <p14:section name="Untitled Section" id="{32427885-0E24-48A4-A18D-A1C6FAFF3C11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9A8D-1061-49FE-B209-CC4A04E96EC3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B123A-B520-467B-AE67-89BDD08F6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200" smtClean="0">
                <a:solidFill>
                  <a:srgbClr val="000000"/>
                </a:solidFill>
              </a:rPr>
              <a:t>Documentation Training I-Presented by Ana M. Leon, Ph.D., LCSW-University of Central Florida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2A1607-38FC-4EC8-91BD-A9E595680468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4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1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0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5796-5018-4D9C-BF38-2EB0A157EAC8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8489-CBB0-44AC-8A64-A8B167948E0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5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8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5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9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8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86A80-4FA7-4B81-9A20-A51516318DC0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25A5-7F15-44D4-A7AA-FBCBB8F7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H2tF8oB3c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AC37B3-EB80-42AD-8884-510088D07D7F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97CFE-094B-4CAD-B871-985CB75A385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41990" name="Picture 6" descr="MCBS0097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32829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114800" y="3733801"/>
            <a:ext cx="6553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SOW 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6348</a:t>
            </a:r>
            <a:endParaRPr lang="en-US" sz="2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title"/>
          </p:nvPr>
        </p:nvSpPr>
        <p:spPr>
          <a:xfrm>
            <a:off x="3225114" y="887627"/>
            <a:ext cx="7772400" cy="1143000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9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Treatment/Care Planning in Individual Practice</a:t>
            </a:r>
            <a:endParaRPr lang="en-US" sz="49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63D0C7-AE01-40B5-BC63-EC12BD6CB291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100A6-C51C-4D89-89A9-6ABCC235B84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8800" y="1676400"/>
            <a:ext cx="4800600" cy="4114800"/>
          </a:xfrm>
        </p:spPr>
        <p:txBody>
          <a:bodyPr/>
          <a:lstStyle/>
          <a:p>
            <a:pPr eaLnBrk="1" hangingPunct="1"/>
            <a:endParaRPr lang="en-US" altLang="en-US" sz="26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Sub-components of goals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Behaviorally specific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Measurable</a:t>
            </a:r>
          </a:p>
        </p:txBody>
      </p:sp>
      <p:pic>
        <p:nvPicPr>
          <p:cNvPr id="25609" name="Picture 9" descr="MCj023806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981201"/>
            <a:ext cx="3733800" cy="327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057400" y="533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353C21-1E99-43D9-827D-28F457FB62D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486FF-954D-4D07-9B04-EE22E57E0A78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Change statement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Target behavior/skill/situation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Amount of change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Where will objectives be carried out?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Who will monitor/report change?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How will you measure success?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rgbClr val="000000"/>
                </a:solidFill>
              </a:rPr>
              <a:t>By when?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 b="1">
              <a:solidFill>
                <a:srgbClr val="0000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057400" y="533401"/>
            <a:ext cx="792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Objectives - Continued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099D17-D63B-4F93-B485-07AAEBC9ACA1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B7154-B215-4FE5-98A3-E47590A72E92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Examples of Objectives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Client will decrease temper tantrums in the classroom from 8x daily to 4x daily as reported by the teacher in the tantrum log and completed by 11/30/13.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</a:rPr>
              <a:t>Client will improve self-esteem score by 20 points on the Post Rosenberg Self Esteem Scale as reported by therapist by 12/30/13.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F4AB0F-F736-4994-AE6A-46B562D7EA84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8EBF9-3A11-462A-BE8A-5DBD23E1A0D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343400" cy="4114800"/>
          </a:xfrm>
        </p:spPr>
        <p:txBody>
          <a:bodyPr/>
          <a:lstStyle/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Are sub-components of objectives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Directions/steps on how objectives will be met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553200" y="1981200"/>
            <a:ext cx="3429000" cy="3657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27661" name="Picture 13" descr="MCj02317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1" y="1684339"/>
            <a:ext cx="3268663" cy="4027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057400" y="533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95C582-A042-4923-817C-EF92964AC62E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4D0FD-D92B-4001-8B74-13DE1EDC0AD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Examples of Action Steps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000000"/>
                </a:solidFill>
              </a:rPr>
              <a:t>Client will read and answer questions in chapter 1 of the “victim’s abuse” book &amp; discuss in next individual session.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000000"/>
                </a:solidFill>
              </a:rPr>
              <a:t>Client will describe in journal &amp; bring into the next session for discussion the following: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3 incidents that triggered angry responses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000000"/>
                </a:solidFill>
              </a:rPr>
              <a:t>client’s responses to triggers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2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Strategies and Interventions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Make sure that for each problem on your treatment plan you include what evidence based interventions and/or strategies you will use. This should include a general statement that identifies the theory that will guide the treatment. </a:t>
            </a:r>
          </a:p>
          <a:p>
            <a:r>
              <a:rPr lang="en-US" altLang="en-US" smtClean="0"/>
              <a:t>This should emphasize evidence based research &amp; practice—what works best for a specific problem?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402D9E-6682-40CE-A6CF-6BBB562AE793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white"/>
                </a:solidFill>
              </a:rPr>
              <a:t>Copyrighted Material-A. Leon 2013--Please do not reproduce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12B0F-A1DF-4EE0-9FF4-F7AA7148F548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smtClean="0"/>
              <a:t>Frequency of Interventions/Time Frame</a:t>
            </a:r>
            <a:endParaRPr lang="en-US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Indicate how often you will see client and for how long.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5B88C9-64BF-486D-A50D-3E2E4A4C8D57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white"/>
                </a:solidFill>
              </a:rPr>
              <a:t>Copyrighted Material-A. Leon 2013--Please do not reproduce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D2AC8-40C2-4136-900D-EE2BCFA5F1FB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3C5AE17-10FE-4C35-8639-12F169A807E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2AD03E-A268-4865-B10C-DAD53B24F1B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/>
            <a:endParaRPr lang="en-US" altLang="en-US" sz="34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3400">
                <a:solidFill>
                  <a:srgbClr val="000000"/>
                </a:solidFill>
              </a:rPr>
              <a:t>Diagnosis or problem</a:t>
            </a:r>
          </a:p>
          <a:p>
            <a:pPr eaLnBrk="1" hangingPunct="1"/>
            <a:r>
              <a:rPr lang="en-US" altLang="en-US" sz="3400">
                <a:solidFill>
                  <a:srgbClr val="000000"/>
                </a:solidFill>
              </a:rPr>
              <a:t>Objectives of care, service or treatment</a:t>
            </a:r>
          </a:p>
          <a:p>
            <a:pPr eaLnBrk="1" hangingPunct="1"/>
            <a:r>
              <a:rPr lang="en-US" altLang="en-US" sz="3400">
                <a:solidFill>
                  <a:srgbClr val="000000"/>
                </a:solidFill>
              </a:rPr>
              <a:t>Assessments</a:t>
            </a:r>
          </a:p>
          <a:p>
            <a:pPr eaLnBrk="1" hangingPunct="1"/>
            <a:r>
              <a:rPr lang="en-US" altLang="en-US" sz="3400">
                <a:solidFill>
                  <a:srgbClr val="000000"/>
                </a:solidFill>
              </a:rPr>
              <a:t>Clinician/caseworker</a:t>
            </a:r>
          </a:p>
          <a:p>
            <a:pPr eaLnBrk="1" hangingPunct="1"/>
            <a:r>
              <a:rPr lang="en-US" altLang="en-US" sz="3400">
                <a:solidFill>
                  <a:srgbClr val="000000"/>
                </a:solidFill>
              </a:rPr>
              <a:t>Location of service</a:t>
            </a:r>
          </a:p>
          <a:p>
            <a:pPr eaLnBrk="1" hangingPunct="1"/>
            <a:r>
              <a:rPr lang="en-US" altLang="en-US" sz="3400">
                <a:solidFill>
                  <a:srgbClr val="000000"/>
                </a:solidFill>
              </a:rPr>
              <a:t>Interventions/services</a:t>
            </a:r>
          </a:p>
          <a:p>
            <a:pPr eaLnBrk="1" hangingPunct="1"/>
            <a:endParaRPr lang="en-US" altLang="en-US" sz="3400">
              <a:solidFill>
                <a:srgbClr val="000000"/>
              </a:solidFill>
            </a:endParaRPr>
          </a:p>
          <a:p>
            <a:pPr eaLnBrk="1" hangingPunct="1"/>
            <a:endParaRPr lang="en-US" altLang="en-US" sz="340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04800"/>
            <a:ext cx="86868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When Developing a Treatment Plan We Consider the Following—Acronym </a:t>
            </a:r>
            <a:r>
              <a:rPr lang="en-US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 A CLIENT MAP (Linda Seligman)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8705DB-F2BE-4244-B38E-1906421E70E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6BF8D-D14A-465A-B42E-4FED78B0DD59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rgbClr val="000000"/>
                </a:solidFill>
              </a:rPr>
              <a:t>Emphasis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rgbClr val="000000"/>
                </a:solidFill>
              </a:rPr>
              <a:t>Who and </a:t>
            </a:r>
            <a:r>
              <a:rPr lang="en-US" altLang="en-US" sz="3400" b="1" u="sng">
                <a:solidFill>
                  <a:srgbClr val="000000"/>
                </a:solidFill>
              </a:rPr>
              <a:t>Number </a:t>
            </a:r>
            <a:r>
              <a:rPr lang="en-US" altLang="en-US" sz="3400">
                <a:solidFill>
                  <a:srgbClr val="000000"/>
                </a:solidFill>
              </a:rPr>
              <a:t>of people involved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rgbClr val="000000"/>
                </a:solidFill>
              </a:rPr>
              <a:t>Timing-how often and how long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rgbClr val="000000"/>
                </a:solidFill>
              </a:rPr>
              <a:t>Medication or other medical interventions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rgbClr val="000000"/>
                </a:solidFill>
              </a:rPr>
              <a:t>Adjunct services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400">
                <a:solidFill>
                  <a:srgbClr val="000000"/>
                </a:solidFill>
              </a:rPr>
              <a:t>Prognosis</a:t>
            </a:r>
          </a:p>
          <a:p>
            <a:pPr eaLnBrk="1" hangingPunct="1">
              <a:lnSpc>
                <a:spcPct val="90000"/>
              </a:lnSpc>
            </a:pPr>
            <a:endParaRPr lang="en-US" altLang="en-US" sz="3400">
              <a:solidFill>
                <a:srgbClr val="000000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57400" y="304801"/>
            <a:ext cx="792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 A CLIENT MAP-</a:t>
            </a: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following slides which highlight key material from the course readings about clinical documentation and treatment planning.  They also include a brief video of Hannah, our client for this module. </a:t>
            </a:r>
          </a:p>
          <a:p>
            <a:r>
              <a:rPr lang="en-US" dirty="0" smtClean="0"/>
              <a:t>These slides can most optimally be used as a helpful guide and outline for the required readings in this module. They will help you prepare for doing your mental status exam and treatment plan with Hannah.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4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“Targets” for This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Identify essential components </a:t>
            </a:r>
            <a:r>
              <a:rPr lang="en-US" dirty="0"/>
              <a:t>of a treatment plan-goals, objectives &amp; action steps</a:t>
            </a:r>
          </a:p>
          <a:p>
            <a:pPr lvl="0"/>
            <a:r>
              <a:rPr lang="en-US" dirty="0" smtClean="0"/>
              <a:t>Understand the importance of clients </a:t>
            </a:r>
            <a:r>
              <a:rPr lang="en-US" dirty="0"/>
              <a:t>as partners in treatment </a:t>
            </a:r>
            <a:r>
              <a:rPr lang="en-US" dirty="0" smtClean="0"/>
              <a:t>planning</a:t>
            </a:r>
          </a:p>
          <a:p>
            <a:r>
              <a:rPr lang="en-US" dirty="0" smtClean="0"/>
              <a:t>Practice evaluating treatment </a:t>
            </a:r>
            <a:r>
              <a:rPr lang="en-US" dirty="0"/>
              <a:t>plan </a:t>
            </a:r>
            <a:r>
              <a:rPr lang="en-US" dirty="0" smtClean="0"/>
              <a:t>goals and objectives with a client scenario 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Client – Hannah (Session One)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https://www.youtube.com/watch?v=XH2tF8oB3cw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6A5145-858A-4F19-99D9-4D3A160C0889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A3DF0-0DFC-4F1D-8DBF-6B845F7ADD7E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828800"/>
            <a:ext cx="441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200"/>
          </a:p>
          <a:p>
            <a:pPr eaLnBrk="1" hangingPunct="1">
              <a:lnSpc>
                <a:spcPct val="90000"/>
              </a:lnSpc>
            </a:pPr>
            <a:r>
              <a:rPr lang="en-US" altLang="en-US" sz="3100">
                <a:solidFill>
                  <a:srgbClr val="000000"/>
                </a:solidFill>
              </a:rPr>
              <a:t>The treatment plan as the foundation for other documentation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>
                <a:solidFill>
                  <a:srgbClr val="000000"/>
                </a:solidFill>
              </a:rPr>
              <a:t>Changes in program funding &amp; managed care = need for outcome based treatment plans</a:t>
            </a:r>
          </a:p>
          <a:p>
            <a:pPr eaLnBrk="1" hangingPunct="1">
              <a:lnSpc>
                <a:spcPct val="90000"/>
              </a:lnSpc>
            </a:pPr>
            <a:endParaRPr lang="en-US" altLang="en-US" sz="31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>
              <a:solidFill>
                <a:srgbClr val="000000"/>
              </a:solidFill>
            </a:endParaRPr>
          </a:p>
        </p:txBody>
      </p:sp>
      <p:pic>
        <p:nvPicPr>
          <p:cNvPr id="51205" name="Picture 5" descr="MCj015002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2439988"/>
            <a:ext cx="3276600" cy="270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057400" y="5334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Importance of the Treatment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AF3509-7BD5-4D05-A13C-8213C39ADE19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2C7EA-ED76-484C-BF4D-63D8C210B47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>
                <a:solidFill>
                  <a:srgbClr val="000000"/>
                </a:solidFill>
              </a:rPr>
              <a:t>What is outcome based evaluation?</a:t>
            </a:r>
          </a:p>
          <a:p>
            <a:pPr lvl="1" eaLnBrk="1" hangingPunct="1"/>
            <a:r>
              <a:rPr lang="en-US" altLang="en-US" b="1" smtClean="0">
                <a:solidFill>
                  <a:srgbClr val="000000"/>
                </a:solidFill>
              </a:rPr>
              <a:t>impacts/benefits/changes to your clients (as a result of your program/intervention efforts) during and/or after their participation in your programs.</a:t>
            </a:r>
          </a:p>
          <a:p>
            <a:pPr eaLnBrk="1" hangingPunct="1"/>
            <a:r>
              <a:rPr lang="en-US" altLang="en-US" b="1" smtClean="0">
                <a:solidFill>
                  <a:srgbClr val="000000"/>
                </a:solidFill>
              </a:rPr>
              <a:t>Key question in outcome based evaluation</a:t>
            </a:r>
          </a:p>
          <a:p>
            <a:pPr lvl="1" eaLnBrk="1" hangingPunct="1"/>
            <a:r>
              <a:rPr lang="en-US" altLang="en-US" b="1" smtClean="0">
                <a:solidFill>
                  <a:srgbClr val="000000"/>
                </a:solidFill>
              </a:rPr>
              <a:t>Has intervention/service made a positive difference in client’s problem/situation?</a:t>
            </a:r>
          </a:p>
          <a:p>
            <a:pPr lvl="1" eaLnBrk="1" hangingPunct="1"/>
            <a:endParaRPr lang="en-US" altLang="en-US" b="1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z="2600" b="1">
              <a:solidFill>
                <a:srgbClr val="000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0000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828800" y="457200"/>
            <a:ext cx="838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Formulating Outcome Based Treatment/Service/Care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D93B7D-0910-4968-BFD3-828A5E469D3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E9E1E-27C9-4747-8415-D30744FB36B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8382000" cy="4953000"/>
          </a:xfrm>
        </p:spPr>
        <p:txBody>
          <a:bodyPr/>
          <a:lstStyle/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Identification of acute/current problems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Goals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Objectives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Action steps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057400" y="304800"/>
            <a:ext cx="7924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Setting up the Service/Care/Treatment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7623E6-932C-4DB6-9907-A8F10E35CBC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1FDB3-B68C-43BE-B260-16A0A7BB93A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752600"/>
            <a:ext cx="44196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3500"/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Agreed upon by you and client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Broad statements</a:t>
            </a:r>
          </a:p>
          <a:p>
            <a:pPr eaLnBrk="1" hangingPunct="1"/>
            <a:endParaRPr lang="en-US" altLang="en-US" sz="35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019800" y="1828800"/>
            <a:ext cx="4191000" cy="388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white"/>
              </a:solidFill>
            </a:endParaRPr>
          </a:p>
        </p:txBody>
      </p:sp>
      <p:pic>
        <p:nvPicPr>
          <p:cNvPr id="24585" name="Picture 9" descr="MCj025046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600200"/>
            <a:ext cx="3760788" cy="4167188"/>
          </a:xfrm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057400" y="533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221E58-9749-44FF-A45C-D75ECF826BB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1/30/2017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prstClr val="white"/>
                </a:solidFill>
              </a:rPr>
              <a:t>Copyrighted Material-A. Leon 2013--Please do not reproduce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7535E-8CE2-4671-8287-C6C50D866BB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Example of Goals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Decrease depression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Increase socialization skills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Develop appropriate ways for expressing anger</a:t>
            </a:r>
          </a:p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Improve parent-child communication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  <a:p>
            <a:pPr eaLnBrk="1" hangingPunct="1"/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275461" name="chim98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31" fill="hold"/>
                                        <p:tgtEl>
                                          <p:spTgt spid="275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5461"/>
                </p:tgtEl>
              </p:cMediaNode>
            </p:audio>
          </p:childTnLst>
        </p:cTn>
      </p:par>
    </p:tnLst>
    <p:bldLst>
      <p:bldP spid="275458" grpId="0"/>
      <p:bldP spid="27545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725</Words>
  <Application>Microsoft Office PowerPoint</Application>
  <PresentationFormat>Widescreen</PresentationFormat>
  <Paragraphs>149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 Treatment/Care Planning in Individual Practice</vt:lpstr>
      <vt:lpstr>Introduction</vt:lpstr>
      <vt:lpstr>Our “Targets” for This Module</vt:lpstr>
      <vt:lpstr>Our Client – Hannah (Session One) </vt:lpstr>
      <vt:lpstr>PowerPoint Presentation</vt:lpstr>
      <vt:lpstr>PowerPoint Presentation</vt:lpstr>
      <vt:lpstr>PowerPoint Presentation</vt:lpstr>
      <vt:lpstr>PowerPoint Presentation</vt:lpstr>
      <vt:lpstr>Example of Goals</vt:lpstr>
      <vt:lpstr>PowerPoint Presentation</vt:lpstr>
      <vt:lpstr>PowerPoint Presentation</vt:lpstr>
      <vt:lpstr>Examples of Objectives</vt:lpstr>
      <vt:lpstr>PowerPoint Presentation</vt:lpstr>
      <vt:lpstr>Examples of Action Steps</vt:lpstr>
      <vt:lpstr>Strategies and Interventions</vt:lpstr>
      <vt:lpstr>Frequency of Interventions/Time Frame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Documentation and Treatment Planning</dc:title>
  <dc:creator>Jim Whitworth</dc:creator>
  <cp:lastModifiedBy>Jim Whitworth</cp:lastModifiedBy>
  <cp:revision>11</cp:revision>
  <dcterms:created xsi:type="dcterms:W3CDTF">2016-10-27T15:38:04Z</dcterms:created>
  <dcterms:modified xsi:type="dcterms:W3CDTF">2017-01-30T14:33:38Z</dcterms:modified>
</cp:coreProperties>
</file>