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4868" r:id="rId2"/>
  </p:sldMasterIdLst>
  <p:notesMasterIdLst>
    <p:notesMasterId r:id="rId19"/>
  </p:notesMasterIdLst>
  <p:handoutMasterIdLst>
    <p:handoutMasterId r:id="rId20"/>
  </p:handoutMasterIdLst>
  <p:sldIdLst>
    <p:sldId id="318" r:id="rId3"/>
    <p:sldId id="319" r:id="rId4"/>
    <p:sldId id="324" r:id="rId5"/>
    <p:sldId id="328" r:id="rId6"/>
    <p:sldId id="327" r:id="rId7"/>
    <p:sldId id="320" r:id="rId8"/>
    <p:sldId id="256" r:id="rId9"/>
    <p:sldId id="309" r:id="rId10"/>
    <p:sldId id="310" r:id="rId11"/>
    <p:sldId id="317" r:id="rId12"/>
    <p:sldId id="316" r:id="rId13"/>
    <p:sldId id="315" r:id="rId14"/>
    <p:sldId id="314" r:id="rId15"/>
    <p:sldId id="313" r:id="rId16"/>
    <p:sldId id="312" r:id="rId17"/>
    <p:sldId id="311" r:id="rId18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C122EE33-CB52-4A10-92E8-1699F69B431F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FC553-5D52-4A1D-ACEB-55AE675764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15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44DA8EF9-E753-455D-A9ED-B3896FFF773B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830" tIns="46415" rIns="92830" bIns="4641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D0D6A26-3D28-4349-B2B8-B5F1472B6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550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0D6A26-3D28-4349-B2B8-B5F1472B66C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93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396038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75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Clinical Social Work Practice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Fifth Edition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Marlene Cooper, Joan Granucci Lesser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2015, 2011, 2008 by Pearson Education, Inc. All Rights Reserved</a:t>
            </a:r>
          </a:p>
        </p:txBody>
      </p:sp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8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2057400"/>
            <a:ext cx="29972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802226"/>
      </p:ext>
    </p:extLst>
  </p:cSld>
  <p:clrMapOvr>
    <a:masterClrMapping/>
  </p:clrMapOvr>
  <p:transition spd="slow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63230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84662"/>
      </p:ext>
    </p:extLst>
  </p:cSld>
  <p:clrMapOvr>
    <a:masterClrMapping/>
  </p:clrMapOvr>
  <p:transition spd="slow"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460171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39719"/>
      </p:ext>
    </p:extLst>
  </p:cSld>
  <p:clrMapOvr>
    <a:masterClrMapping/>
  </p:clrMapOvr>
  <p:transition spd="slow" advTm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130248"/>
      </p:ext>
    </p:extLst>
  </p:cSld>
  <p:clrMapOvr>
    <a:masterClrMapping/>
  </p:clrMapOvr>
  <p:transition spd="slow" advTm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24596"/>
      </p:ext>
    </p:extLst>
  </p:cSld>
  <p:clrMapOvr>
    <a:masterClrMapping/>
  </p:clrMapOvr>
  <p:transition spd="slow" advTm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92864"/>
      </p:ext>
    </p:extLst>
  </p:cSld>
  <p:clrMapOvr>
    <a:masterClrMapping/>
  </p:clrMapOvr>
  <p:transition spd="slow" advTm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55FE06-BDB3-43B3-AA58-DF17F30CA530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r>
              <a:rPr lang="en-US" smtClean="0"/>
              <a:t>UCF School of Social 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52C486A-AC4E-4FFD-9323-88452EC57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366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01119-F70F-49F0-9807-993B75489FC9}" type="datetimeFigureOut">
              <a:rPr lang="en-US" smtClean="0">
                <a:solidFill>
                  <a:prstClr val="black"/>
                </a:solidFill>
              </a:rPr>
              <a:pPr/>
              <a:t>1/25/2017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B5570-58C7-4EE3-A48D-9490CB63DD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0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78906"/>
      </p:ext>
    </p:extLst>
  </p:cSld>
  <p:clrMapOvr>
    <a:masterClrMapping/>
  </p:clrMapOvr>
  <p:transition spd="slow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 sz="2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34537"/>
      </p:ext>
    </p:extLst>
  </p:cSld>
  <p:clrMapOvr>
    <a:masterClrMapping/>
  </p:clrMapOvr>
  <p:transition spd="slow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23752"/>
      </p:ext>
    </p:extLst>
  </p:cSld>
  <p:clrMapOvr>
    <a:masterClrMapping/>
  </p:clrMapOvr>
  <p:transition spd="slow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74013"/>
      </p:ext>
    </p:extLst>
  </p:cSld>
  <p:clrMapOvr>
    <a:masterClrMapping/>
  </p:clrMapOvr>
  <p:transition spd="slow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91506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3175045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07074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1750"/>
      </p:ext>
    </p:extLst>
  </p:cSld>
  <p:clrMapOvr>
    <a:masterClrMapping/>
  </p:clrMapOvr>
  <p:transition spd="slow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w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Clinical Social Work Practice: An Integrated Approach, 5e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Cooper/Lesser</a:t>
            </a:r>
          </a:p>
        </p:txBody>
      </p:sp>
      <p:sp>
        <p:nvSpPr>
          <p:cNvPr id="1032" name="Text Box 47"/>
          <p:cNvSpPr txBox="1">
            <a:spLocks noChangeArrowheads="1"/>
          </p:cNvSpPr>
          <p:nvPr userDrawn="1"/>
        </p:nvSpPr>
        <p:spPr bwMode="auto">
          <a:xfrm>
            <a:off x="5181600" y="6410325"/>
            <a:ext cx="2541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2015, 2011, 2008 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6" r:id="rId1"/>
    <p:sldLayoutId id="2147484851" r:id="rId2"/>
    <p:sldLayoutId id="2147484852" r:id="rId3"/>
    <p:sldLayoutId id="2147484853" r:id="rId4"/>
    <p:sldLayoutId id="2147484854" r:id="rId5"/>
    <p:sldLayoutId id="2147484855" r:id="rId6"/>
    <p:sldLayoutId id="2147484856" r:id="rId7"/>
    <p:sldLayoutId id="2147484857" r:id="rId8"/>
    <p:sldLayoutId id="2147484858" r:id="rId9"/>
    <p:sldLayoutId id="2147484859" r:id="rId10"/>
    <p:sldLayoutId id="2147484860" r:id="rId11"/>
    <p:sldLayoutId id="2147484861" r:id="rId12"/>
    <p:sldLayoutId id="2147484862" r:id="rId13"/>
    <p:sldLayoutId id="2147484863" r:id="rId14"/>
    <p:sldLayoutId id="2147484864" r:id="rId15"/>
    <p:sldLayoutId id="2147484865" r:id="rId16"/>
    <p:sldLayoutId id="2147484867" r:id="rId17"/>
  </p:sldLayoutIdLst>
  <p:transition spd="slow" advTm="0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C90"/>
        </a:buClr>
        <a:buFont typeface="Times" panose="02020603050405020304" pitchFamily="18" charset="0"/>
        <a:buChar char="•"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191D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B2D233"/>
        </a:buClr>
        <a:buFont typeface="Arial" panose="020B0604020202020204" pitchFamily="34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1191D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l="-6000" r="-6000"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6301119-F70F-49F0-9807-993B75489FC9}" type="datetimeFigureOut">
              <a:rPr lang="en-US" smtClean="0">
                <a:solidFill>
                  <a:prstClr val="black"/>
                </a:solidFill>
                <a:latin typeface="Arial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1/25/2017</a:t>
            </a:fld>
            <a:endParaRPr lang="en-US">
              <a:solidFill>
                <a:prstClr val="black"/>
              </a:solidFill>
              <a:latin typeface="Arial"/>
              <a:ea typeface="+mn-ea"/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Arial"/>
              <a:ea typeface="+mn-ea"/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C7B5570-58C7-4EE3-A48D-9490CB63DD7F}" type="slidenum">
              <a:rPr lang="en-US" smtClean="0">
                <a:solidFill>
                  <a:prstClr val="black"/>
                </a:solidFill>
                <a:latin typeface="Arial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249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9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63050" cy="1371600"/>
          </a:xfrm>
          <a:solidFill>
            <a:srgbClr val="FFFF00"/>
          </a:solidFill>
        </p:spPr>
        <p:txBody>
          <a:bodyPr/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2133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SOW </a:t>
            </a:r>
            <a:r>
              <a:rPr lang="en-US" sz="2800" dirty="0"/>
              <a:t>6348 – Clinical Practice with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Individuals 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0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143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21971"/>
      </p:ext>
    </p:extLst>
  </p:cSld>
  <p:clrMapOvr>
    <a:masterClrMapping/>
  </p:clrMapOvr>
  <p:transition spd="slow" advTm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Integrative Model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47675" y="1828800"/>
            <a:ext cx="8229600" cy="4525963"/>
          </a:xfrm>
        </p:spPr>
        <p:txBody>
          <a:bodyPr/>
          <a:lstStyle/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Journaling is a highly effective tool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Journaling as a unique way to absorb material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The instructor is very active during classroom exercises where journals are shared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Can be done through web-based educational systems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Integrative Model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47675" y="1828800"/>
            <a:ext cx="8229600" cy="4525963"/>
          </a:xfrm>
        </p:spPr>
        <p:txBody>
          <a:bodyPr/>
          <a:lstStyle/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Process recording</a:t>
            </a:r>
          </a:p>
          <a:p>
            <a:pPr lvl="2" eaLnBrk="1" hangingPunct="1"/>
            <a:r>
              <a:rPr lang="en-US" altLang="en-US" smtClean="0">
                <a:latin typeface="Verdana" panose="020B0604030504040204" pitchFamily="34" charset="0"/>
              </a:rPr>
              <a:t>Time honored tradition in clinical social work practice</a:t>
            </a:r>
          </a:p>
          <a:p>
            <a:pPr lvl="2" eaLnBrk="1" hangingPunct="1"/>
            <a:r>
              <a:rPr lang="en-US" altLang="en-US" smtClean="0">
                <a:latin typeface="Verdana" panose="020B0604030504040204" pitchFamily="34" charset="0"/>
              </a:rPr>
              <a:t>Students are asked to include process recording in their journals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Example of student process recording</a:t>
            </a:r>
          </a:p>
          <a:p>
            <a:pPr lvl="2" eaLnBrk="1" hangingPunct="1"/>
            <a:r>
              <a:rPr lang="en-US" altLang="en-US" smtClean="0">
                <a:latin typeface="Verdana" panose="020B0604030504040204" pitchFamily="34" charset="0"/>
              </a:rPr>
              <a:t>Figure 1.2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Integrative Model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Verdana" panose="020B0604030504040204" pitchFamily="34" charset="0"/>
              </a:rPr>
              <a:t>Clinical Supervision: The Learning Alliance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Supervision is a contractual learning process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Begins with the supervisor and supervisee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Supervision is often removed from the learning going on in the classroom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Integrative Model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47675" y="1752600"/>
            <a:ext cx="8229600" cy="4525963"/>
          </a:xfrm>
        </p:spPr>
        <p:txBody>
          <a:bodyPr/>
          <a:lstStyle/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The Clinical Agenda</a:t>
            </a:r>
          </a:p>
          <a:p>
            <a:pPr lvl="2" eaLnBrk="1" hangingPunct="1"/>
            <a:r>
              <a:rPr lang="en-US" altLang="en-US" smtClean="0">
                <a:latin typeface="Verdana" panose="020B0604030504040204" pitchFamily="34" charset="0"/>
              </a:rPr>
              <a:t>A working document that provides beginning clinicians a way to improve practice skills &amp; develop awareness</a:t>
            </a:r>
          </a:p>
          <a:p>
            <a:pPr lvl="2" eaLnBrk="1" hangingPunct="1"/>
            <a:r>
              <a:rPr lang="en-US" altLang="en-US" smtClean="0">
                <a:latin typeface="Verdana" panose="020B0604030504040204" pitchFamily="34" charset="0"/>
              </a:rPr>
              <a:t>Classroom dialogue and exercises provide a direct link to supervision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Example of student’s clinical agenda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Example of supervisor’s clinical agenda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Integrative Model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Verdana" panose="020B0604030504040204" pitchFamily="34" charset="0"/>
              </a:rPr>
              <a:t>Faculty Field Advisement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The role of the faculty field advisor is critical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Provides linkage between the field and the classroom curriculum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Most difficult in large schools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Integrative Model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Practice Evaluation and Research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The Council on Social Work Education mandates the use of scientific inquiry </a:t>
            </a:r>
          </a:p>
          <a:p>
            <a:pPr lvl="1"/>
            <a:r>
              <a:rPr lang="en-US" altLang="en-US" smtClean="0">
                <a:latin typeface="Verdana" panose="020B0604030504040204" pitchFamily="34" charset="0"/>
              </a:rPr>
              <a:t>Results-oriented outcomes in a field insisted on by public and private funding sources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</a:rPr>
              <a:t>Social work has evolved over the years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Takes on the challenges of the times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Theoretical approaches and treatment modalities</a:t>
            </a:r>
          </a:p>
          <a:p>
            <a:r>
              <a:rPr lang="en-US" altLang="en-US" smtClean="0">
                <a:latin typeface="Verdana" panose="020B0604030504040204" pitchFamily="34" charset="0"/>
              </a:rPr>
              <a:t>Integrative model</a:t>
            </a:r>
          </a:p>
        </p:txBody>
      </p:sp>
    </p:spTree>
  </p:cSld>
  <p:clrMapOvr>
    <a:masterClrMapping/>
  </p:clrMapOvr>
  <p:transition spd="slow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85000"/>
              </a:schemeClr>
            </a:solidFill>
          </a:ln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Course Introduction</a:t>
            </a:r>
          </a:p>
          <a:p>
            <a:r>
              <a:rPr lang="en-US" sz="2400" dirty="0" smtClean="0"/>
              <a:t>Our first case “Beverly”</a:t>
            </a:r>
          </a:p>
          <a:p>
            <a:r>
              <a:rPr lang="en-US" sz="2400" dirty="0" smtClean="0"/>
              <a:t>Review Syllabus</a:t>
            </a:r>
          </a:p>
          <a:p>
            <a:r>
              <a:rPr lang="en-US" altLang="en-US" sz="2400" dirty="0" smtClean="0"/>
              <a:t>Chapter 1: An </a:t>
            </a:r>
            <a:r>
              <a:rPr lang="en-US" altLang="en-US" sz="2400" dirty="0"/>
              <a:t>Integrated Approach to Clinical </a:t>
            </a:r>
            <a:r>
              <a:rPr lang="en-US" altLang="en-US" sz="2400" dirty="0" smtClean="0"/>
              <a:t>Practice</a:t>
            </a:r>
          </a:p>
          <a:p>
            <a:r>
              <a:rPr lang="en-US" altLang="en-US" sz="2400" dirty="0" smtClean="0"/>
              <a:t>Exercise: Helping Beverly </a:t>
            </a:r>
            <a:endParaRPr lang="en-US" alt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8709361"/>
      </p:ext>
    </p:extLst>
  </p:cSld>
  <p:clrMapOvr>
    <a:masterClrMapping/>
  </p:clrMapOvr>
  <p:transition spd="slow"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Case Scenario: Beverly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>
                <a:latin typeface="Arial"/>
                <a:cs typeface="+mn-cs"/>
              </a:rPr>
              <a:t>Recently discharged from in-patient </a:t>
            </a:r>
            <a:r>
              <a:rPr kumimoji="1" lang="en-US" sz="2000" dirty="0" smtClean="0">
                <a:latin typeface="Arial"/>
                <a:cs typeface="+mn-cs"/>
              </a:rPr>
              <a:t>psychiatric </a:t>
            </a:r>
            <a:r>
              <a:rPr kumimoji="1" lang="en-US" sz="2000" dirty="0">
                <a:latin typeface="Arial"/>
                <a:cs typeface="+mn-cs"/>
              </a:rPr>
              <a:t>unit after suicide attempt/gesture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>
                <a:latin typeface="Arial"/>
                <a:cs typeface="+mn-cs"/>
              </a:rPr>
              <a:t>Diagnosed with Major Depressive Disorder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>
                <a:latin typeface="Arial"/>
                <a:cs typeface="+mn-cs"/>
              </a:rPr>
              <a:t>Has three adult children, one daughter who lives nearby and who is an alcoholic and a two sons who live in another state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>
                <a:latin typeface="Arial"/>
                <a:cs typeface="+mn-cs"/>
              </a:rPr>
              <a:t>Ongoing conflict with daughter who often takes advantage of her financially and who she argues with over how she is parenting her two children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>
                <a:latin typeface="Arial"/>
                <a:cs typeface="+mn-cs"/>
              </a:rPr>
              <a:t>Husband died </a:t>
            </a:r>
            <a:r>
              <a:rPr kumimoji="1" lang="en-US" sz="2000" dirty="0" err="1">
                <a:latin typeface="Arial"/>
                <a:cs typeface="+mn-cs"/>
              </a:rPr>
              <a:t>aprox</a:t>
            </a:r>
            <a:r>
              <a:rPr kumimoji="1" lang="en-US" sz="2000" dirty="0">
                <a:latin typeface="Arial"/>
                <a:cs typeface="+mn-cs"/>
              </a:rPr>
              <a:t>. 15 years ago due to an alcohol-related condition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>
                <a:latin typeface="Arial"/>
                <a:cs typeface="+mn-cs"/>
              </a:rPr>
              <a:t>Husband was physically, sexually, and emotionally abusive to her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>
                <a:latin typeface="Arial"/>
                <a:cs typeface="+mn-cs"/>
              </a:rPr>
              <a:t>She was also repeatedly abused as a child by a family member and others </a:t>
            </a:r>
          </a:p>
          <a:p>
            <a:endParaRPr lang="en-US" dirty="0"/>
          </a:p>
        </p:txBody>
      </p:sp>
      <p:pic>
        <p:nvPicPr>
          <p:cNvPr id="4" name="Picture 2" descr="https://encrypted-tbn0.google.com/images?q=tbn:ANd9GcQ_GXOweuEDgyYUThWb1mbaPFDmF9aLq7o9vhGK1ZKNUrDKc23v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14300"/>
            <a:ext cx="2009775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9869954"/>
      </p:ext>
    </p:extLst>
  </p:cSld>
  <p:clrMapOvr>
    <a:masterClrMapping/>
  </p:clrMapOvr>
  <p:transition spd="slow"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Helping Beverly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 smtClean="0">
                <a:latin typeface="Arial"/>
                <a:cs typeface="+mn-cs"/>
              </a:rPr>
              <a:t>What actions/steps would you take to develop a good working relationship with her?   Include specific things that you would say or actions would take while she was in your office.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 smtClean="0">
                <a:latin typeface="Arial"/>
                <a:cs typeface="+mn-cs"/>
              </a:rPr>
              <a:t>What potential diagnoses would you give Beverly? 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 smtClean="0">
                <a:latin typeface="Arial"/>
                <a:cs typeface="+mn-cs"/>
              </a:rPr>
              <a:t>What do you see as her strengths and which of these will  you will incorporate into her recovery process? 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 smtClean="0">
                <a:latin typeface="Arial"/>
                <a:cs typeface="+mn-cs"/>
              </a:rPr>
              <a:t>How would you manage or address any biases or countertransference you might have with Beverly? 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000" dirty="0" smtClean="0">
                <a:latin typeface="Arial"/>
                <a:cs typeface="+mn-cs"/>
              </a:rPr>
              <a:t>Do you have hope that Beverly can get better? Describe why or why not and how you would try to instill hope in her.</a:t>
            </a:r>
          </a:p>
          <a:p>
            <a:endParaRPr lang="en-US" dirty="0"/>
          </a:p>
        </p:txBody>
      </p:sp>
      <p:pic>
        <p:nvPicPr>
          <p:cNvPr id="4" name="Picture 2" descr="https://encrypted-tbn0.google.com/images?q=tbn:ANd9GcQ_GXOweuEDgyYUThWb1mbaPFDmF9aLq7o9vhGK1ZKNUrDKc23v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14300"/>
            <a:ext cx="2009775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1057458"/>
      </p:ext>
    </p:extLst>
  </p:cSld>
  <p:clrMapOvr>
    <a:masterClrMapping/>
  </p:clrMapOvr>
  <p:transition spd="slow" advTm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Helping Beverly (Cont.)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400" dirty="0">
                <a:latin typeface="Arial"/>
                <a:cs typeface="+mn-cs"/>
              </a:rPr>
              <a:t>What psychoeducation do you want to do with her and what information will you want her to learn/understand? 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400" dirty="0">
                <a:latin typeface="Arial"/>
                <a:cs typeface="+mn-cs"/>
              </a:rPr>
              <a:t>What skills do you want to teach her?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400" dirty="0">
                <a:latin typeface="Arial"/>
                <a:cs typeface="+mn-cs"/>
              </a:rPr>
              <a:t>How will you assess and monitor her risk for suicide? 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400" dirty="0">
                <a:latin typeface="Arial"/>
                <a:cs typeface="+mn-cs"/>
              </a:rPr>
              <a:t>What clinical approaches/interventions would you like to use with Beverly?</a:t>
            </a:r>
          </a:p>
          <a:p>
            <a:pPr lvl="0" eaLnBrk="1" hangingPunct="1"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n-US" sz="2400" dirty="0">
                <a:latin typeface="Arial"/>
                <a:cs typeface="+mn-cs"/>
              </a:rPr>
              <a:t>What theories (i.e. Cognitive, Attachment, Behavioral, Psychodynamic..) will inform your work with her?</a:t>
            </a:r>
          </a:p>
          <a:p>
            <a:endParaRPr lang="en-US" dirty="0"/>
          </a:p>
        </p:txBody>
      </p:sp>
      <p:pic>
        <p:nvPicPr>
          <p:cNvPr id="4" name="Picture 2" descr="https://encrypted-tbn0.google.com/images?q=tbn:ANd9GcQ_GXOweuEDgyYUThWb1mbaPFDmF9aLq7o9vhGK1ZKNUrDKc23v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14300"/>
            <a:ext cx="2009775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7286004"/>
      </p:ext>
    </p:extLst>
  </p:cSld>
  <p:clrMapOvr>
    <a:masterClrMapping/>
  </p:clrMapOvr>
  <p:transition spd="slow" advTm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Scenario: Beverly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chemeClr val="bg1"/>
                </a:solidFill>
              </a:rPr>
              <a:t>Recently discharged from in-patient 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 psychiatric unit after suicide attempt/gesture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Diagnosed with Major Depressive Disorder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Has three adult children, one daughter who lives nearby and who is an alcoholic and a two sons who live in another state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Ongoing conflict with daughter who often takes advantage of her financially and who she argues with over how she is parenting her two children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Husband died aprox. 15 years ago due to an alcohol-related condition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Husband was physically, sexually, and emotionally abusive to her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She was also repeatedly abused as a child by a family member and others 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  <p:pic>
        <p:nvPicPr>
          <p:cNvPr id="17410" name="Picture 2" descr="https://encrypted-tbn0.google.com/images?q=tbn:ANd9GcQ_GXOweuEDgyYUThWb1mbaPFDmF9aLq7o9vhGK1ZKNUrDKc23v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048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724400" y="2743200"/>
            <a:ext cx="3810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214C90"/>
              </a:buClr>
              <a:buFont typeface="Times" panose="02020603050405020304" pitchFamily="18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1191D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2D233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1191D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Chapter 1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An Integrated Approach to Clinical Practice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</a:rPr>
              <a:t>Theoretical Base for Clinical Social Work Practice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Verdana" panose="020B0604030504040204" pitchFamily="34" charset="0"/>
              </a:rPr>
              <a:t>Clinical social work must be guided by theory as well as principles</a:t>
            </a:r>
          </a:p>
          <a:p>
            <a:pPr eaLnBrk="1" hangingPunct="1"/>
            <a:endParaRPr lang="en-US" altLang="en-US" sz="2400" smtClean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2400" smtClean="0">
                <a:latin typeface="Verdana" panose="020B0604030504040204" pitchFamily="34" charset="0"/>
              </a:rPr>
              <a:t>Harry Guntrip</a:t>
            </a:r>
          </a:p>
          <a:p>
            <a:pPr eaLnBrk="1" hangingPunct="1"/>
            <a:endParaRPr lang="en-US" altLang="en-US" sz="2400" smtClean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2400" smtClean="0">
                <a:latin typeface="Verdana" panose="020B0604030504040204" pitchFamily="34" charset="0"/>
              </a:rPr>
              <a:t>Social work educators face many challenges</a:t>
            </a:r>
          </a:p>
          <a:p>
            <a:pPr eaLnBrk="1" hangingPunct="1"/>
            <a:endParaRPr lang="en-US" altLang="en-US" sz="2400" smtClean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2400" smtClean="0">
                <a:latin typeface="Verdana" panose="020B0604030504040204" pitchFamily="34" charset="0"/>
              </a:rPr>
              <a:t>An integrated model for clinical social work practice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Integrative Model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Verdana" panose="020B0604030504040204" pitchFamily="34" charset="0"/>
              </a:rPr>
              <a:t>The Practice Class as Laboratory: Learning to Integrate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Students are given the conceptual framework and the opportunity to try out various aspects</a:t>
            </a:r>
          </a:p>
          <a:p>
            <a:pPr eaLnBrk="1" hangingPunct="1"/>
            <a:r>
              <a:rPr lang="en-US" altLang="en-US" smtClean="0">
                <a:latin typeface="Verdana" panose="020B0604030504040204" pitchFamily="34" charset="0"/>
              </a:rPr>
              <a:t>The Integrative Journal</a:t>
            </a:r>
          </a:p>
          <a:p>
            <a:pPr lvl="1" eaLnBrk="1" hangingPunct="1"/>
            <a:r>
              <a:rPr lang="en-US" altLang="en-US" smtClean="0">
                <a:latin typeface="Verdana" panose="020B0604030504040204" pitchFamily="34" charset="0"/>
              </a:rPr>
              <a:t>Basic linking tool for class and field</a:t>
            </a:r>
          </a:p>
          <a:p>
            <a:endParaRPr lang="en-US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t_design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reen and white abstract design templa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mott_design.pot</Template>
  <TotalTime>217</TotalTime>
  <Words>721</Words>
  <Application>Microsoft Office PowerPoint</Application>
  <PresentationFormat>On-screen Show (4:3)</PresentationFormat>
  <Paragraphs>90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Lucida Grande</vt:lpstr>
      <vt:lpstr>Times</vt:lpstr>
      <vt:lpstr>Verdana</vt:lpstr>
      <vt:lpstr>Wingdings</vt:lpstr>
      <vt:lpstr>mott_design</vt:lpstr>
      <vt:lpstr>Green and white abstract design template</vt:lpstr>
      <vt:lpstr>PowerPoint Presentation</vt:lpstr>
      <vt:lpstr>Agenda</vt:lpstr>
      <vt:lpstr>Case Scenario: Beverly </vt:lpstr>
      <vt:lpstr>Helping Beverly</vt:lpstr>
      <vt:lpstr>Helping Beverly (Cont.) </vt:lpstr>
      <vt:lpstr>Case Scenario: Beverly  </vt:lpstr>
      <vt:lpstr>PowerPoint Presentation</vt:lpstr>
      <vt:lpstr>Theoretical Base for Clinical Social Work Practice</vt:lpstr>
      <vt:lpstr>The Integrative Model</vt:lpstr>
      <vt:lpstr>The Integrative Model</vt:lpstr>
      <vt:lpstr>The Integrative Model</vt:lpstr>
      <vt:lpstr>The Integrative Model</vt:lpstr>
      <vt:lpstr>The Integrative Model</vt:lpstr>
      <vt:lpstr>The Integrative Model</vt:lpstr>
      <vt:lpstr>The Integrative Model</vt:lpstr>
      <vt:lpstr>Summary</vt:lpstr>
    </vt:vector>
  </TitlesOfParts>
  <Company>Workflow Data Systems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Dunn</dc:creator>
  <cp:lastModifiedBy>James Whitworth</cp:lastModifiedBy>
  <cp:revision>46</cp:revision>
  <cp:lastPrinted>2016-08-23T15:16:45Z</cp:lastPrinted>
  <dcterms:created xsi:type="dcterms:W3CDTF">2013-03-28T15:13:34Z</dcterms:created>
  <dcterms:modified xsi:type="dcterms:W3CDTF">2017-01-25T19:31:03Z</dcterms:modified>
</cp:coreProperties>
</file>