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475CC-C732-4BA6-AC1B-68484C996403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8D366-CE30-4819-B2D7-B8EA65AB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18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89A01-E885-41D6-8DAE-E3AF942B6541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4D8E5-E5A2-45FF-B1F1-0B21F001B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14C654-4347-4488-9344-295FD1D3ECF0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0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64721C-43A8-484E-9885-E8428DA01A8E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2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B271E6-92CA-4EAA-B9B4-19C0B4D7028E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71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24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0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8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71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0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0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6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2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79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v6L3i_eQg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Application of Psychodynamic Theories: Objects Relations &amp; Ego Psychology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63284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0"/>
            <a:ext cx="6934200" cy="4800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Chapter 6</a:t>
            </a:r>
            <a:br>
              <a:rPr lang="en-US" altLang="en-US" sz="3200" dirty="0"/>
            </a:br>
            <a:r>
              <a:rPr lang="en-US" altLang="en-US" sz="3200" dirty="0"/>
              <a:t>Object Relations Theory</a:t>
            </a:r>
            <a:br>
              <a:rPr lang="en-US" altLang="en-US" sz="3200" dirty="0"/>
            </a:br>
            <a:r>
              <a:rPr lang="en-US" altLang="en-US" sz="3200" i="1" dirty="0"/>
              <a:t>A Relational Psychodynamic Model</a:t>
            </a:r>
            <a:r>
              <a:rPr lang="en-US" altLang="en-US" sz="2400" i="1" dirty="0"/>
              <a:t/>
            </a:r>
            <a:br>
              <a:rPr lang="en-US" altLang="en-US" sz="2400" i="1" dirty="0"/>
            </a:br>
            <a:endParaRPr lang="en-US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Melanie Klein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Internal Object: The Subjective Experience</a:t>
            </a:r>
          </a:p>
          <a:p>
            <a:r>
              <a:rPr lang="en-US" altLang="en-US" smtClean="0"/>
              <a:t>Splitting and Projective Identification</a:t>
            </a:r>
          </a:p>
          <a:p>
            <a:r>
              <a:rPr lang="en-US" altLang="en-US" smtClean="0"/>
              <a:t>The Internal Object and Child Abuse</a:t>
            </a:r>
          </a:p>
          <a:p>
            <a:r>
              <a:rPr lang="en-US" altLang="en-US" smtClean="0"/>
              <a:t>The Internal Object and Internalized Oppression    </a:t>
            </a:r>
            <a:r>
              <a:rPr lang="en-US" altLang="en-US" smtClean="0">
                <a:solidFill>
                  <a:srgbClr val="FF0000"/>
                </a:solidFill>
              </a:rPr>
              <a:t>PG. 82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Ronald Fairbairn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Internalized Bad Object: The Environmental Influence</a:t>
            </a:r>
          </a:p>
          <a:p>
            <a:r>
              <a:rPr lang="en-US" altLang="en-US" smtClean="0"/>
              <a:t>Introjection and Self-Blame</a:t>
            </a:r>
          </a:p>
          <a:p>
            <a:r>
              <a:rPr lang="en-US" altLang="en-US" smtClean="0"/>
              <a:t>Trauma Bonding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Harry Guntrip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Internalized Good Object</a:t>
            </a:r>
          </a:p>
          <a:p>
            <a:pPr lvl="1"/>
            <a:r>
              <a:rPr lang="en-US" altLang="en-US" smtClean="0"/>
              <a:t>Elaboration of Fairbairn’s ideas</a:t>
            </a:r>
          </a:p>
          <a:p>
            <a:pPr lvl="1"/>
            <a:r>
              <a:rPr lang="en-US" altLang="en-US" smtClean="0"/>
              <a:t>Importance of object in ego development</a:t>
            </a:r>
          </a:p>
          <a:p>
            <a:r>
              <a:rPr lang="en-US" altLang="en-US" smtClean="0"/>
              <a:t>Object Loss and Ego Weakness</a:t>
            </a:r>
          </a:p>
          <a:p>
            <a:pPr lvl="1"/>
            <a:r>
              <a:rPr lang="en-US" altLang="en-US" smtClean="0"/>
              <a:t>Schizoid 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Donald Winnicott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Internal Object(s) and Interpersonal Relationships</a:t>
            </a:r>
          </a:p>
          <a:p>
            <a:pPr lvl="1"/>
            <a:r>
              <a:rPr lang="en-US" altLang="en-US" smtClean="0"/>
              <a:t>Primary maternal preoccupation</a:t>
            </a:r>
          </a:p>
          <a:p>
            <a:pPr lvl="1"/>
            <a:r>
              <a:rPr lang="en-US" altLang="en-US" smtClean="0"/>
              <a:t>Good enough mother</a:t>
            </a:r>
          </a:p>
          <a:p>
            <a:r>
              <a:rPr lang="en-US" altLang="en-US" smtClean="0"/>
              <a:t>The Transitional Object</a:t>
            </a:r>
          </a:p>
          <a:p>
            <a:pPr lvl="1"/>
            <a:r>
              <a:rPr lang="en-US" altLang="en-US" smtClean="0"/>
              <a:t>Separation and connection to the outside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Eight Stages in Object Relations Theory and 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Preliminary diagnosis of relational pattern</a:t>
            </a:r>
          </a:p>
          <a:p>
            <a:r>
              <a:rPr lang="en-US" altLang="en-US" smtClean="0"/>
              <a:t>Building the therapeutic alliance</a:t>
            </a:r>
          </a:p>
          <a:p>
            <a:r>
              <a:rPr lang="en-US" altLang="en-US" smtClean="0"/>
              <a:t>Identifying the maladaptive relational pattern</a:t>
            </a:r>
          </a:p>
          <a:p>
            <a:r>
              <a:rPr lang="en-US" altLang="en-US" smtClean="0"/>
              <a:t>Patient expresses maladaptive pattern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Eight Stages in Object Relations Theory and Practice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Therapist generates empathic confrontation</a:t>
            </a:r>
          </a:p>
          <a:p>
            <a:r>
              <a:rPr lang="en-US" altLang="en-US" smtClean="0"/>
              <a:t>Working through confrontation</a:t>
            </a:r>
          </a:p>
          <a:p>
            <a:r>
              <a:rPr lang="en-US" altLang="en-US" smtClean="0"/>
              <a:t>Generalizing the therapeutic relationship</a:t>
            </a:r>
          </a:p>
          <a:p>
            <a:r>
              <a:rPr lang="en-US" altLang="en-US" smtClean="0"/>
              <a:t>Separation and termination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Object Relations Theory and</a:t>
            </a:r>
            <a:br>
              <a:rPr lang="en-US" altLang="en-US" sz="4000"/>
            </a:br>
            <a:r>
              <a:rPr lang="en-US" altLang="en-US" sz="4000"/>
              <a:t>Brief Treatment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Cyclical Maladaptive Pattern</a:t>
            </a:r>
          </a:p>
          <a:p>
            <a:pPr lvl="1"/>
            <a:r>
              <a:rPr lang="en-US" altLang="en-US" smtClean="0"/>
              <a:t>Four categories</a:t>
            </a:r>
          </a:p>
          <a:p>
            <a:pPr lvl="1"/>
            <a:r>
              <a:rPr lang="en-US" altLang="en-US" smtClean="0"/>
              <a:t>Interactive countertransference</a:t>
            </a:r>
          </a:p>
          <a:p>
            <a:r>
              <a:rPr lang="en-US" altLang="en-US" smtClean="0"/>
              <a:t>Multicultural Considerations</a:t>
            </a:r>
          </a:p>
          <a:p>
            <a:pPr lvl="1"/>
            <a:r>
              <a:rPr lang="en-US" altLang="en-US" smtClean="0"/>
              <a:t>Third space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Object relations theory</a:t>
            </a:r>
          </a:p>
          <a:p>
            <a:pPr lvl="1"/>
            <a:r>
              <a:rPr lang="en-US" altLang="en-US" smtClean="0"/>
              <a:t>Conceptual framework </a:t>
            </a:r>
          </a:p>
          <a:p>
            <a:pPr lvl="1"/>
            <a:r>
              <a:rPr lang="en-US" altLang="en-US" smtClean="0"/>
              <a:t>Interpersonal relationships</a:t>
            </a:r>
          </a:p>
          <a:p>
            <a:r>
              <a:rPr lang="en-US" altLang="en-US" smtClean="0"/>
              <a:t>Relationships with therapist and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0"/>
            <a:ext cx="7010400" cy="4419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Chapter 7</a:t>
            </a:r>
            <a:br>
              <a:rPr lang="en-US" altLang="en-US" sz="3200" dirty="0"/>
            </a:br>
            <a:r>
              <a:rPr lang="en-US" altLang="en-US" sz="3200" dirty="0"/>
              <a:t>Self-Psychology</a:t>
            </a:r>
            <a:br>
              <a:rPr lang="en-US" altLang="en-US" sz="3200" dirty="0"/>
            </a:br>
            <a:r>
              <a:rPr lang="en-US" altLang="en-US" sz="3200" i="1" dirty="0"/>
              <a:t>A Relational Psychodynamic Model</a:t>
            </a:r>
            <a:r>
              <a:rPr lang="en-US" altLang="en-US" sz="2400" i="1" dirty="0"/>
              <a:t/>
            </a:r>
            <a:br>
              <a:rPr lang="en-US" altLang="en-US" sz="2400" i="1" dirty="0"/>
            </a:br>
            <a:endParaRPr lang="en-US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this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Practice writing a progress note using the DAP format for a client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Understand and apply key concepts of Object Relations Theory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Understand and apply key concepts of Self/Ego Psychology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77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Self-Psychology as a Theoretical Framework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Self-Psychology theory is applicable to social workers who work with vulnerable client populations that have suffered injury to their self-esteem through </a:t>
            </a:r>
            <a:r>
              <a:rPr lang="en-US" altLang="en-US" sz="2800" i="1"/>
              <a:t>traumatic </a:t>
            </a:r>
            <a:r>
              <a:rPr lang="en-US" altLang="en-US" sz="2800"/>
              <a:t>life experiences.</a:t>
            </a:r>
          </a:p>
          <a:p>
            <a:r>
              <a:rPr lang="en-US" altLang="en-US" sz="2800"/>
              <a:t>Page 99</a:t>
            </a:r>
          </a:p>
          <a:p>
            <a:endParaRPr lang="en-US" altLang="en-US" sz="280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Self-Psychology as a Theoretical Framework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Empathy</a:t>
            </a:r>
          </a:p>
          <a:p>
            <a:pPr lvl="1"/>
            <a:r>
              <a:rPr lang="en-US" altLang="en-US" smtClean="0"/>
              <a:t>Kohut</a:t>
            </a:r>
          </a:p>
          <a:p>
            <a:pPr lvl="1"/>
            <a:r>
              <a:rPr lang="en-US" altLang="en-US" smtClean="0"/>
              <a:t>How the therapist gathers psychological information  </a:t>
            </a:r>
            <a:endParaRPr lang="en-US" altLang="en-US" i="1" smtClean="0">
              <a:solidFill>
                <a:srgbClr val="FFFF00"/>
              </a:solidFill>
            </a:endParaRP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Self-Psychology as a Theoretical Framework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Self-Psychology and the Treatment of Children and Adolescents</a:t>
            </a:r>
          </a:p>
          <a:p>
            <a:pPr lvl="1"/>
            <a:r>
              <a:rPr lang="en-US" altLang="en-US" smtClean="0"/>
              <a:t>Childhood disorders of the self</a:t>
            </a:r>
          </a:p>
          <a:p>
            <a:pPr lvl="1"/>
            <a:r>
              <a:rPr lang="en-US" altLang="en-US" smtClean="0"/>
              <a:t>Compulsive efforts to fill in missing psychological and self-regulatory functions</a:t>
            </a:r>
          </a:p>
          <a:p>
            <a:pPr lvl="1"/>
            <a:r>
              <a:rPr lang="en-US" altLang="en-US" smtClean="0"/>
              <a:t>Understanding self-object of the child</a:t>
            </a:r>
          </a:p>
          <a:p>
            <a:pPr lvl="1"/>
            <a:r>
              <a:rPr lang="en-US" altLang="en-US" smtClean="0"/>
              <a:t>Mirroring response 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Self-Psychology as a Theoretical Framework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Self-Psychology and Learning Disorders in Children and Adolescents </a:t>
            </a:r>
          </a:p>
          <a:p>
            <a:pPr lvl="1"/>
            <a:r>
              <a:rPr lang="en-US" altLang="en-US" smtClean="0"/>
              <a:t>Subjective experience</a:t>
            </a:r>
          </a:p>
          <a:p>
            <a:pPr lvl="1"/>
            <a:r>
              <a:rPr lang="en-US" altLang="en-US" smtClean="0"/>
              <a:t>The impact of learning disorders on development</a:t>
            </a:r>
          </a:p>
          <a:p>
            <a:pPr lvl="2"/>
            <a:r>
              <a:rPr lang="en-US" altLang="en-US" smtClean="0"/>
              <a:t>Their contribution on the child</a:t>
            </a:r>
          </a:p>
          <a:p>
            <a:pPr lvl="1"/>
            <a:r>
              <a:rPr lang="en-US" altLang="en-US" smtClean="0"/>
              <a:t>Therapist and child’s caregiver as partners in child’s treatment  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Self-Psychology as a Theoretical Framework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Self-Psychology and Self-Harm in Adolescents </a:t>
            </a:r>
          </a:p>
          <a:p>
            <a:pPr lvl="1"/>
            <a:r>
              <a:rPr lang="en-US" altLang="en-US" smtClean="0"/>
              <a:t>Adolescents may be trying to put together different parts of their bodies without suicidal intent</a:t>
            </a:r>
          </a:p>
          <a:p>
            <a:pPr lvl="1"/>
            <a:r>
              <a:rPr lang="en-US" altLang="en-US" smtClean="0"/>
              <a:t>Self-injury as compulsive efforts</a:t>
            </a:r>
          </a:p>
          <a:p>
            <a:r>
              <a:rPr lang="en-US" altLang="en-US" smtClean="0"/>
              <a:t>Self-Psychology and the Elderly</a:t>
            </a:r>
          </a:p>
          <a:p>
            <a:pPr lvl="1"/>
            <a:r>
              <a:rPr lang="en-US" altLang="en-US" smtClean="0"/>
              <a:t>Maintain self-esteem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4000" dirty="0"/>
              <a:t>Self-Psychology as a Theoretical Framework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Biological, psychological, and social stresses</a:t>
            </a:r>
          </a:p>
          <a:p>
            <a:pPr lvl="1"/>
            <a:r>
              <a:rPr lang="en-US" altLang="en-US" smtClean="0"/>
              <a:t>Restoration of self-esteem as a goal</a:t>
            </a:r>
          </a:p>
          <a:p>
            <a:r>
              <a:rPr lang="en-US" altLang="en-US" smtClean="0"/>
              <a:t>Self-Psychology and Brief Treatment</a:t>
            </a:r>
          </a:p>
          <a:p>
            <a:pPr lvl="1"/>
            <a:r>
              <a:rPr lang="en-US" altLang="en-US" smtClean="0"/>
              <a:t>Patients seek treatment because of loss of self-object experiences</a:t>
            </a:r>
          </a:p>
          <a:p>
            <a:pPr lvl="1"/>
            <a:r>
              <a:rPr lang="en-US" altLang="en-US" smtClean="0"/>
              <a:t>Empathic investigation</a:t>
            </a:r>
          </a:p>
          <a:p>
            <a:pPr lvl="1"/>
            <a:r>
              <a:rPr lang="en-US" altLang="en-US" smtClean="0"/>
              <a:t>Building a relationship between therapist &amp; patient  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Brief Psychotherapy with Women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Treating women with self-esteem problems</a:t>
            </a:r>
          </a:p>
          <a:p>
            <a:r>
              <a:rPr lang="en-US" altLang="en-US" smtClean="0"/>
              <a:t>Appropriate self-object</a:t>
            </a:r>
          </a:p>
          <a:p>
            <a:r>
              <a:rPr lang="en-US" altLang="en-US" smtClean="0"/>
              <a:t>Abusive heterosexual relationships</a:t>
            </a:r>
          </a:p>
          <a:p>
            <a:r>
              <a:rPr lang="en-US" altLang="en-US" smtClean="0"/>
              <a:t>Case Example: Group Brief treatment</a:t>
            </a:r>
          </a:p>
          <a:p>
            <a:pPr lvl="1"/>
            <a:r>
              <a:rPr lang="en-US" altLang="en-US" smtClean="0"/>
              <a:t>The Group 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Brief Psychotherapy with Women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Stages of group development and role of the therapist</a:t>
            </a:r>
          </a:p>
          <a:p>
            <a:pPr lvl="2"/>
            <a:r>
              <a:rPr lang="en-US" altLang="en-US" dirty="0" smtClean="0"/>
              <a:t>Beginning stage</a:t>
            </a:r>
          </a:p>
          <a:p>
            <a:pPr lvl="2"/>
            <a:r>
              <a:rPr lang="en-US" altLang="en-US" dirty="0" smtClean="0"/>
              <a:t>Middle stage</a:t>
            </a:r>
          </a:p>
          <a:p>
            <a:pPr lvl="2"/>
            <a:r>
              <a:rPr lang="en-US" altLang="en-US" dirty="0" smtClean="0"/>
              <a:t>End stage</a:t>
            </a:r>
          </a:p>
          <a:p>
            <a:pPr lvl="1"/>
            <a:r>
              <a:rPr lang="en-US" altLang="en-US" dirty="0" smtClean="0"/>
              <a:t>Countertransference  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Pg. 104</a:t>
            </a:r>
            <a:endParaRPr lang="en-US" alt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Empathy in self-psychological theory</a:t>
            </a:r>
          </a:p>
          <a:p>
            <a:pPr lvl="1">
              <a:defRPr/>
            </a:pPr>
            <a:r>
              <a:rPr lang="en-US" altLang="en-US" dirty="0" smtClean="0"/>
              <a:t>Listening</a:t>
            </a:r>
          </a:p>
          <a:p>
            <a:pPr lvl="1">
              <a:defRPr/>
            </a:pPr>
            <a:r>
              <a:rPr lang="en-US" altLang="en-US" dirty="0" smtClean="0"/>
              <a:t>Communicate understanding</a:t>
            </a:r>
          </a:p>
          <a:p>
            <a:pPr lvl="1">
              <a:defRPr/>
            </a:pPr>
            <a:r>
              <a:rPr lang="en-US" altLang="en-US" dirty="0" smtClean="0"/>
              <a:t>Giving affirmation </a:t>
            </a:r>
          </a:p>
          <a:p>
            <a:pPr lvl="1">
              <a:defRPr/>
            </a:pPr>
            <a:r>
              <a:rPr lang="en-US" altLang="en-US" dirty="0" smtClean="0"/>
              <a:t>Establishing meaningful relationships</a:t>
            </a:r>
          </a:p>
          <a:p>
            <a:pPr marL="457200" lvl="1" indent="0">
              <a:buNone/>
              <a:defRPr/>
            </a:pPr>
            <a:endParaRPr lang="en-US" altLang="en-US" b="1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762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Chapter 8</a:t>
            </a:r>
            <a:br>
              <a:rPr lang="en-US" altLang="en-US" sz="3600" dirty="0"/>
            </a:br>
            <a:r>
              <a:rPr lang="en-US" altLang="en-US" sz="3600" dirty="0"/>
              <a:t>Relational Theory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SIGECAPS as an Initial/Ongoing Assessment Guide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S- Sleep</a:t>
            </a:r>
          </a:p>
          <a:p>
            <a:r>
              <a:rPr lang="en-US" dirty="0" smtClean="0"/>
              <a:t>I- Interest</a:t>
            </a:r>
          </a:p>
          <a:p>
            <a:r>
              <a:rPr lang="en-US" dirty="0" smtClean="0"/>
              <a:t>G- Guilt</a:t>
            </a:r>
          </a:p>
          <a:p>
            <a:r>
              <a:rPr lang="en-US" dirty="0" smtClean="0"/>
              <a:t>E- Energy</a:t>
            </a:r>
          </a:p>
          <a:p>
            <a:r>
              <a:rPr lang="en-US" dirty="0" smtClean="0"/>
              <a:t>C- Concentration</a:t>
            </a:r>
          </a:p>
          <a:p>
            <a:r>
              <a:rPr lang="en-US" dirty="0" smtClean="0"/>
              <a:t>A- Appetite</a:t>
            </a:r>
          </a:p>
          <a:p>
            <a:r>
              <a:rPr lang="en-US" dirty="0" smtClean="0"/>
              <a:t>P- Psychomotor Agitation</a:t>
            </a:r>
          </a:p>
          <a:p>
            <a:r>
              <a:rPr lang="en-US" dirty="0" smtClean="0"/>
              <a:t>S- Suicidality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43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Therapeutic Relationship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Transference, Countertransference, and Intersubjectivity</a:t>
            </a:r>
          </a:p>
          <a:p>
            <a:pPr lvl="1"/>
            <a:r>
              <a:rPr lang="en-US" altLang="en-US" smtClean="0"/>
              <a:t>Psychoanalytic therapy</a:t>
            </a:r>
          </a:p>
          <a:p>
            <a:pPr lvl="1"/>
            <a:r>
              <a:rPr lang="en-US" altLang="en-US" smtClean="0"/>
              <a:t>Relational theory</a:t>
            </a:r>
          </a:p>
          <a:p>
            <a:pPr lvl="1"/>
            <a:r>
              <a:rPr lang="en-US" altLang="en-US" smtClean="0"/>
              <a:t>Bringing self into the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Therapeutic Relationship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Case Example: Cross-Racial Relational Therapy</a:t>
            </a:r>
          </a:p>
          <a:p>
            <a:r>
              <a:rPr lang="en-US" altLang="en-US" smtClean="0"/>
              <a:t>The Cross Model of African Racial Identity Development</a:t>
            </a:r>
          </a:p>
          <a:p>
            <a:pPr lvl="1"/>
            <a:r>
              <a:rPr lang="en-US" altLang="en-US" smtClean="0"/>
              <a:t>Clinical example of Carol</a:t>
            </a:r>
          </a:p>
          <a:p>
            <a:pPr lvl="1"/>
            <a:r>
              <a:rPr lang="en-US" altLang="en-US" smtClean="0"/>
              <a:t>Initial phase of treatment</a:t>
            </a:r>
          </a:p>
          <a:p>
            <a:pPr lvl="1"/>
            <a:r>
              <a:rPr lang="en-US" altLang="en-US" smtClean="0"/>
              <a:t>Middle stage of treatment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Therapeutic Relationship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Self-in-Relation Theory or Cultural Relational Theory</a:t>
            </a:r>
          </a:p>
          <a:p>
            <a:pPr lvl="1"/>
            <a:r>
              <a:rPr lang="en-US" altLang="en-US" smtClean="0"/>
              <a:t>Suggests that women are oppressed by the patriarchal social structure </a:t>
            </a:r>
          </a:p>
          <a:p>
            <a:pPr lvl="1"/>
            <a:r>
              <a:rPr lang="en-US" altLang="en-US" smtClean="0"/>
              <a:t>Difficulties in remaining relationally connected and trying to assert a differentiated sense of 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Therapeutic Relationship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Constructs</a:t>
            </a:r>
          </a:p>
          <a:p>
            <a:pPr lvl="1"/>
            <a:r>
              <a:rPr lang="en-US" altLang="en-US" smtClean="0"/>
              <a:t>Mutual empathy</a:t>
            </a:r>
          </a:p>
          <a:p>
            <a:pPr lvl="1"/>
            <a:r>
              <a:rPr lang="en-US" altLang="en-US" smtClean="0"/>
              <a:t>Relationship authenticity</a:t>
            </a:r>
          </a:p>
          <a:p>
            <a:pPr lvl="1"/>
            <a:r>
              <a:rPr lang="en-US" altLang="en-US" smtClean="0"/>
              <a:t>Relationship differentiation</a:t>
            </a:r>
          </a:p>
          <a:p>
            <a:pPr lvl="1"/>
            <a:r>
              <a:rPr lang="en-US" altLang="en-US" smtClean="0"/>
              <a:t>Self-empathy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Therapeutic Relationship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Cultural Relational Theory and Women’s Groups</a:t>
            </a:r>
          </a:p>
          <a:p>
            <a:pPr lvl="1"/>
            <a:r>
              <a:rPr lang="en-US" altLang="en-US" smtClean="0"/>
              <a:t>Schiller</a:t>
            </a:r>
          </a:p>
          <a:p>
            <a:pPr lvl="1"/>
            <a:r>
              <a:rPr lang="en-US" altLang="en-US" smtClean="0"/>
              <a:t>Based on cultural relational theory</a:t>
            </a:r>
          </a:p>
          <a:p>
            <a:pPr lvl="1"/>
            <a:r>
              <a:rPr lang="en-US" altLang="en-US" smtClean="0"/>
              <a:t>Connection influences the way in which women approach conflict groups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Therapeutic Relationship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Group Example: Women’s support group – new connections</a:t>
            </a:r>
          </a:p>
          <a:p>
            <a:pPr lvl="1"/>
            <a:r>
              <a:rPr lang="en-US" altLang="en-US" smtClean="0"/>
              <a:t>Introduction</a:t>
            </a:r>
          </a:p>
          <a:p>
            <a:pPr lvl="1"/>
            <a:r>
              <a:rPr lang="en-US" altLang="en-US" smtClean="0"/>
              <a:t>Role of the therapist</a:t>
            </a:r>
          </a:p>
          <a:p>
            <a:pPr lvl="2"/>
            <a:r>
              <a:rPr lang="en-US" altLang="en-US" smtClean="0"/>
              <a:t>The final paradox, conflict in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Relational theory and practice is a postmodern perspective</a:t>
            </a:r>
          </a:p>
          <a:p>
            <a:r>
              <a:rPr lang="en-US" altLang="en-US" smtClean="0"/>
              <a:t>Calls for active environment between client and clinician</a:t>
            </a:r>
          </a:p>
          <a:p>
            <a:r>
              <a:rPr lang="en-US" altLang="en-US" smtClean="0"/>
              <a:t>Clients need to be validated and responded to within the context of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Progress Note on our Client: “Lenny”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Interview of client with ongoing substance abuse and depression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Therapists is attempting to use Motivational Interviewing (MI) with Lenny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www.youtube.com/watch?v=qv6L3i_eQgE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0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Note – </a:t>
            </a:r>
            <a:r>
              <a:rPr lang="en-US" b="1" u="sng" dirty="0" smtClean="0"/>
              <a:t>D</a:t>
            </a:r>
            <a:r>
              <a:rPr lang="en-US" dirty="0" smtClean="0"/>
              <a:t>AP Format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"D" -    Subjective and objective data about the client</a:t>
            </a:r>
          </a:p>
          <a:p>
            <a:r>
              <a:rPr lang="en-US" dirty="0"/>
              <a:t>Subjective - what client can say or feel</a:t>
            </a:r>
          </a:p>
          <a:p>
            <a:r>
              <a:rPr lang="en-US" dirty="0"/>
              <a:t>Objective - observable, behavioral by therapist</a:t>
            </a:r>
          </a:p>
          <a:p>
            <a:r>
              <a:rPr lang="en-US" dirty="0"/>
              <a:t>Standard I ' sentence, progress on presenting problem, </a:t>
            </a:r>
            <a:r>
              <a:rPr lang="en-US" dirty="0" smtClean="0"/>
              <a:t>review of HW</a:t>
            </a:r>
          </a:p>
          <a:p>
            <a:r>
              <a:rPr lang="en-US" dirty="0" smtClean="0"/>
              <a:t>Description </a:t>
            </a:r>
            <a:r>
              <a:rPr lang="en-US" dirty="0"/>
              <a:t>of both the content and </a:t>
            </a:r>
            <a:r>
              <a:rPr lang="en-US" dirty="0" smtClean="0"/>
              <a:t>process </a:t>
            </a:r>
            <a:r>
              <a:rPr lang="en-US" dirty="0"/>
              <a:t>of the session</a:t>
            </a:r>
          </a:p>
        </p:txBody>
      </p:sp>
    </p:spTree>
    <p:extLst>
      <p:ext uri="{BB962C8B-B14F-4D97-AF65-F5344CB8AC3E}">
        <p14:creationId xmlns:p14="http://schemas.microsoft.com/office/powerpoint/2010/main" val="227236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Note – D</a:t>
            </a:r>
            <a:r>
              <a:rPr lang="en-US" b="1" u="sng" dirty="0" smtClean="0"/>
              <a:t>A</a:t>
            </a:r>
            <a:r>
              <a:rPr lang="en-US" dirty="0" smtClean="0"/>
              <a:t>P Format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"A" - Intervention, assessment -what's going on?</a:t>
            </a:r>
          </a:p>
          <a:p>
            <a:r>
              <a:rPr lang="en-US" dirty="0"/>
              <a:t>Working hypotheses, gut hunches</a:t>
            </a:r>
          </a:p>
          <a:p>
            <a:r>
              <a:rPr lang="en-US" dirty="0"/>
              <a:t>"Depression appears improved this week"</a:t>
            </a:r>
          </a:p>
          <a:p>
            <a:r>
              <a:rPr lang="en-US" dirty="0"/>
              <a:t>"more resistant ... less involved... "</a:t>
            </a:r>
          </a:p>
        </p:txBody>
      </p:sp>
    </p:spTree>
    <p:extLst>
      <p:ext uri="{BB962C8B-B14F-4D97-AF65-F5344CB8AC3E}">
        <p14:creationId xmlns:p14="http://schemas.microsoft.com/office/powerpoint/2010/main" val="294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Note – DA</a:t>
            </a:r>
            <a:r>
              <a:rPr lang="en-US" b="1" u="sng" dirty="0" smtClean="0"/>
              <a:t>P</a:t>
            </a:r>
            <a:r>
              <a:rPr lang="en-US" dirty="0" smtClean="0"/>
              <a:t> Format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"P" -    Response or revision</a:t>
            </a:r>
          </a:p>
          <a:p>
            <a:r>
              <a:rPr lang="en-US" dirty="0"/>
              <a:t>What you're going to do about it</a:t>
            </a:r>
          </a:p>
          <a:p>
            <a:r>
              <a:rPr lang="en-US" dirty="0"/>
              <a:t>Next session date-"couple will call in four weeks"</a:t>
            </a:r>
          </a:p>
          <a:p>
            <a:r>
              <a:rPr lang="en-US" dirty="0"/>
              <a:t>Any topics to be covered in next session(s), and HW given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9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Note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1/27/97 (</a:t>
            </a:r>
            <a:r>
              <a:rPr lang="en-US" b="1" dirty="0"/>
              <a:t>D</a:t>
            </a:r>
            <a:r>
              <a:rPr lang="en-US" dirty="0"/>
              <a:t>)Met with Sally and Joe for one hour, 4' session, V. Thomas supervised. Joe reported that he was sleeping</a:t>
            </a:r>
          </a:p>
          <a:p>
            <a:r>
              <a:rPr lang="en-US" dirty="0"/>
              <a:t>less and able to concentrate more at work, but does not think it is due to starting Prozac two weeks ago. Both Sally and</a:t>
            </a:r>
          </a:p>
          <a:p>
            <a:r>
              <a:rPr lang="en-US" dirty="0"/>
              <a:t>Joe report </a:t>
            </a:r>
            <a:r>
              <a:rPr lang="en-US" dirty="0" smtClean="0"/>
              <a:t>an increase </a:t>
            </a:r>
            <a:r>
              <a:rPr lang="en-US" dirty="0"/>
              <a:t>in the frequency and effectiveness of their communication due to their "speaker-listener" HW.</a:t>
            </a:r>
          </a:p>
          <a:p>
            <a:r>
              <a:rPr lang="en-US" dirty="0"/>
              <a:t>Sally stated that "Joe still doesn't seem to open up that much." Joe disagrees with Sally's assessment and feels that he is</a:t>
            </a:r>
          </a:p>
          <a:p>
            <a:r>
              <a:rPr lang="en-US" dirty="0"/>
              <a:t>really "spilling his guts." The rest of the session focused on their differing views of openness and possible relationship to</a:t>
            </a:r>
          </a:p>
          <a:p>
            <a:r>
              <a:rPr lang="en-US" dirty="0" smtClean="0"/>
              <a:t>family-of-origin </a:t>
            </a:r>
            <a:r>
              <a:rPr lang="en-US" dirty="0"/>
              <a:t>issues </a:t>
            </a:r>
            <a:r>
              <a:rPr lang="en-US" i="1" dirty="0"/>
              <a:t>(note: you may want to list these). </a:t>
            </a:r>
            <a:r>
              <a:rPr lang="en-US" dirty="0"/>
              <a:t>During this discussion Sally interrupted Joe four times to</a:t>
            </a:r>
          </a:p>
          <a:p>
            <a:r>
              <a:rPr lang="en-US" dirty="0"/>
              <a:t>add to his statement; after the fourth time Joe sat quietly and stated Sally could finish for him. Sally shouted at Joe that</a:t>
            </a:r>
          </a:p>
          <a:p>
            <a:r>
              <a:rPr lang="en-US" dirty="0"/>
              <a:t>he was a quitter and after a few moments apologized. (</a:t>
            </a:r>
            <a:r>
              <a:rPr lang="en-US" b="1" dirty="0"/>
              <a:t>A</a:t>
            </a:r>
            <a:r>
              <a:rPr lang="en-US" dirty="0"/>
              <a:t>) Joe's symptoms of depression appear to be lessening. Couple</a:t>
            </a:r>
          </a:p>
          <a:p>
            <a:r>
              <a:rPr lang="en-US" dirty="0"/>
              <a:t>has improved their communication style, but have not rebuilt their trust and safety. Sally continues to view Joe as not</a:t>
            </a:r>
          </a:p>
          <a:p>
            <a:r>
              <a:rPr lang="en-US" dirty="0"/>
              <a:t>trying and thus not caring. (</a:t>
            </a:r>
            <a:r>
              <a:rPr lang="en-US" b="1" dirty="0"/>
              <a:t>P</a:t>
            </a:r>
            <a:r>
              <a:rPr lang="en-US" dirty="0"/>
              <a:t>) Next session scheduled for 2/3 at 6pm. Continue work on building safety for</a:t>
            </a:r>
          </a:p>
          <a:p>
            <a:r>
              <a:rPr lang="en-US" dirty="0"/>
              <a:t>communication. HW: What did you learn about being a husband/wife from your parents?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Our Next Client – Jane (pps 83-89)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3964"/>
            <a:ext cx="10058400" cy="435071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Jane is a 29-year old single white female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Being treated at a community mental health clinic for depression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Came for help after a recent break-up with her boyfriend – triggered memories of severe childhood paternal abuse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Describes difficulty sleeping and concentrating at 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Fears that someone will break into her apartment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Even though she knows it’s not real, she reports sometimes feeling as if she can hear her father’s loud voice threatening her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994" y="0"/>
            <a:ext cx="3132908" cy="162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619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1176</Words>
  <Application>Microsoft Macintosh PowerPoint</Application>
  <PresentationFormat>Widescreen</PresentationFormat>
  <Paragraphs>188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Retrospect</vt:lpstr>
      <vt:lpstr>Application of Psychodynamic Theories: Objects Relations &amp; Ego Psychology</vt:lpstr>
      <vt:lpstr>Objectives for this Module</vt:lpstr>
      <vt:lpstr>SIGECAPS as an Initial/Ongoing Assessment Guide</vt:lpstr>
      <vt:lpstr>A Progress Note on our Client: “Lenny” </vt:lpstr>
      <vt:lpstr>Progress Note – DAP Format </vt:lpstr>
      <vt:lpstr>Progress Note – DAP Format </vt:lpstr>
      <vt:lpstr>Progress Note – DAP Format </vt:lpstr>
      <vt:lpstr>Progress Note Example</vt:lpstr>
      <vt:lpstr>Our Next Client – Jane (pps 83-89) </vt:lpstr>
      <vt:lpstr>Chapter 6 Object Relations Theory A Relational Psychodynamic Model </vt:lpstr>
      <vt:lpstr>The Work of Melanie Klein</vt:lpstr>
      <vt:lpstr>The Work of Ronald Fairbairn</vt:lpstr>
      <vt:lpstr>The Work of Harry Guntrip</vt:lpstr>
      <vt:lpstr>The Work of Donald Winnicott</vt:lpstr>
      <vt:lpstr>Eight Stages in Object Relations Theory and Practice</vt:lpstr>
      <vt:lpstr>Eight Stages in Object Relations Theory and Practice</vt:lpstr>
      <vt:lpstr>Object Relations Theory and Brief Treatment</vt:lpstr>
      <vt:lpstr>Summary</vt:lpstr>
      <vt:lpstr>Chapter 7 Self-Psychology A Relational Psychodynamic Model </vt:lpstr>
      <vt:lpstr>Self-Psychology as a Theoretical Framework</vt:lpstr>
      <vt:lpstr>Self-Psychology as a Theoretical Framework</vt:lpstr>
      <vt:lpstr>Self-Psychology as a Theoretical Framework</vt:lpstr>
      <vt:lpstr>Self-Psychology as a Theoretical Framework</vt:lpstr>
      <vt:lpstr>Self-Psychology as a Theoretical Framework</vt:lpstr>
      <vt:lpstr>Self-Psychology as a Theoretical Framework</vt:lpstr>
      <vt:lpstr>Brief Psychotherapy with Women</vt:lpstr>
      <vt:lpstr>Brief Psychotherapy with Women</vt:lpstr>
      <vt:lpstr>Summary</vt:lpstr>
      <vt:lpstr>Chapter 8 Relational Theory  </vt:lpstr>
      <vt:lpstr>The Therapeutic Relationship</vt:lpstr>
      <vt:lpstr>The Therapeutic Relationship</vt:lpstr>
      <vt:lpstr>The Therapeutic Relationship</vt:lpstr>
      <vt:lpstr>The Therapeutic Relationship</vt:lpstr>
      <vt:lpstr>The Therapeutic Relationship</vt:lpstr>
      <vt:lpstr>The Therapeutic Relationship</vt:lpstr>
      <vt:lpstr>Summary</vt:lpstr>
    </vt:vector>
  </TitlesOfParts>
  <Company>University of Central Florida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Psychodynamic Theories: Objects Relations &amp; Ego Psychology</dc:title>
  <dc:creator>James Whitworth</dc:creator>
  <cp:lastModifiedBy>Tameca Harris-Jackson</cp:lastModifiedBy>
  <cp:revision>38</cp:revision>
  <cp:lastPrinted>2016-10-05T12:49:42Z</cp:lastPrinted>
  <dcterms:created xsi:type="dcterms:W3CDTF">2016-10-04T14:11:10Z</dcterms:created>
  <dcterms:modified xsi:type="dcterms:W3CDTF">2018-08-19T19:56:22Z</dcterms:modified>
</cp:coreProperties>
</file>