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gif" ContentType="image/gif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265" r:id="rId4"/>
    <p:sldId id="304" r:id="rId5"/>
    <p:sldId id="303" r:id="rId6"/>
    <p:sldId id="305" r:id="rId7"/>
    <p:sldId id="306" r:id="rId8"/>
    <p:sldId id="307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92" r:id="rId18"/>
    <p:sldId id="293" r:id="rId19"/>
    <p:sldId id="302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6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" y="1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475CC-C732-4BA6-AC1B-68484C996403}" type="datetimeFigureOut">
              <a:rPr lang="en-US" smtClean="0"/>
              <a:t>8/19/18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8D366-CE30-4819-B2D7-B8EA65AB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18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89A01-E885-41D6-8DAE-E3AF942B6541}" type="datetimeFigureOut">
              <a:rPr lang="en-US" smtClean="0"/>
              <a:t>8/19/18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4D8E5-E5A2-45FF-B1F1-0B21F001B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89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FC9D548-5C07-4A88-862D-668532278600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0850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2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6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6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2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9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2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1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7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7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7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051658B-6A27-432A-8422-B505FC740840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A9DD90B-FBBD-4335-B0D6-7D86C393C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9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06ZF3zw1gHs" TargetMode="Externa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imgres?imgurl&amp;imgrefurl=http://venkateshc.blogspot.com/&amp;h=0&amp;w=0&amp;sz=1&amp;tbnid=u7CLE9pPeeuSBM&amp;tbnh=225&amp;tbnw=225&amp;zoom=1&amp;docid=vv58IpGf-7Wp9M&amp;hl=en&amp;ei=9oZNUpz1BoXO8wSf6IG4CA&amp;ved=0CAMQsCU" TargetMode="External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4" Type="http://schemas.openxmlformats.org/officeDocument/2006/relationships/hyperlink" Target="NULL" TargetMode="External"/><Relationship Id="rId5" Type="http://schemas.openxmlformats.org/officeDocument/2006/relationships/image" Target="../media/image8.jpeg"/><Relationship Id="rId6" Type="http://schemas.openxmlformats.org/officeDocument/2006/relationships/hyperlink" Target="http://www.google.com/url?sa=i&amp;rct=j&amp;q=&amp;esrc=s&amp;frm=1&amp;source=images&amp;cd=&amp;cad=rja&amp;docid=p2pg6jC31rEghM&amp;tbnid=s2zYQLDj4q04YM:&amp;ved=0CAUQjRw&amp;url=http://gse.buffalo.edu/about/directory/faculty/cook-cottone&amp;ei=kZ3tUbjaO4rE9gSz3YDICQ&amp;bvm=bv.49478099,d.eWU&amp;psig=AFQjCNGSPDrcwahcNKxf7l5RM4NzyLpyPQ&amp;ust=1374613191148035" TargetMode="External"/><Relationship Id="rId7" Type="http://schemas.openxmlformats.org/officeDocument/2006/relationships/image" Target="../media/image9.gif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com/url?sa=i&amp;rct=j&amp;q=&amp;esrc=s&amp;frm=1&amp;source=images&amp;cd=&amp;cad=rja&amp;docid=yPGw5mvjWG1KmM&amp;tbnid=7HjXMmb4riLykM:&amp;ved=0CAUQjRw&amp;url=http://www.enneagraminstitute.com/articles/NArtObRel.asp&amp;ei=ppztUZo2g_jzBJ3agLgB&amp;bvm=bv.49478099,d.eWU&amp;psig=AFQjCNHrm3replnpaC6VF14379PTY4MZrg&amp;ust=1374612963235785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Objects Relations Theory And Use of Multicultural Assessment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2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Work of Ronald Fairbairn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Internalized Bad Object: The Environmental Influence</a:t>
            </a:r>
          </a:p>
          <a:p>
            <a:r>
              <a:rPr lang="en-US" altLang="en-US" smtClean="0"/>
              <a:t>Introjection and Self-Blame</a:t>
            </a:r>
          </a:p>
          <a:p>
            <a:r>
              <a:rPr lang="en-US" altLang="en-US" smtClean="0"/>
              <a:t>Trauma Bonding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Work of Harry Guntrip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Internalized Good Object</a:t>
            </a:r>
          </a:p>
          <a:p>
            <a:pPr lvl="1"/>
            <a:r>
              <a:rPr lang="en-US" altLang="en-US" smtClean="0"/>
              <a:t>Elaboration of Fairbairn’s ideas</a:t>
            </a:r>
          </a:p>
          <a:p>
            <a:pPr lvl="1"/>
            <a:r>
              <a:rPr lang="en-US" altLang="en-US" smtClean="0"/>
              <a:t>Importance of object in ego development</a:t>
            </a:r>
          </a:p>
          <a:p>
            <a:r>
              <a:rPr lang="en-US" altLang="en-US" smtClean="0"/>
              <a:t>Object Loss and Ego Weakness</a:t>
            </a:r>
          </a:p>
          <a:p>
            <a:pPr lvl="1"/>
            <a:r>
              <a:rPr lang="en-US" altLang="en-US" smtClean="0"/>
              <a:t>Schizoid compromise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Work of Donald Winnicott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Internal Object(s) and Interpersonal Relationships</a:t>
            </a:r>
          </a:p>
          <a:p>
            <a:pPr lvl="1"/>
            <a:r>
              <a:rPr lang="en-US" altLang="en-US" smtClean="0"/>
              <a:t>Primary maternal preoccupation</a:t>
            </a:r>
          </a:p>
          <a:p>
            <a:pPr lvl="1"/>
            <a:r>
              <a:rPr lang="en-US" altLang="en-US" smtClean="0"/>
              <a:t>Good enough mother</a:t>
            </a:r>
          </a:p>
          <a:p>
            <a:r>
              <a:rPr lang="en-US" altLang="en-US" smtClean="0"/>
              <a:t>The Transitional Object</a:t>
            </a:r>
          </a:p>
          <a:p>
            <a:pPr lvl="1"/>
            <a:r>
              <a:rPr lang="en-US" altLang="en-US" smtClean="0"/>
              <a:t>Separation and connection to the outside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Eight Stages in Object Relations Theory and Practice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Preliminary diagnosis of relational pattern</a:t>
            </a:r>
          </a:p>
          <a:p>
            <a:r>
              <a:rPr lang="en-US" altLang="en-US" smtClean="0"/>
              <a:t>Building the therapeutic alliance</a:t>
            </a:r>
          </a:p>
          <a:p>
            <a:r>
              <a:rPr lang="en-US" altLang="en-US" smtClean="0"/>
              <a:t>Identifying the maladaptive relational pattern</a:t>
            </a:r>
          </a:p>
          <a:p>
            <a:r>
              <a:rPr lang="en-US" altLang="en-US" smtClean="0"/>
              <a:t>Patient expresses maladaptive pattern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Eight Stages in Object Relations Theory and Practice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Therapist generates empathic confrontation</a:t>
            </a:r>
          </a:p>
          <a:p>
            <a:r>
              <a:rPr lang="en-US" altLang="en-US" smtClean="0"/>
              <a:t>Working through confrontation</a:t>
            </a:r>
          </a:p>
          <a:p>
            <a:r>
              <a:rPr lang="en-US" altLang="en-US" smtClean="0"/>
              <a:t>Generalizing the therapeutic relationship</a:t>
            </a:r>
          </a:p>
          <a:p>
            <a:r>
              <a:rPr lang="en-US" altLang="en-US" smtClean="0"/>
              <a:t>Separation and termination</a:t>
            </a:r>
          </a:p>
          <a:p>
            <a:pPr>
              <a:buFontTx/>
              <a:buNone/>
            </a:pPr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Object Relations Theory and</a:t>
            </a:r>
            <a:br>
              <a:rPr lang="en-US" altLang="en-US" sz="4000"/>
            </a:br>
            <a:r>
              <a:rPr lang="en-US" altLang="en-US" sz="4000"/>
              <a:t>Brief Treatment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Cyclical Maladaptive Pattern</a:t>
            </a:r>
          </a:p>
          <a:p>
            <a:pPr lvl="1"/>
            <a:r>
              <a:rPr lang="en-US" altLang="en-US" smtClean="0"/>
              <a:t>Four categories</a:t>
            </a:r>
          </a:p>
          <a:p>
            <a:pPr lvl="1"/>
            <a:r>
              <a:rPr lang="en-US" altLang="en-US" smtClean="0"/>
              <a:t>Interactive countertransference</a:t>
            </a:r>
          </a:p>
          <a:p>
            <a:r>
              <a:rPr lang="en-US" altLang="en-US" smtClean="0"/>
              <a:t>Multicultural Considerations</a:t>
            </a:r>
          </a:p>
          <a:p>
            <a:pPr lvl="1"/>
            <a:r>
              <a:rPr lang="en-US" altLang="en-US" smtClean="0"/>
              <a:t>Third space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Object relations theory</a:t>
            </a:r>
          </a:p>
          <a:p>
            <a:pPr lvl="1"/>
            <a:r>
              <a:rPr lang="en-US" altLang="en-US" smtClean="0"/>
              <a:t>Conceptual framework </a:t>
            </a:r>
          </a:p>
          <a:p>
            <a:pPr lvl="1"/>
            <a:r>
              <a:rPr lang="en-US" altLang="en-US" smtClean="0"/>
              <a:t>Interpersonal relationships</a:t>
            </a:r>
          </a:p>
          <a:p>
            <a:r>
              <a:rPr lang="en-US" altLang="en-US" smtClean="0"/>
              <a:t>Relationships with therapist and 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Relational theory and practice is a postmodern perspective</a:t>
            </a:r>
          </a:p>
          <a:p>
            <a:r>
              <a:rPr lang="en-US" altLang="en-US" smtClean="0"/>
              <a:t>Calls for active environment between client and clinician</a:t>
            </a:r>
          </a:p>
          <a:p>
            <a:r>
              <a:rPr lang="en-US" altLang="en-US" smtClean="0"/>
              <a:t>Clients need to be validated and responded to within the context of truth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76200"/>
            <a:ext cx="7239000" cy="4876800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Chapter 5</a:t>
            </a:r>
            <a:br>
              <a:rPr lang="en-US" altLang="en-US" sz="4400" dirty="0"/>
            </a:br>
            <a:r>
              <a:rPr lang="en-US" altLang="en-US" sz="4400" dirty="0"/>
              <a:t>Multicultural Assessment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endParaRPr lang="en-US" alt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Next Client: Precious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 years old 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www.youtube.com/watch?v=06ZF3zw1gHs</a:t>
            </a:r>
            <a:endParaRPr lang="en-US" dirty="0" smtClean="0"/>
          </a:p>
          <a:p>
            <a:r>
              <a:rPr lang="en-US" dirty="0" smtClean="0"/>
              <a:t>What role do </a:t>
            </a:r>
            <a:r>
              <a:rPr lang="en-US" u="sng" dirty="0" smtClean="0"/>
              <a:t>trauma</a:t>
            </a:r>
            <a:r>
              <a:rPr lang="en-US" dirty="0" smtClean="0"/>
              <a:t> and </a:t>
            </a:r>
            <a:r>
              <a:rPr lang="en-US" u="sng" dirty="0" smtClean="0"/>
              <a:t>cultural trauma </a:t>
            </a:r>
            <a:r>
              <a:rPr lang="en-US" dirty="0" smtClean="0"/>
              <a:t>play in her daily life?  </a:t>
            </a:r>
          </a:p>
          <a:p>
            <a:r>
              <a:rPr lang="en-US" dirty="0"/>
              <a:t>How will you help Precious in a culturally competent way?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0994" y="237738"/>
            <a:ext cx="290512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4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for this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Understand and apply key concepts of Object Relations Theory – work with Jane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Understand and apply multicultural assessment – work with our client, Precious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Cultural Competence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Three important components </a:t>
            </a:r>
            <a:r>
              <a:rPr lang="en-US" altLang="en-US" dirty="0" smtClean="0">
                <a:solidFill>
                  <a:schemeClr val="accent4">
                    <a:lumMod val="50000"/>
                  </a:schemeClr>
                </a:solidFill>
              </a:rPr>
              <a:t>PG. 66</a:t>
            </a:r>
          </a:p>
          <a:p>
            <a:pPr lvl="1"/>
            <a:r>
              <a:rPr lang="en-US" altLang="en-US" dirty="0" smtClean="0"/>
              <a:t>Awareness of personal biases, assumptions, values, and beliefs</a:t>
            </a:r>
          </a:p>
          <a:p>
            <a:pPr lvl="1"/>
            <a:r>
              <a:rPr lang="en-US" altLang="en-US" dirty="0" smtClean="0"/>
              <a:t>Understanding the worldview of culturally diverse clients</a:t>
            </a:r>
          </a:p>
          <a:p>
            <a:pPr lvl="1"/>
            <a:r>
              <a:rPr lang="en-US" altLang="en-US" dirty="0" smtClean="0"/>
              <a:t>Develop appropriate intervention strategies/skills</a:t>
            </a:r>
          </a:p>
          <a:p>
            <a:r>
              <a:rPr lang="en-US" altLang="en-US" dirty="0" smtClean="0"/>
              <a:t>Cautions against ethnocentric </a:t>
            </a:r>
            <a:r>
              <a:rPr lang="en-US" altLang="en-US" dirty="0" err="1" smtClean="0"/>
              <a:t>monoculturalism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Multicultural Clinical Practice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Distinctive worldviews: </a:t>
            </a:r>
            <a:r>
              <a:rPr lang="en-US" altLang="en-US" dirty="0" smtClean="0">
                <a:solidFill>
                  <a:schemeClr val="accent4">
                    <a:lumMod val="50000"/>
                  </a:schemeClr>
                </a:solidFill>
              </a:rPr>
              <a:t>PG. 67</a:t>
            </a:r>
          </a:p>
          <a:p>
            <a:pPr lvl="1"/>
            <a:r>
              <a:rPr lang="en-US" altLang="en-US" dirty="0" smtClean="0"/>
              <a:t>Native Oriented/Traditional</a:t>
            </a:r>
          </a:p>
          <a:p>
            <a:pPr lvl="1"/>
            <a:r>
              <a:rPr lang="en-US" altLang="en-US" dirty="0" smtClean="0"/>
              <a:t>Bicultural/Multicultural</a:t>
            </a:r>
          </a:p>
          <a:p>
            <a:pPr lvl="1"/>
            <a:r>
              <a:rPr lang="en-US" altLang="en-US" dirty="0" smtClean="0"/>
              <a:t>Acculturated/Assimilated</a:t>
            </a:r>
          </a:p>
          <a:p>
            <a:pPr lvl="1"/>
            <a:r>
              <a:rPr lang="en-US" altLang="en-US" dirty="0" smtClean="0"/>
              <a:t>Transactional/Marginal</a:t>
            </a:r>
          </a:p>
          <a:p>
            <a:r>
              <a:rPr lang="en-US" altLang="en-US" dirty="0" smtClean="0"/>
              <a:t>Cultural oppression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Multicultural Clinical Practice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Cultural Trauma  </a:t>
            </a:r>
            <a:r>
              <a:rPr lang="en-US" altLang="en-US" dirty="0" smtClean="0">
                <a:solidFill>
                  <a:schemeClr val="accent4">
                    <a:lumMod val="50000"/>
                  </a:schemeClr>
                </a:solidFill>
              </a:rPr>
              <a:t>PG. 68</a:t>
            </a:r>
          </a:p>
          <a:p>
            <a:pPr lvl="1"/>
            <a:r>
              <a:rPr lang="en-US" altLang="en-US" dirty="0" smtClean="0"/>
              <a:t>Post-traumatic slavery disorder</a:t>
            </a:r>
          </a:p>
          <a:p>
            <a:pPr lvl="1"/>
            <a:r>
              <a:rPr lang="en-US" altLang="en-US" dirty="0" smtClean="0"/>
              <a:t>Depression of </a:t>
            </a:r>
            <a:r>
              <a:rPr lang="en-US" altLang="en-US" dirty="0" err="1" smtClean="0"/>
              <a:t>disenfrancisement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Symbolic immortality</a:t>
            </a:r>
          </a:p>
          <a:p>
            <a:r>
              <a:rPr lang="en-US" altLang="en-US" dirty="0" smtClean="0"/>
              <a:t>Roles for Cross-Cultural Therapists</a:t>
            </a:r>
          </a:p>
          <a:p>
            <a:r>
              <a:rPr lang="en-US" altLang="en-US" dirty="0" smtClean="0"/>
              <a:t>Theoretical Models of Treatment  </a:t>
            </a:r>
            <a:r>
              <a:rPr lang="en-US" altLang="en-US" dirty="0" smtClean="0">
                <a:solidFill>
                  <a:schemeClr val="accent4">
                    <a:lumMod val="50000"/>
                  </a:schemeClr>
                </a:solidFill>
              </a:rPr>
              <a:t>PG. 70-71  </a:t>
            </a:r>
          </a:p>
          <a:p>
            <a:r>
              <a:rPr lang="en-US" altLang="en-US" dirty="0" smtClean="0"/>
              <a:t>Therapy with Transnational Immigrants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Example of Culturally </a:t>
            </a:r>
            <a:br>
              <a:rPr lang="en-US" altLang="en-US" sz="4000"/>
            </a:br>
            <a:r>
              <a:rPr lang="en-US" altLang="en-US" sz="4000"/>
              <a:t>Competent Practice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Immigrant family</a:t>
            </a:r>
          </a:p>
          <a:p>
            <a:pPr lvl="1"/>
            <a:r>
              <a:rPr lang="en-US" altLang="en-US" smtClean="0"/>
              <a:t>Time in community</a:t>
            </a:r>
          </a:p>
          <a:p>
            <a:pPr lvl="1"/>
            <a:r>
              <a:rPr lang="en-US" altLang="en-US" smtClean="0"/>
              <a:t>Reasons for immigration</a:t>
            </a:r>
          </a:p>
          <a:p>
            <a:pPr lvl="1"/>
            <a:r>
              <a:rPr lang="en-US" altLang="en-US" smtClean="0"/>
              <a:t>Contact with cultural institutions</a:t>
            </a:r>
          </a:p>
          <a:p>
            <a:pPr lvl="1"/>
            <a:r>
              <a:rPr lang="en-US" altLang="en-US" smtClean="0"/>
              <a:t>Family, education, work values</a:t>
            </a:r>
          </a:p>
          <a:p>
            <a:pPr lvl="1"/>
            <a:r>
              <a:rPr lang="en-US" altLang="en-US" smtClean="0"/>
              <a:t>Impact of crisis events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Example of Culturally </a:t>
            </a:r>
            <a:br>
              <a:rPr lang="en-US" altLang="en-US" sz="4000"/>
            </a:br>
            <a:r>
              <a:rPr lang="en-US" altLang="en-US" sz="4000"/>
              <a:t>Competent Practice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Holidays and special events</a:t>
            </a:r>
          </a:p>
          <a:p>
            <a:pPr lvl="1"/>
            <a:r>
              <a:rPr lang="en-US" altLang="en-US" smtClean="0"/>
              <a:t>Health benefits</a:t>
            </a:r>
          </a:p>
          <a:p>
            <a:pPr lvl="1"/>
            <a:r>
              <a:rPr lang="en-US" altLang="en-US" smtClean="0"/>
              <a:t>Languages spoken at home and in community</a:t>
            </a:r>
          </a:p>
          <a:p>
            <a:pPr lvl="1"/>
            <a:r>
              <a:rPr lang="en-US" altLang="en-US" smtClean="0"/>
              <a:t>Age of family members at time of immigration</a:t>
            </a:r>
          </a:p>
          <a:p>
            <a:pPr lvl="1"/>
            <a:r>
              <a:rPr lang="en-US" altLang="en-US" smtClean="0"/>
              <a:t>Legal status</a:t>
            </a:r>
          </a:p>
          <a:p>
            <a:pPr>
              <a:buFontTx/>
              <a:buNone/>
            </a:pPr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Example of Culturally Specific Practice: Research across Cultures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Skilled Dialog</a:t>
            </a:r>
          </a:p>
          <a:p>
            <a:pPr lvl="1"/>
            <a:r>
              <a:rPr lang="en-US" altLang="en-US" smtClean="0"/>
              <a:t>Respect</a:t>
            </a:r>
          </a:p>
          <a:p>
            <a:pPr lvl="1"/>
            <a:r>
              <a:rPr lang="en-US" altLang="en-US" smtClean="0"/>
              <a:t>Reciprocity</a:t>
            </a:r>
          </a:p>
          <a:p>
            <a:pPr lvl="1"/>
            <a:r>
              <a:rPr lang="en-US" altLang="en-US" smtClean="0"/>
              <a:t>Responsiveness</a:t>
            </a:r>
          </a:p>
          <a:p>
            <a:pPr lvl="1"/>
            <a:r>
              <a:rPr lang="en-US" altLang="en-US" smtClean="0"/>
              <a:t>Anchored understanding of diversity</a:t>
            </a:r>
          </a:p>
          <a:p>
            <a:pPr lvl="1"/>
            <a:r>
              <a:rPr lang="en-US" altLang="en-US" smtClean="0"/>
              <a:t>Third space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Culturally Competent Practice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chemeClr val="accent4">
                    <a:lumMod val="50000"/>
                  </a:schemeClr>
                </a:solidFill>
              </a:rPr>
              <a:t>Page 74-77</a:t>
            </a:r>
          </a:p>
          <a:p>
            <a:endParaRPr lang="en-US" altLang="en-US" b="1" dirty="0" smtClean="0">
              <a:solidFill>
                <a:srgbClr val="FFC000"/>
              </a:solidFill>
            </a:endParaRPr>
          </a:p>
          <a:p>
            <a:endParaRPr lang="en-US" altLang="en-US" b="1" dirty="0" smtClean="0">
              <a:solidFill>
                <a:srgbClr val="FF66FF"/>
              </a:solidFill>
            </a:endParaRPr>
          </a:p>
          <a:p>
            <a:r>
              <a:rPr lang="en-US" altLang="en-US" b="1" dirty="0" smtClean="0">
                <a:solidFill>
                  <a:srgbClr val="92D050"/>
                </a:solidFill>
              </a:rPr>
              <a:t>Case Study:  Pan, Vietnamese Adolescent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Cultural competency is a requisite condition for good clinical practice</a:t>
            </a:r>
          </a:p>
          <a:p>
            <a:r>
              <a:rPr lang="en-US" altLang="en-US" smtClean="0"/>
              <a:t>Developing interventions that are culturally relevant and sensitive</a:t>
            </a:r>
          </a:p>
          <a:p>
            <a:r>
              <a:rPr lang="en-US" altLang="en-US" smtClean="0"/>
              <a:t>Create an environment of comfort and trust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Our Next Client – Jane (pps 83-89)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23964"/>
            <a:ext cx="10058400" cy="43507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Jane is a 29-year old single white female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Being treated at a community mental health clinic for depression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Came for help after a recent break-up with her boyfriend – triggered memories of severe childhood paternal abuse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Describes difficulty sleeping and concentrating at work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Fears that someone will break into her apartment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Even though she knows it’s not real, she reports sometimes feeling as if she can hear her father’s loud voice threatening her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4994" y="0"/>
            <a:ext cx="3132908" cy="162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86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Shopping </a:t>
            </a:r>
            <a:br>
              <a:rPr lang="en-US" dirty="0" smtClean="0"/>
            </a:br>
            <a:r>
              <a:rPr lang="en-US" dirty="0" smtClean="0"/>
              <a:t>Begins Now!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054" y="2237232"/>
            <a:ext cx="7696200" cy="48006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sz="2800" dirty="0"/>
              <a:t>Look for clinical theories and approaches that you are comfortable with – but </a:t>
            </a:r>
            <a:r>
              <a:rPr lang="en-US" sz="2800" u="sng" dirty="0"/>
              <a:t>challenge yourself to explore new ways of seeing clients/self</a:t>
            </a:r>
          </a:p>
          <a:p>
            <a:pPr>
              <a:buFontTx/>
              <a:buChar char="-"/>
            </a:pPr>
            <a:r>
              <a:rPr lang="en-US" sz="2800" dirty="0"/>
              <a:t>Allow yourself to </a:t>
            </a:r>
            <a:r>
              <a:rPr lang="en-US" sz="2800" u="sng" dirty="0"/>
              <a:t>not remembe</a:t>
            </a:r>
            <a:r>
              <a:rPr lang="en-US" sz="2800" dirty="0"/>
              <a:t>r everything about each theory/model/therapy/approach </a:t>
            </a:r>
          </a:p>
          <a:p>
            <a:pPr>
              <a:buFontTx/>
              <a:buChar char="-"/>
            </a:pPr>
            <a:r>
              <a:rPr lang="en-US" sz="2800" u="sng" dirty="0"/>
              <a:t>Theories/Models</a:t>
            </a:r>
            <a:r>
              <a:rPr lang="en-US" sz="2800" dirty="0"/>
              <a:t> are the broader set of assumptions and beliefs about the source of human problems/solutions </a:t>
            </a:r>
          </a:p>
          <a:p>
            <a:pPr>
              <a:buFontTx/>
              <a:buChar char="-"/>
            </a:pPr>
            <a:r>
              <a:rPr lang="en-US" sz="2800" u="sng" dirty="0"/>
              <a:t>Therapies/Approaches</a:t>
            </a:r>
            <a:r>
              <a:rPr lang="en-US" sz="2800" dirty="0"/>
              <a:t> – Group of specific ways to </a:t>
            </a:r>
            <a:r>
              <a:rPr lang="en-US" sz="2800" dirty="0" smtClean="0"/>
              <a:t>intervene 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800" u="sng" dirty="0"/>
              <a:t>Techniques</a:t>
            </a:r>
            <a:r>
              <a:rPr lang="en-US" sz="2800" dirty="0"/>
              <a:t> are the actual steps you and the client take to make improvements </a:t>
            </a:r>
          </a:p>
        </p:txBody>
      </p:sp>
      <p:pic>
        <p:nvPicPr>
          <p:cNvPr id="1026" name="Picture 2" descr="https://encrypted-tbn3.gstatic.com/images?q=tbn:ANd9GcSBZAVmq729f9kQ1Bd-qWYF6-kGUB-zG510wcmaX0JkWZfr0NNH7mW8zQj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1" y="76201"/>
            <a:ext cx="21431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371600"/>
            <a:ext cx="7406640" cy="147218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Object Relations Theory: </a:t>
            </a:r>
            <a:r>
              <a:rPr lang="en-US" sz="3600" i="1" dirty="0"/>
              <a:t>A Relational Psychodynamic Model</a:t>
            </a:r>
            <a:endParaRPr lang="en-US" sz="3600" dirty="0"/>
          </a:p>
        </p:txBody>
      </p:sp>
      <p:pic>
        <p:nvPicPr>
          <p:cNvPr id="48130" name="Picture 2" descr="http://www.enneagraminstitute.com/Images/Object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2281" y="3260125"/>
            <a:ext cx="2438400" cy="914401"/>
          </a:xfrm>
          <a:prstGeom prst="rect">
            <a:avLst/>
          </a:prstGeom>
          <a:noFill/>
        </p:spPr>
      </p:pic>
      <p:pic>
        <p:nvPicPr>
          <p:cNvPr id="48132" name="Picture 4" descr="woman%20self%20esteem.png">
            <a:hlinkClick r:id="rId4" invalidUrl="http://www.saidaonline.com/en/newsgfx/woman self esteem.png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2941" y="4590867"/>
            <a:ext cx="1828800" cy="1571051"/>
          </a:xfrm>
          <a:prstGeom prst="rect">
            <a:avLst/>
          </a:prstGeom>
          <a:noFill/>
        </p:spPr>
      </p:pic>
      <p:pic>
        <p:nvPicPr>
          <p:cNvPr id="48134" name="Picture 6" descr="http://gse.buffalo.edu/fas/Cook-Cottone/images/rep_self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9091" y="2772031"/>
            <a:ext cx="6219567" cy="40859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Relation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4470" y="1845276"/>
            <a:ext cx="749808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Helps us:</a:t>
            </a:r>
          </a:p>
          <a:p>
            <a:pPr lvl="1"/>
            <a:r>
              <a:rPr lang="en-US" sz="2400" dirty="0" smtClean="0"/>
              <a:t>Understand and treat abused children and adults who were abused or neglected as children</a:t>
            </a:r>
          </a:p>
          <a:p>
            <a:pPr lvl="2"/>
            <a:r>
              <a:rPr lang="en-US" sz="2400" dirty="0" smtClean="0"/>
              <a:t>They are often unable to detach from their abusive parents &amp; see well-meaning caregivers as dangerous </a:t>
            </a:r>
          </a:p>
          <a:p>
            <a:pPr lvl="1"/>
            <a:r>
              <a:rPr lang="en-US" sz="2400" dirty="0" smtClean="0"/>
              <a:t>Understand how experience of the object(s) from the past can dominate/distort current relationships &amp; self esteem</a:t>
            </a:r>
          </a:p>
          <a:p>
            <a:pPr lvl="1"/>
            <a:r>
              <a:rPr lang="en-US" sz="2400" dirty="0" smtClean="0"/>
              <a:t>Understand and better respond to these clients – also understand our own reactions to them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Client: Jane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5719" y="1777314"/>
            <a:ext cx="8019288" cy="52578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What </a:t>
            </a:r>
            <a:r>
              <a:rPr lang="en-US" sz="2600" dirty="0"/>
              <a:t>should </a:t>
            </a:r>
            <a:r>
              <a:rPr lang="en-US" sz="2600" dirty="0" smtClean="0"/>
              <a:t>we attempt </a:t>
            </a:r>
            <a:r>
              <a:rPr lang="en-US" sz="2600" dirty="0"/>
              <a:t>to accomplish in </a:t>
            </a:r>
            <a:r>
              <a:rPr lang="en-US" sz="2600" dirty="0" smtClean="0"/>
              <a:t>an initial therapy session with Jane? </a:t>
            </a:r>
            <a:endParaRPr lang="en-US" sz="2600" dirty="0"/>
          </a:p>
          <a:p>
            <a:r>
              <a:rPr lang="en-US" sz="2600" dirty="0"/>
              <a:t>How could mirroring and reflective comments help?</a:t>
            </a:r>
          </a:p>
          <a:p>
            <a:r>
              <a:rPr lang="en-US" sz="2600" dirty="0"/>
              <a:t>From an Object Relations Perspective, what should </a:t>
            </a:r>
          </a:p>
          <a:p>
            <a:pPr>
              <a:buNone/>
            </a:pPr>
            <a:r>
              <a:rPr lang="en-US" sz="2600" dirty="0"/>
              <a:t>    </a:t>
            </a:r>
            <a:r>
              <a:rPr lang="en-US" sz="2600" dirty="0" smtClean="0"/>
              <a:t>you be </a:t>
            </a:r>
            <a:r>
              <a:rPr lang="en-US" sz="2600" dirty="0"/>
              <a:t>asking about or looking for?  </a:t>
            </a:r>
          </a:p>
          <a:p>
            <a:r>
              <a:rPr lang="en-US" sz="2600" dirty="0"/>
              <a:t>How important is </a:t>
            </a:r>
            <a:r>
              <a:rPr lang="en-US" sz="2600" dirty="0" smtClean="0"/>
              <a:t>our </a:t>
            </a:r>
            <a:r>
              <a:rPr lang="en-US" sz="2600" dirty="0"/>
              <a:t>relationship with </a:t>
            </a:r>
            <a:r>
              <a:rPr lang="en-US" sz="2600" dirty="0" smtClean="0"/>
              <a:t>Jane </a:t>
            </a:r>
            <a:r>
              <a:rPr lang="en-US" sz="2600" dirty="0"/>
              <a:t>from an Object Relations Perspective?</a:t>
            </a:r>
          </a:p>
          <a:p>
            <a:r>
              <a:rPr lang="en-US" sz="2600" dirty="0"/>
              <a:t>How might </a:t>
            </a:r>
            <a:r>
              <a:rPr lang="en-US" sz="2600" dirty="0" smtClean="0"/>
              <a:t>Jane </a:t>
            </a:r>
            <a:r>
              <a:rPr lang="en-US" sz="2600" dirty="0"/>
              <a:t>be doing some:</a:t>
            </a:r>
          </a:p>
          <a:p>
            <a:pPr lvl="1"/>
            <a:r>
              <a:rPr lang="en-US" sz="2600" dirty="0"/>
              <a:t>Splitting and projective identification</a:t>
            </a:r>
          </a:p>
          <a:p>
            <a:pPr lvl="1"/>
            <a:r>
              <a:rPr lang="en-US" sz="2600" dirty="0"/>
              <a:t>Using an internalized bad object</a:t>
            </a:r>
          </a:p>
          <a:p>
            <a:pPr lvl="1"/>
            <a:r>
              <a:rPr lang="en-US" sz="2600" dirty="0"/>
              <a:t>Using introjection and blame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Goals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Help Jane to feel accepted, trusted, and liked by the therapist (the therapist as a good object in order to feel secure enough to risk giving up her internalized bad object – rejecting parents) </a:t>
            </a:r>
          </a:p>
          <a:p>
            <a:r>
              <a:rPr lang="en-US" sz="2800" dirty="0" smtClean="0"/>
              <a:t>Identify connections of current behaviors to parents/objects </a:t>
            </a:r>
          </a:p>
          <a:p>
            <a:r>
              <a:rPr lang="en-US" sz="2800" dirty="0" smtClean="0"/>
              <a:t>Identify self blame patterns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Work of Melanie Klein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Internal Object: The Subjective Experience</a:t>
            </a:r>
          </a:p>
          <a:p>
            <a:r>
              <a:rPr lang="en-US" altLang="en-US" smtClean="0"/>
              <a:t>Splitting and Projective Identification</a:t>
            </a:r>
          </a:p>
          <a:p>
            <a:r>
              <a:rPr lang="en-US" altLang="en-US" smtClean="0"/>
              <a:t>The Internal Object and Child Abuse</a:t>
            </a:r>
          </a:p>
          <a:p>
            <a:r>
              <a:rPr lang="en-US" altLang="en-US" smtClean="0"/>
              <a:t>The Internal Object and Internalized Oppression    </a:t>
            </a:r>
            <a:r>
              <a:rPr lang="en-US" altLang="en-US" smtClean="0">
                <a:solidFill>
                  <a:srgbClr val="FF0000"/>
                </a:solidFill>
              </a:rPr>
              <a:t>PG. 82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655</TotalTime>
  <Words>830</Words>
  <Application>Microsoft Macintosh PowerPoint</Application>
  <PresentationFormat>Widescreen</PresentationFormat>
  <Paragraphs>146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Rockwell</vt:lpstr>
      <vt:lpstr>Rockwell Condensed</vt:lpstr>
      <vt:lpstr>Wingdings</vt:lpstr>
      <vt:lpstr>Wood Type</vt:lpstr>
      <vt:lpstr>Objects Relations Theory And Use of Multicultural Assessment</vt:lpstr>
      <vt:lpstr>Objectives for this Module</vt:lpstr>
      <vt:lpstr>Our Next Client – Jane (pps 83-89) </vt:lpstr>
      <vt:lpstr>Your Shopping  Begins Now!</vt:lpstr>
      <vt:lpstr>Object Relations Theory: A Relational Psychodynamic Model</vt:lpstr>
      <vt:lpstr>Object Relation Theory</vt:lpstr>
      <vt:lpstr>Our Client: Jane</vt:lpstr>
      <vt:lpstr>Overall Goals </vt:lpstr>
      <vt:lpstr>The Work of Melanie Klein</vt:lpstr>
      <vt:lpstr>The Work of Ronald Fairbairn</vt:lpstr>
      <vt:lpstr>The Work of Harry Guntrip</vt:lpstr>
      <vt:lpstr>The Work of Donald Winnicott</vt:lpstr>
      <vt:lpstr>Eight Stages in Object Relations Theory and Practice</vt:lpstr>
      <vt:lpstr>Eight Stages in Object Relations Theory and Practice</vt:lpstr>
      <vt:lpstr>Object Relations Theory and Brief Treatment</vt:lpstr>
      <vt:lpstr>Summary</vt:lpstr>
      <vt:lpstr>Summary</vt:lpstr>
      <vt:lpstr>Chapter 5 Multicultural Assessment </vt:lpstr>
      <vt:lpstr>Our Next Client: Precious </vt:lpstr>
      <vt:lpstr>Cultural Competence</vt:lpstr>
      <vt:lpstr>Multicultural Clinical Practice</vt:lpstr>
      <vt:lpstr>Multicultural Clinical Practice</vt:lpstr>
      <vt:lpstr>Example of Culturally  Competent Practice</vt:lpstr>
      <vt:lpstr>Example of Culturally  Competent Practice</vt:lpstr>
      <vt:lpstr>Example of Culturally Specific Practice: Research across Cultures</vt:lpstr>
      <vt:lpstr>Culturally Competent Practice</vt:lpstr>
      <vt:lpstr>Summary</vt:lpstr>
    </vt:vector>
  </TitlesOfParts>
  <Company>University of Central Florida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Psychodynamic Theories: Objects Relations &amp; Ego Psychology</dc:title>
  <dc:creator>James Whitworth</dc:creator>
  <cp:lastModifiedBy>Tameca Harris-Jackson</cp:lastModifiedBy>
  <cp:revision>66</cp:revision>
  <cp:lastPrinted>2016-10-05T12:49:42Z</cp:lastPrinted>
  <dcterms:created xsi:type="dcterms:W3CDTF">2016-10-04T14:11:10Z</dcterms:created>
  <dcterms:modified xsi:type="dcterms:W3CDTF">2018-08-19T19:58:22Z</dcterms:modified>
</cp:coreProperties>
</file>