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8" r:id="rId2"/>
    <p:sldId id="349" r:id="rId3"/>
    <p:sldId id="367" r:id="rId4"/>
    <p:sldId id="368" r:id="rId5"/>
    <p:sldId id="373" r:id="rId6"/>
    <p:sldId id="369" r:id="rId7"/>
    <p:sldId id="352" r:id="rId8"/>
    <p:sldId id="353" r:id="rId9"/>
    <p:sldId id="370" r:id="rId10"/>
    <p:sldId id="354" r:id="rId11"/>
    <p:sldId id="355" r:id="rId12"/>
    <p:sldId id="356" r:id="rId13"/>
    <p:sldId id="374" r:id="rId14"/>
    <p:sldId id="375" r:id="rId15"/>
    <p:sldId id="371" r:id="rId16"/>
    <p:sldId id="359" r:id="rId17"/>
    <p:sldId id="376" r:id="rId18"/>
    <p:sldId id="361" r:id="rId19"/>
    <p:sldId id="362" r:id="rId20"/>
    <p:sldId id="372" r:id="rId21"/>
    <p:sldId id="363" r:id="rId22"/>
    <p:sldId id="377" r:id="rId23"/>
    <p:sldId id="3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122" autoAdjust="0"/>
  </p:normalViewPr>
  <p:slideViewPr>
    <p:cSldViewPr>
      <p:cViewPr varScale="1">
        <p:scale>
          <a:sx n="88" d="100"/>
          <a:sy n="8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8/1/2017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Add edition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Chapter ##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pic>
        <p:nvPicPr>
          <p:cNvPr id="17" name="Picture 1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pic>
        <p:nvPicPr>
          <p:cNvPr id="14" name="Picture 13" descr="1d026244feaf06692eabcfef98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3400" y="1600200"/>
            <a:ext cx="3571875" cy="4572000"/>
          </a:xfrm>
          <a:prstGeom prst="rect">
            <a:avLst/>
          </a:prstGeom>
          <a:ln>
            <a:solidFill>
              <a:srgbClr val="3C1581"/>
            </a:solidFill>
          </a:ln>
        </p:spPr>
      </p:pic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7FA3"/>
              </a:buClr>
              <a:buSzPct val="100000"/>
              <a:buFont typeface="+mj-lt"/>
              <a:buAutoNum type="arabicPeriod"/>
              <a:defRPr/>
            </a:lvl1pPr>
            <a:lvl2pPr marL="800100" indent="-342900">
              <a:buClr>
                <a:srgbClr val="007FA3"/>
              </a:buClr>
              <a:buFont typeface="+mj-lt"/>
              <a:buAutoNum type="arabicPeriod"/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3061228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>
            <a:lvl1pPr marL="0" indent="0" algn="ctr">
              <a:buClr>
                <a:srgbClr val="007FA3"/>
              </a:buClr>
              <a:buSzPct val="100000"/>
              <a:buNone/>
              <a:defRPr sz="2800"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19456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81200" y="6457890"/>
            <a:ext cx="71628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2017,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7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7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5419344"/>
            <a:ext cx="8229600" cy="829056"/>
          </a:xfrm>
        </p:spPr>
        <p:txBody>
          <a:bodyPr anchor="b" anchorCtr="0"/>
          <a:lstStyle>
            <a:lvl1pPr>
              <a:defRPr sz="1600" b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figure number and title</a:t>
            </a:r>
            <a:endParaRPr lang="en-US" dirty="0"/>
          </a:p>
        </p:txBody>
      </p:sp>
      <p:pic>
        <p:nvPicPr>
          <p:cNvPr id="6" name="Picture 5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00" y="6477000"/>
            <a:ext cx="918000" cy="27991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981200" y="6457890"/>
            <a:ext cx="716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Copyright © 2018,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2013, 2009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Pearson Education, Inc.</a:t>
            </a:r>
            <a:r>
              <a:rPr lang="en-US" altLang="en-US" sz="1000" b="0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1000" b="0" dirty="0" smtClean="0">
                <a:ea typeface="Verdana" panose="020B0604030504040204" pitchFamily="34" charset="0"/>
                <a:cs typeface="Verdana" panose="020B0604030504040204" pitchFamily="34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60" r:id="rId3"/>
    <p:sldLayoutId id="2147483659" r:id="rId4"/>
    <p:sldLayoutId id="2147483658" r:id="rId5"/>
    <p:sldLayoutId id="2147483661" r:id="rId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>
                <a:latin typeface="Arial"/>
                <a:cs typeface="Arial"/>
              </a:rPr>
              <a:t>Effective Leadership and Management in Nursing</a:t>
            </a:r>
            <a:r>
              <a:rPr lang="en-US" i="1" dirty="0" smtClean="0">
                <a:latin typeface="Arial"/>
                <a:cs typeface="Arial"/>
              </a:rPr>
              <a:t/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sz="2400" b="0" dirty="0" smtClean="0">
                <a:latin typeface="Arial"/>
                <a:cs typeface="Arial"/>
              </a:rPr>
              <a:t>Ninth Edition</a:t>
            </a:r>
            <a:endParaRPr lang="en-US" sz="2400" b="0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800" dirty="0"/>
              <a:t>Chapter </a:t>
            </a:r>
            <a:r>
              <a:rPr lang="en-US" sz="2800" dirty="0" smtClean="0"/>
              <a:t>26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en-US" sz="2400" dirty="0"/>
              <a:t>Managing Stress</a:t>
            </a:r>
            <a:endParaRPr lang="en-US" sz="2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3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Causes of Stress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Organizational Factors </a:t>
            </a:r>
          </a:p>
          <a:p>
            <a:pPr lvl="1"/>
            <a:r>
              <a:rPr lang="en-US"/>
              <a:t>Stress can result from job-related factors. 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Task overload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Conflicting tasks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Inability to do tasks assigned</a:t>
            </a:r>
          </a:p>
          <a:p>
            <a:pPr lvl="2"/>
            <a:r>
              <a:rPr lang="en-US"/>
              <a:t>Unclear or insufficient information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Physical environment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Manager's behavior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Organizational norms and expectations in conflict with individual's needs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Pressure for efficiency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2483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Causes of Stress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Interpersonal Factors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Strained relationships within the nursing profession and between nurses and other professionals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Unrealistic expectations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Interactions not characterized by open communication</a:t>
            </a:r>
          </a:p>
          <a:p>
            <a:pPr lvl="1"/>
            <a:r>
              <a:rPr lang="en-US"/>
              <a:t>Interactions between physicians and nurses are often strained.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Need to fulfill multiple roles</a:t>
            </a:r>
          </a:p>
          <a:p>
            <a:pPr lvl="2"/>
            <a:r>
              <a:rPr lang="en-US"/>
              <a:t>Interactions between physicians and nurses are often strained.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Working night shift and shift rotation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33369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Causes of Stress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Individual Factors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Rate of life changes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Marriage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Pregnancy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Purchasing a new home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Individual’s interpretation of events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Stressful or positive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9920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Causes of Stress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Individual Factors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Reality shock</a:t>
            </a:r>
          </a:p>
          <a:p>
            <a:pPr lvl="2"/>
            <a:r>
              <a:rPr lang="en-US"/>
              <a:t>Experienced when changing from the student role to the professional practitioner role</a:t>
            </a:r>
          </a:p>
          <a:p>
            <a:pPr lvl="2"/>
            <a:r>
              <a:rPr lang="en-US"/>
              <a:t>When students move from a familiar school culture to a work culture, they experience surprise and disequilibrium.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Role ambiguity</a:t>
            </a:r>
          </a:p>
          <a:p>
            <a:pPr lvl="2"/>
            <a:r>
              <a:rPr lang="en-US"/>
              <a:t>Results from unclear expectations for one’s performance</a:t>
            </a:r>
          </a:p>
          <a:p>
            <a:pPr lvl="2"/>
            <a:r>
              <a:rPr lang="en-US" i="1"/>
              <a:t>Role underload </a:t>
            </a:r>
            <a:r>
              <a:rPr lang="en-US"/>
              <a:t>and </a:t>
            </a:r>
            <a:r>
              <a:rPr lang="en-US" i="1"/>
              <a:t>underutilization </a:t>
            </a:r>
            <a:r>
              <a:rPr lang="en-US"/>
              <a:t>can also occur.</a:t>
            </a:r>
            <a:endParaRPr lang="en-US" altLang="en-US" dirty="0" smtClean="0"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9920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Causes of Stress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Individual Factors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Role conflict</a:t>
            </a:r>
          </a:p>
          <a:p>
            <a:pPr lvl="2"/>
            <a:r>
              <a:rPr lang="en-US"/>
              <a:t>Result of incompatibility between the individual’s perception of the role and its actual requirements</a:t>
            </a:r>
          </a:p>
          <a:p>
            <a:pPr lvl="2"/>
            <a:r>
              <a:rPr lang="en-US"/>
              <a:t>Also occur when an individual has two competing roles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9920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Three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Verdana" panose="020B0604030504040204" pitchFamily="34" charset="0"/>
              </a:rPr>
              <a:t>Summarize the consequences of stress</a:t>
            </a:r>
            <a:r>
              <a:rPr lang="en-US" altLang="en-US" dirty="0" smtClean="0">
                <a:cs typeface="Verdana" panose="020B0604030504040204" pitchFamily="34" charset="0"/>
              </a:rPr>
              <a:t>.</a:t>
            </a:r>
            <a:endParaRPr lang="en-US" alt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126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Consequences of Stress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Warning signs of too much stress include: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Undue, prolonged anxiety, phobias, or persistent state of fear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Depression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Abrupt changes in mood and behavior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Perfectionism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Setting of unreasonably high standards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7461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Consequences of Stress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Warning signs of too much stress include: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Physical illnesses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Ulcer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Arthritis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Colitis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Hypertension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Myocardial infarction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Migraine headaches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27461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Consequences of Stress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Burnout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Perception an individual has used up all available energy to perform the job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Feels he or she does not have enough energy to complete the task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Combination of physical fatigue, emotional exhaustion, and cognitive weariness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0361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Consequences of Stress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Compassion Fatigue</a:t>
            </a:r>
          </a:p>
          <a:p>
            <a:pPr lvl="1"/>
            <a:r>
              <a:rPr lang="en-US" altLang="en-US" dirty="0" smtClean="0"/>
              <a:t>Secondary traumatic stress experienced by caregivers</a:t>
            </a:r>
          </a:p>
          <a:p>
            <a:pPr lvl="2"/>
            <a:r>
              <a:rPr lang="en-US" altLang="en-US" dirty="0" smtClean="0"/>
              <a:t>Affects those caring for others suffering from physical/emotional pain, with symptoms similar to burnout</a:t>
            </a:r>
          </a:p>
          <a:p>
            <a:pPr lvl="3"/>
            <a:r>
              <a:rPr lang="en-US"/>
              <a:t>May be more severe if the caregiver is providing care to those traumatized by crime, war, or war-related traumatic stress, or are emergency workers or first responders</a:t>
            </a:r>
          </a:p>
          <a:p>
            <a:pPr lvl="1"/>
            <a:r>
              <a:rPr lang="en-US"/>
              <a:t>Posttraumatic stress disorders (PTSD)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6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Outcomes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Explain why stress is necessary.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Describe the organizational, interpersonal, and individual factors that cause stress.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Summarize the consequences of stress.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en-US" dirty="0" smtClean="0">
                <a:cs typeface="Verdana" panose="020B0604030504040204" pitchFamily="34" charset="0"/>
              </a:rPr>
              <a:t>Examine how individuals and organizations can manage stress.</a:t>
            </a:r>
          </a:p>
        </p:txBody>
      </p:sp>
    </p:spTree>
    <p:extLst>
      <p:ext uri="{BB962C8B-B14F-4D97-AF65-F5344CB8AC3E}">
        <p14:creationId xmlns:p14="http://schemas.microsoft.com/office/powerpoint/2010/main" val="225363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Four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Verdana" panose="020B0604030504040204" pitchFamily="34" charset="0"/>
              </a:rPr>
              <a:t>Examine how individuals and organizations can manage stress.</a:t>
            </a:r>
          </a:p>
        </p:txBody>
      </p:sp>
    </p:spTree>
    <p:extLst>
      <p:ext uri="{BB962C8B-B14F-4D97-AF65-F5344CB8AC3E}">
        <p14:creationId xmlns:p14="http://schemas.microsoft.com/office/powerpoint/2010/main" val="1734650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Stress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Personal Methods </a:t>
            </a:r>
          </a:p>
          <a:p>
            <a:pPr lvl="1"/>
            <a:r>
              <a:rPr lang="en-US" altLang="en-US" dirty="0" smtClean="0"/>
              <a:t>Recognize stressors in the environment.</a:t>
            </a:r>
          </a:p>
          <a:p>
            <a:pPr lvl="1"/>
            <a:r>
              <a:rPr lang="en-US"/>
              <a:t>Development of interpersonal skills and identifying and nurturing social supports </a:t>
            </a:r>
          </a:p>
          <a:p>
            <a:pPr lvl="1"/>
            <a:r>
              <a:rPr lang="en-US" altLang="en-US" dirty="0" smtClean="0"/>
              <a:t>Keep life in balance.</a:t>
            </a:r>
          </a:p>
          <a:p>
            <a:pPr lvl="2"/>
            <a:r>
              <a:rPr lang="en-US"/>
              <a:t>Difficult, but it can be done.</a:t>
            </a:r>
            <a:endParaRPr lang="en-US" altLang="en-US" dirty="0" smtClean="0"/>
          </a:p>
          <a:p>
            <a:pPr lvl="1"/>
            <a:r>
              <a:rPr lang="en-US"/>
              <a:t>Role redefinition </a:t>
            </a:r>
          </a:p>
          <a:p>
            <a:pPr lvl="2"/>
            <a:r>
              <a:rPr lang="en-US" altLang="en-US" dirty="0" smtClean="0"/>
              <a:t>Clarify roles and integrate or tie together various roles.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0767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Stress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Personal Methods </a:t>
            </a:r>
          </a:p>
          <a:p>
            <a:pPr lvl="1"/>
            <a:r>
              <a:rPr lang="en-US" altLang="en-US" dirty="0" smtClean="0"/>
              <a:t>Manage time.</a:t>
            </a:r>
          </a:p>
          <a:p>
            <a:pPr lvl="1"/>
            <a:r>
              <a:rPr lang="en-US"/>
              <a:t>Caring for yourself physically and developing effective mental habits</a:t>
            </a:r>
          </a:p>
          <a:p>
            <a:pPr lvl="2"/>
            <a:r>
              <a:rPr lang="en-US" altLang="en-US" dirty="0" smtClean="0"/>
              <a:t>Replenish self and relax.</a:t>
            </a:r>
          </a:p>
          <a:p>
            <a:pPr lvl="1"/>
            <a:r>
              <a:rPr lang="en-US"/>
              <a:t>Mindfulness, yoga, and tai chi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00767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Managing Stress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Organizational Methods 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Proper matching of job with applicant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Skills training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Employee assistance programs (EAPs)</a:t>
            </a:r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Communication and social support</a:t>
            </a:r>
          </a:p>
          <a:p>
            <a:pPr lvl="1"/>
            <a:r>
              <a:rPr lang="en-US"/>
              <a:t>Policies that reduce the stress of shift work are also important.</a:t>
            </a:r>
          </a:p>
        </p:txBody>
      </p:sp>
    </p:spTree>
    <p:extLst>
      <p:ext uri="{BB962C8B-B14F-4D97-AF65-F5344CB8AC3E}">
        <p14:creationId xmlns:p14="http://schemas.microsoft.com/office/powerpoint/2010/main" val="165551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burnout</a:t>
            </a:r>
          </a:p>
          <a:p>
            <a:r>
              <a:rPr lang="en-US"/>
              <a:t>compassion fatigue</a:t>
            </a:r>
          </a:p>
          <a:p>
            <a:r>
              <a:rPr lang="en-US"/>
              <a:t>mindfulness</a:t>
            </a:r>
          </a:p>
          <a:p>
            <a:r>
              <a:rPr lang="en-US"/>
              <a:t>posttraumatic stress disorders (PTSD)</a:t>
            </a:r>
          </a:p>
          <a:p>
            <a:r>
              <a:rPr lang="en-US"/>
              <a:t>reality shock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Terms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role ambiguity</a:t>
            </a:r>
          </a:p>
          <a:p>
            <a:r>
              <a:rPr lang="en-US"/>
              <a:t>role conflict</a:t>
            </a:r>
          </a:p>
          <a:p>
            <a:r>
              <a:rPr lang="en-US"/>
              <a:t>role redefinition</a:t>
            </a:r>
          </a:p>
          <a:p>
            <a:r>
              <a:rPr lang="en-US"/>
              <a:t>stress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cs typeface="Verdana" panose="020B0604030504040204" pitchFamily="34" charset="0"/>
              </a:rPr>
              <a:t>Stress</a:t>
            </a:r>
          </a:p>
          <a:p>
            <a:pPr lvl="1"/>
            <a:r>
              <a:rPr lang="en-US"/>
              <a:t>Nonspecific reaction people have to demands from the environment that pose a threat </a:t>
            </a:r>
          </a:p>
          <a:p>
            <a:pPr lvl="1"/>
            <a:r>
              <a:rPr lang="en-US"/>
              <a:t>Results when two or more incompatible demands on the body cause a conflict</a:t>
            </a:r>
          </a:p>
          <a:p>
            <a:pPr lvl="1"/>
            <a:r>
              <a:rPr lang="en-US"/>
              <a:t>Can be positive, </a:t>
            </a:r>
            <a:r>
              <a:rPr lang="en-US" i="1"/>
              <a:t>eustress</a:t>
            </a:r>
            <a:r>
              <a:rPr lang="en-US"/>
              <a:t>, or negative, </a:t>
            </a:r>
            <a:r>
              <a:rPr lang="en-US" i="1"/>
              <a:t>distress </a:t>
            </a:r>
            <a:endParaRPr lang="en-US"/>
          </a:p>
          <a:p>
            <a:pPr lvl="1"/>
            <a:r>
              <a:rPr lang="en-US" altLang="en-US" dirty="0" smtClean="0">
                <a:cs typeface="Verdana" panose="020B0604030504040204" pitchFamily="34" charset="0"/>
              </a:rPr>
              <a:t>Certain amount is essential to sustain life.</a:t>
            </a:r>
          </a:p>
          <a:p>
            <a:pPr lvl="2"/>
            <a:r>
              <a:rPr lang="en-US" altLang="en-US" dirty="0" smtClean="0">
                <a:cs typeface="Verdana" panose="020B0604030504040204" pitchFamily="34" charset="0"/>
              </a:rPr>
              <a:t>In moderate amounts, stress serves as a stimulus to performance</a:t>
            </a:r>
          </a:p>
          <a:p>
            <a:pPr lvl="1"/>
            <a:r>
              <a:rPr lang="en-US"/>
              <a:t>Overpowering stress can cause a person to respond in a maladaptive physiological or psychological manner.</a:t>
            </a:r>
          </a:p>
        </p:txBody>
      </p:sp>
    </p:spTree>
    <p:extLst>
      <p:ext uri="{BB962C8B-B14F-4D97-AF65-F5344CB8AC3E}">
        <p14:creationId xmlns:p14="http://schemas.microsoft.com/office/powerpoint/2010/main" val="286789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One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Verdana" panose="020B0604030504040204" pitchFamily="34" charset="0"/>
              </a:rPr>
              <a:t>Explain why stress is necessary</a:t>
            </a:r>
            <a:r>
              <a:rPr lang="en-US" altLang="en-US" dirty="0" smtClean="0">
                <a:cs typeface="Verdana" panose="020B0604030504040204" pitchFamily="34" charset="0"/>
              </a:rPr>
              <a:t>.</a:t>
            </a:r>
            <a:endParaRPr lang="en-US" alt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356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Nature of Stress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balance must exist between stress and the capability to handle it. </a:t>
            </a:r>
          </a:p>
          <a:p>
            <a:pPr lvl="1"/>
            <a:r>
              <a:rPr lang="en-US"/>
              <a:t>When the degree of stress is equal to the degree of ability to accommodate it, the organism is in a state of equilibrium. </a:t>
            </a:r>
          </a:p>
          <a:p>
            <a:r>
              <a:rPr lang="en-US"/>
              <a:t>The experience of stress is subjective and individualized.</a:t>
            </a:r>
          </a:p>
          <a:p>
            <a:pPr lvl="1"/>
            <a:r>
              <a:rPr lang="en-US"/>
              <a:t>One person’s stressful event is another’s challenge.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7052" y="6172200"/>
            <a:ext cx="179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/>
              <a:t>continued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54240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Nature of Stress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Stress greater than a person’s coping mechanisms can lead to physical and psychological problems.</a:t>
            </a:r>
          </a:p>
          <a:p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Lack of stimulating stress can lead to: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Boredom.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Apathy.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Low motivation.</a:t>
            </a:r>
          </a:p>
          <a:p>
            <a:pPr lvl="1"/>
            <a:r>
              <a:rPr lang="en-US" alt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Poor performance.</a:t>
            </a:r>
          </a:p>
        </p:txBody>
      </p:sp>
    </p:spTree>
    <p:extLst>
      <p:ext uri="{BB962C8B-B14F-4D97-AF65-F5344CB8AC3E}">
        <p14:creationId xmlns:p14="http://schemas.microsoft.com/office/powerpoint/2010/main" val="334426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Two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Verdana" panose="020B0604030504040204" pitchFamily="34" charset="0"/>
              </a:rPr>
              <a:t>Describe the organizational, interpersonal, and individual factors that cause stress</a:t>
            </a:r>
            <a:r>
              <a:rPr lang="en-US" altLang="en-US" dirty="0" smtClean="0">
                <a:cs typeface="Verdana" panose="020B0604030504040204" pitchFamily="34" charset="0"/>
              </a:rPr>
              <a:t>.</a:t>
            </a:r>
            <a:endParaRPr lang="en-US" altLang="en-US" dirty="0"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3935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2348</TotalTime>
  <Words>801</Words>
  <Application>Microsoft Office PowerPoint</Application>
  <PresentationFormat>On-screen Show (4:3)</PresentationFormat>
  <Paragraphs>148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Verdana</vt:lpstr>
      <vt:lpstr>Wingdings</vt:lpstr>
      <vt:lpstr>508 Lecture</vt:lpstr>
      <vt:lpstr>Effective Leadership and Management in Nursing Ninth Edition</vt:lpstr>
      <vt:lpstr>Learning Outcomes</vt:lpstr>
      <vt:lpstr>Key Terms</vt:lpstr>
      <vt:lpstr>Key Terms</vt:lpstr>
      <vt:lpstr>Introduction</vt:lpstr>
      <vt:lpstr>Learning Outcome One</vt:lpstr>
      <vt:lpstr>The Nature of Stress</vt:lpstr>
      <vt:lpstr>The Nature of Stress</vt:lpstr>
      <vt:lpstr>Learning Outcome Two</vt:lpstr>
      <vt:lpstr>Causes of Stress</vt:lpstr>
      <vt:lpstr>Causes of Stress</vt:lpstr>
      <vt:lpstr>Causes of Stress</vt:lpstr>
      <vt:lpstr>Causes of Stress</vt:lpstr>
      <vt:lpstr>Causes of Stress</vt:lpstr>
      <vt:lpstr>Learning Outcome Three</vt:lpstr>
      <vt:lpstr>Consequences of Stress </vt:lpstr>
      <vt:lpstr>Consequences of Stress </vt:lpstr>
      <vt:lpstr>Consequences of Stress</vt:lpstr>
      <vt:lpstr>Consequences of Stress</vt:lpstr>
      <vt:lpstr>Learning Outcome Four</vt:lpstr>
      <vt:lpstr>Managing Stress </vt:lpstr>
      <vt:lpstr>Managing Stress </vt:lpstr>
      <vt:lpstr>Managing Stress 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Leadership and Management in Nursing, 9e</dc:title>
  <dc:subject/>
  <dc:creator>Eleanor J. Sullivan</dc:creator>
  <cp:keywords/>
  <dc:description/>
  <cp:lastModifiedBy>laptopuser</cp:lastModifiedBy>
  <cp:revision>192</cp:revision>
  <dcterms:created xsi:type="dcterms:W3CDTF">2017-07-13T20:46:02Z</dcterms:created>
  <dcterms:modified xsi:type="dcterms:W3CDTF">2017-08-02T01:35:07Z</dcterms:modified>
  <cp:category/>
</cp:coreProperties>
</file>