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48" r:id="rId2"/>
    <p:sldId id="349" r:id="rId3"/>
    <p:sldId id="378" r:id="rId4"/>
    <p:sldId id="379" r:id="rId5"/>
    <p:sldId id="380" r:id="rId6"/>
    <p:sldId id="381" r:id="rId7"/>
    <p:sldId id="382" r:id="rId8"/>
    <p:sldId id="350" r:id="rId9"/>
    <p:sldId id="351" r:id="rId10"/>
    <p:sldId id="352" r:id="rId11"/>
    <p:sldId id="353" r:id="rId12"/>
    <p:sldId id="386" r:id="rId13"/>
    <p:sldId id="388" r:id="rId14"/>
    <p:sldId id="387" r:id="rId15"/>
    <p:sldId id="357" r:id="rId16"/>
    <p:sldId id="358" r:id="rId17"/>
    <p:sldId id="359" r:id="rId18"/>
    <p:sldId id="361" r:id="rId19"/>
    <p:sldId id="362" r:id="rId20"/>
    <p:sldId id="363" r:id="rId21"/>
    <p:sldId id="364" r:id="rId22"/>
    <p:sldId id="385" r:id="rId23"/>
    <p:sldId id="365" r:id="rId24"/>
    <p:sldId id="392" r:id="rId25"/>
    <p:sldId id="391" r:id="rId26"/>
    <p:sldId id="366" r:id="rId27"/>
    <p:sldId id="367" r:id="rId28"/>
    <p:sldId id="368" r:id="rId29"/>
    <p:sldId id="369" r:id="rId30"/>
    <p:sldId id="370" r:id="rId31"/>
    <p:sldId id="372" r:id="rId32"/>
    <p:sldId id="3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5122" autoAdjust="0"/>
  </p:normalViewPr>
  <p:slideViewPr>
    <p:cSldViewPr>
      <p:cViewPr varScale="1">
        <p:scale>
          <a:sx n="88" d="100"/>
          <a:sy n="88" d="100"/>
        </p:scale>
        <p:origin x="1080" y="78"/>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8/1/2017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8/1/2017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18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7" name="Picture 1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pic>
        <p:nvPicPr>
          <p:cNvPr id="14" name="Picture 13" descr="1d026244feaf06692eabcfef98.jpg"/>
          <p:cNvPicPr>
            <a:picLocks noChangeAspect="1"/>
          </p:cNvPicPr>
          <p:nvPr userDrawn="1"/>
        </p:nvPicPr>
        <p:blipFill>
          <a:blip r:embed="rId3"/>
          <a:stretch>
            <a:fillRect/>
          </a:stretch>
        </p:blipFill>
        <p:spPr>
          <a:xfrm>
            <a:off x="533400" y="1600200"/>
            <a:ext cx="3571875" cy="4572000"/>
          </a:xfrm>
          <a:prstGeom prst="rect">
            <a:avLst/>
          </a:prstGeom>
          <a:ln>
            <a:solidFill>
              <a:srgbClr val="3C1581"/>
            </a:solidFill>
          </a:ln>
        </p:spPr>
      </p:pic>
      <p:sp>
        <p:nvSpPr>
          <p:cNvPr id="12" name="TextBox 11"/>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Clr>
                <a:srgbClr val="007FA3"/>
              </a:buClr>
              <a:buSzPct val="100000"/>
              <a:buFont typeface="+mj-lt"/>
              <a:buAutoNum type="arabicPeriod"/>
              <a:defRPr/>
            </a:lvl1pPr>
            <a:lvl2pPr marL="800100" indent="-342900">
              <a:buClr>
                <a:srgbClr val="007FA3"/>
              </a:buClr>
              <a:buFont typeface="+mj-lt"/>
              <a:buAutoNum type="arabicPeriod"/>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685823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3061228"/>
          </a:xfrm>
        </p:spPr>
        <p:txBody>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3429000"/>
            <a:ext cx="8229600" cy="2697163"/>
          </a:xfrm>
        </p:spPr>
        <p:txBody>
          <a:bodyPr/>
          <a:lstStyle>
            <a:lvl1pPr marL="0" indent="0" algn="ctr">
              <a:buClr>
                <a:srgbClr val="007FA3"/>
              </a:buClr>
              <a:buSzPct val="100000"/>
              <a:buNone/>
              <a:defRPr sz="2800"/>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2993711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19456"/>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2" name="TextBox 11"/>
          <p:cNvSpPr txBox="1"/>
          <p:nvPr userDrawn="1"/>
        </p:nvSpPr>
        <p:spPr>
          <a:xfrm>
            <a:off x="1981200" y="6457890"/>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0" dirty="0" smtClean="0">
                <a:ea typeface="Verdana" panose="020B0604030504040204" pitchFamily="34" charset="0"/>
                <a:cs typeface="Verdana" panose="020B0604030504040204" pitchFamily="34" charset="0"/>
              </a:rPr>
              <a:t>Copyright © 2017,</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Pearson Education, Inc.</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All Rights Reserved</a:t>
            </a:r>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229600" cy="685800"/>
          </a:xfrm>
          <a:noFill/>
          <a:ln>
            <a:noFill/>
          </a:ln>
        </p:spPr>
        <p:txBody>
          <a:bodyPr/>
          <a:lstStyle>
            <a:lvl1pPr algn="ctr">
              <a:defRPr sz="1400">
                <a:solidFill>
                  <a:srgbClr val="000000"/>
                </a:solidFill>
                <a:effectLst/>
              </a:defRPr>
            </a:lvl1pPr>
          </a:lstStyle>
          <a:p>
            <a:r>
              <a:rPr lang="en-US" smtClean="0"/>
              <a:t>Click to edit Master title style</a:t>
            </a:r>
            <a:endParaRPr lang="en-US"/>
          </a:p>
        </p:txBody>
      </p:sp>
    </p:spTree>
    <p:extLst>
      <p:ext uri="{BB962C8B-B14F-4D97-AF65-F5344CB8AC3E}">
        <p14:creationId xmlns:p14="http://schemas.microsoft.com/office/powerpoint/2010/main" val="163383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5419344"/>
            <a:ext cx="8229600" cy="829056"/>
          </a:xfrm>
        </p:spPr>
        <p:txBody>
          <a:bodyPr anchor="b" anchorCtr="0"/>
          <a:lstStyle>
            <a:lvl1pPr>
              <a:defRPr sz="1600" b="0">
                <a:solidFill>
                  <a:schemeClr val="tx1"/>
                </a:solidFill>
                <a:latin typeface="Arial"/>
                <a:cs typeface="Arial"/>
              </a:defRPr>
            </a:lvl1pPr>
          </a:lstStyle>
          <a:p>
            <a:r>
              <a:rPr lang="en-US" dirty="0" smtClean="0"/>
              <a:t>Click to add figure number and title</a:t>
            </a:r>
            <a:endParaRPr lang="en-US" dirty="0"/>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7" name="TextBox 6"/>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pic>
        <p:nvPicPr>
          <p:cNvPr id="9" name="Picture 8" descr="Pearson Logo"/>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6" name="TextBox 5"/>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57" r:id="rId1"/>
    <p:sldLayoutId id="2147483650" r:id="rId2"/>
    <p:sldLayoutId id="2147483660" r:id="rId3"/>
    <p:sldLayoutId id="2147483659" r:id="rId4"/>
    <p:sldLayoutId id="2147483658" r:id="rId5"/>
    <p:sldLayoutId id="2147483661" r:id="rId6"/>
    <p:sldLayoutId id="2147483662" r:id="rId7"/>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latin typeface="Arial"/>
                <a:cs typeface="Arial"/>
              </a:rPr>
              <a:t>Effective Leadership and Management in Nursing</a:t>
            </a:r>
            <a:r>
              <a:rPr lang="en-US" i="1" dirty="0" smtClean="0">
                <a:latin typeface="Arial"/>
                <a:cs typeface="Arial"/>
              </a:rPr>
              <a:t/>
            </a:r>
            <a:br>
              <a:rPr lang="en-US" i="1" dirty="0" smtClean="0">
                <a:latin typeface="Arial"/>
                <a:cs typeface="Arial"/>
              </a:rPr>
            </a:br>
            <a:r>
              <a:rPr lang="en-US" sz="2400" b="0" dirty="0" smtClean="0">
                <a:latin typeface="Arial"/>
                <a:cs typeface="Arial"/>
              </a:rPr>
              <a:t>Ninth Edition</a:t>
            </a:r>
            <a:endParaRPr lang="en-US" sz="2400" b="0" dirty="0">
              <a:latin typeface="Arial"/>
              <a:cs typeface="Arial"/>
            </a:endParaRPr>
          </a:p>
        </p:txBody>
      </p:sp>
      <p:sp>
        <p:nvSpPr>
          <p:cNvPr id="4" name="Text Placeholder 3"/>
          <p:cNvSpPr>
            <a:spLocks noGrp="1"/>
          </p:cNvSpPr>
          <p:nvPr>
            <p:ph type="body" sz="quarter" idx="14"/>
          </p:nvPr>
        </p:nvSpPr>
        <p:spPr/>
        <p:txBody>
          <a:bodyPr/>
          <a:lstStyle/>
          <a:p>
            <a:r>
              <a:rPr lang="en-US" sz="2800" dirty="0"/>
              <a:t>Chapter </a:t>
            </a:r>
            <a:r>
              <a:rPr lang="en-US" sz="2800" dirty="0" smtClean="0"/>
              <a:t>13</a:t>
            </a:r>
            <a:endParaRPr lang="en-US" sz="2800" dirty="0"/>
          </a:p>
          <a:p>
            <a:endParaRPr lang="en-US" sz="2800" dirty="0"/>
          </a:p>
        </p:txBody>
      </p:sp>
      <p:sp>
        <p:nvSpPr>
          <p:cNvPr id="5" name="Text Placeholder 4"/>
          <p:cNvSpPr>
            <a:spLocks noGrp="1"/>
          </p:cNvSpPr>
          <p:nvPr>
            <p:ph type="body" sz="quarter" idx="15"/>
          </p:nvPr>
        </p:nvSpPr>
        <p:spPr/>
        <p:txBody>
          <a:bodyPr/>
          <a:lstStyle/>
          <a:p>
            <a:r>
              <a:rPr lang="en-US" altLang="en-US" sz="2400" dirty="0"/>
              <a:t>Handling Conflict</a:t>
            </a:r>
          </a:p>
        </p:txBody>
      </p:sp>
    </p:spTree>
    <p:extLst>
      <p:ext uri="{BB962C8B-B14F-4D97-AF65-F5344CB8AC3E}">
        <p14:creationId xmlns:p14="http://schemas.microsoft.com/office/powerpoint/2010/main" val="5787346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dirty="0"/>
              <a:t>Conflict</a:t>
            </a:r>
          </a:p>
        </p:txBody>
      </p:sp>
      <p:sp>
        <p:nvSpPr>
          <p:cNvPr id="8195" name="Rectangle 3"/>
          <p:cNvSpPr>
            <a:spLocks noGrp="1" noChangeArrowheads="1"/>
          </p:cNvSpPr>
          <p:nvPr>
            <p:ph type="body" idx="1"/>
          </p:nvPr>
        </p:nvSpPr>
        <p:spPr/>
        <p:txBody>
          <a:bodyPr/>
          <a:lstStyle/>
          <a:p>
            <a:r>
              <a:rPr lang="en-US"/>
              <a:t>Conflict is a dynamic process, rather than a state. </a:t>
            </a:r>
          </a:p>
          <a:p>
            <a:pPr lvl="1"/>
            <a:r>
              <a:rPr lang="en-US" altLang="en-US" dirty="0" smtClean="0">
                <a:cs typeface="Verdana" panose="020B0604030504040204" pitchFamily="34" charset="0"/>
              </a:rPr>
              <a:t>Can be positive or negative</a:t>
            </a:r>
          </a:p>
          <a:p>
            <a:pPr lvl="1"/>
            <a:r>
              <a:rPr lang="en-US" altLang="en-US" dirty="0" smtClean="0">
                <a:cs typeface="Verdana" panose="020B0604030504040204" pitchFamily="34" charset="0"/>
              </a:rPr>
              <a:t>Can be </a:t>
            </a:r>
            <a:r>
              <a:rPr lang="en-US"/>
              <a:t>healthy or dysfunctional</a:t>
            </a:r>
            <a:endParaRPr lang="en-US" altLang="en-US" dirty="0" smtClean="0">
              <a:cs typeface="Verdana" panose="020B0604030504040204" pitchFamily="34" charset="0"/>
            </a:endParaRPr>
          </a:p>
          <a:p>
            <a:r>
              <a:rPr lang="en-US" altLang="en-US" dirty="0" smtClean="0">
                <a:cs typeface="Verdana" panose="020B0604030504040204" pitchFamily="34" charset="0"/>
              </a:rPr>
              <a:t>A certain amount of conflict is beneficial to an organization.</a:t>
            </a:r>
          </a:p>
          <a:p>
            <a:pPr lvl="1"/>
            <a:r>
              <a:rPr lang="en-US"/>
              <a:t>Heighten sensitivity to an issue</a:t>
            </a:r>
          </a:p>
          <a:p>
            <a:pPr lvl="1"/>
            <a:r>
              <a:rPr lang="en-US"/>
              <a:t>Stimulus for developing new ideas</a:t>
            </a:r>
          </a:p>
          <a:p>
            <a:pPr lvl="1"/>
            <a:r>
              <a:rPr lang="en-US"/>
              <a:t>Helps people recognize legitimate differences within the organization or profession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08427079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US" dirty="0"/>
              <a:t>Conflict</a:t>
            </a:r>
          </a:p>
        </p:txBody>
      </p:sp>
      <p:sp>
        <p:nvSpPr>
          <p:cNvPr id="9219" name="Rectangle 3"/>
          <p:cNvSpPr>
            <a:spLocks noGrp="1" noChangeArrowheads="1"/>
          </p:cNvSpPr>
          <p:nvPr>
            <p:ph type="body" idx="1"/>
          </p:nvPr>
        </p:nvSpPr>
        <p:spPr/>
        <p:txBody>
          <a:bodyPr/>
          <a:lstStyle/>
          <a:p>
            <a:r>
              <a:rPr lang="en-US"/>
              <a:t>Interprofessional Conflict</a:t>
            </a:r>
          </a:p>
          <a:p>
            <a:pPr lvl="1"/>
            <a:r>
              <a:rPr lang="en-US"/>
              <a:t>Nurses often have conflicts with other healthcare professionals, administrators, or coworkers.</a:t>
            </a:r>
          </a:p>
          <a:p>
            <a:pPr lvl="1"/>
            <a:r>
              <a:rPr lang="en-US"/>
              <a:t>Conflicts between physicians and nurses dominate the problems reported by both professions.</a:t>
            </a:r>
          </a:p>
          <a:p>
            <a:pPr lvl="1"/>
            <a:r>
              <a:rPr lang="en-US"/>
              <a:t>DESC script </a:t>
            </a:r>
          </a:p>
          <a:p>
            <a:pPr lvl="2"/>
            <a:r>
              <a:rPr lang="en-US"/>
              <a:t>D: Describe the specific situation or behavior; provide concrete data. </a:t>
            </a:r>
          </a:p>
          <a:p>
            <a:pPr lvl="2"/>
            <a:r>
              <a:rPr lang="en-US"/>
              <a:t>E: Express how the situation makes you feel, and what your concerns are. </a:t>
            </a:r>
          </a:p>
          <a:p>
            <a:pPr lvl="2"/>
            <a:r>
              <a:rPr lang="en-US"/>
              <a:t>S: Suggest other alternatives and seek agreement. </a:t>
            </a:r>
          </a:p>
          <a:p>
            <a:pPr lvl="2"/>
            <a:r>
              <a:rPr lang="en-US"/>
              <a:t>C: Consequences should be stated in terms of impact on established goals; strive for consensus.</a:t>
            </a:r>
          </a:p>
        </p:txBody>
      </p:sp>
    </p:spTree>
    <p:extLst>
      <p:ext uri="{BB962C8B-B14F-4D97-AF65-F5344CB8AC3E}">
        <p14:creationId xmlns:p14="http://schemas.microsoft.com/office/powerpoint/2010/main" val="187462495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Two</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Describe the conflict </a:t>
            </a:r>
            <a:r>
              <a:rPr lang="en-US" altLang="en-US">
                <a:ea typeface="Verdana" panose="020B0604030504040204" pitchFamily="34" charset="0"/>
                <a:cs typeface="Verdana" panose="020B0604030504040204" pitchFamily="34" charset="0"/>
              </a:rPr>
              <a:t>process</a:t>
            </a:r>
            <a:r>
              <a:rPr lang="en-US" altLang="en-US" smtClean="0">
                <a:ea typeface="Verdana" panose="020B0604030504040204" pitchFamily="34" charset="0"/>
                <a:cs typeface="Verdana" panose="020B0604030504040204" pitchFamily="34" charset="0"/>
              </a:rPr>
              <a:t>.</a:t>
            </a:r>
            <a:endParaRPr lang="en-US" alt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4670037"/>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Conflict Process Model</a:t>
            </a:r>
          </a:p>
        </p:txBody>
      </p:sp>
      <p:sp>
        <p:nvSpPr>
          <p:cNvPr id="13315" name="Rectangle 3"/>
          <p:cNvSpPr>
            <a:spLocks noGrp="1" noChangeArrowheads="1"/>
          </p:cNvSpPr>
          <p:nvPr>
            <p:ph type="body" idx="1"/>
          </p:nvPr>
        </p:nvSpPr>
        <p:spPr/>
        <p:txBody>
          <a:bodyPr/>
          <a:lstStyle/>
          <a:p>
            <a:r>
              <a:rPr lang="en-US"/>
              <a:t>Conflict and resolution develop according to a process that may be characterized as a life span.</a:t>
            </a:r>
          </a:p>
          <a:p>
            <a:pPr lvl="1"/>
            <a:r>
              <a:rPr lang="en-US"/>
              <a:t>Begins with certain preexisting conditions (antecedent conditions)</a:t>
            </a:r>
          </a:p>
          <a:p>
            <a:pPr lvl="1"/>
            <a:r>
              <a:rPr lang="en-US"/>
              <a:t>Conflict is either resolved or suppressed.</a:t>
            </a:r>
          </a:p>
          <a:p>
            <a:pPr lvl="1"/>
            <a:r>
              <a:rPr lang="en-US"/>
              <a:t>Outcome results in new or reinforced attitudes and feelings among the parties.</a:t>
            </a:r>
          </a:p>
        </p:txBody>
      </p:sp>
    </p:spTree>
    <p:extLst>
      <p:ext uri="{BB962C8B-B14F-4D97-AF65-F5344CB8AC3E}">
        <p14:creationId xmlns:p14="http://schemas.microsoft.com/office/powerpoint/2010/main" val="36144355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b="1" dirty="0" smtClean="0"/>
              <a:t>Figure 13-1</a:t>
            </a:r>
            <a:r>
              <a:rPr lang="en-US" altLang="en-US" dirty="0" smtClean="0"/>
              <a:t>   The conflict process.</a:t>
            </a:r>
          </a:p>
        </p:txBody>
      </p:sp>
      <p:pic>
        <p:nvPicPr>
          <p:cNvPr id="7" name="Picture 6" descr="A diagram shows the conflict process.&#10;The diagram shows antecedent conditions leading to perceived and left conflicts which together lead to the conflict behavior which further leads to conflict resolved or suppressed which finally leads to outcomes. The final outcomes may affect the antecedent conditions."/>
          <p:cNvPicPr>
            <a:picLocks noChangeAspect="1"/>
          </p:cNvPicPr>
          <p:nvPr/>
        </p:nvPicPr>
        <p:blipFill>
          <a:blip r:embed="rId2"/>
          <a:stretch>
            <a:fillRect/>
          </a:stretch>
        </p:blipFill>
        <p:spPr>
          <a:xfrm>
            <a:off x="1371600" y="457200"/>
            <a:ext cx="6356350" cy="5029200"/>
          </a:xfrm>
          <a:prstGeom prst="rect">
            <a:avLst/>
          </a:prstGeom>
        </p:spPr>
      </p:pic>
    </p:spTree>
    <p:extLst>
      <p:ext uri="{BB962C8B-B14F-4D97-AF65-F5344CB8AC3E}">
        <p14:creationId xmlns:p14="http://schemas.microsoft.com/office/powerpoint/2010/main" val="105624290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a:t>Conflict Process Model</a:t>
            </a:r>
            <a:endParaRPr lang="en-US" dirty="0"/>
          </a:p>
        </p:txBody>
      </p:sp>
      <p:sp>
        <p:nvSpPr>
          <p:cNvPr id="13315" name="Rectangle 3"/>
          <p:cNvSpPr>
            <a:spLocks noGrp="1" noChangeArrowheads="1"/>
          </p:cNvSpPr>
          <p:nvPr>
            <p:ph type="body" idx="1"/>
          </p:nvPr>
        </p:nvSpPr>
        <p:spPr/>
        <p:txBody>
          <a:bodyPr/>
          <a:lstStyle/>
          <a:p>
            <a:r>
              <a:rPr lang="en-US" dirty="0"/>
              <a:t>Antecedent Conditions</a:t>
            </a:r>
          </a:p>
          <a:p>
            <a:pPr lvl="1"/>
            <a:r>
              <a:rPr lang="en-US" altLang="en-US" dirty="0" smtClean="0">
                <a:cs typeface="Verdana" panose="020B0604030504040204" pitchFamily="34" charset="0"/>
              </a:rPr>
              <a:t>Propel a situation toward conflict</a:t>
            </a:r>
          </a:p>
          <a:p>
            <a:pPr lvl="1"/>
            <a:r>
              <a:rPr lang="en-US"/>
              <a:t>In nursing, antecedent conditions include:</a:t>
            </a:r>
          </a:p>
          <a:p>
            <a:pPr lvl="2"/>
            <a:r>
              <a:rPr lang="en-US"/>
              <a:t>Incompatible goals</a:t>
            </a:r>
          </a:p>
          <a:p>
            <a:pPr lvl="2"/>
            <a:r>
              <a:rPr lang="en-US"/>
              <a:t>Differences in values and beliefs</a:t>
            </a:r>
          </a:p>
          <a:p>
            <a:pPr lvl="2"/>
            <a:r>
              <a:rPr lang="en-US"/>
              <a:t>Task interdependencies</a:t>
            </a:r>
          </a:p>
          <a:p>
            <a:pPr lvl="2"/>
            <a:r>
              <a:rPr lang="en-US"/>
              <a:t>Unclear or ambiguous roles</a:t>
            </a:r>
          </a:p>
          <a:p>
            <a:pPr lvl="2"/>
            <a:r>
              <a:rPr lang="en-US"/>
              <a:t>Competition for scarce resources</a:t>
            </a:r>
          </a:p>
          <a:p>
            <a:pPr lvl="2"/>
            <a:r>
              <a:rPr lang="en-US"/>
              <a:t>Differentiation or distancing mechanisms</a:t>
            </a:r>
          </a:p>
          <a:p>
            <a:pPr lvl="2"/>
            <a:r>
              <a:rPr lang="en-US"/>
              <a:t>Unifying mechanisms.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6144355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a:t>Conflict Process Model</a:t>
            </a:r>
            <a:endParaRPr lang="en-US" dirty="0"/>
          </a:p>
        </p:txBody>
      </p:sp>
      <p:sp>
        <p:nvSpPr>
          <p:cNvPr id="14339" name="Rectangle 3"/>
          <p:cNvSpPr>
            <a:spLocks noGrp="1" noChangeArrowheads="1"/>
          </p:cNvSpPr>
          <p:nvPr>
            <p:ph type="body" idx="1"/>
          </p:nvPr>
        </p:nvSpPr>
        <p:spPr/>
        <p:txBody>
          <a:bodyPr/>
          <a:lstStyle/>
          <a:p>
            <a:r>
              <a:rPr lang="en-US" dirty="0"/>
              <a:t>Antecedent Conditions</a:t>
            </a:r>
          </a:p>
          <a:p>
            <a:pPr lvl="1"/>
            <a:r>
              <a:rPr lang="en-US" altLang="en-US" dirty="0" smtClean="0">
                <a:cs typeface="Verdana" panose="020B0604030504040204" pitchFamily="34" charset="0"/>
              </a:rPr>
              <a:t>Incompatible goals</a:t>
            </a:r>
          </a:p>
          <a:p>
            <a:pPr lvl="2"/>
            <a:r>
              <a:rPr lang="en-US"/>
              <a:t>Most important antecedent condition to conflict </a:t>
            </a:r>
          </a:p>
          <a:p>
            <a:pPr lvl="2"/>
            <a:r>
              <a:rPr lang="en-US"/>
              <a:t>Goals are important because they become the basis for allocating resources.</a:t>
            </a:r>
          </a:p>
          <a:p>
            <a:pPr lvl="2"/>
            <a:r>
              <a:rPr lang="en-US"/>
              <a:t>Individuals themselves have multiple goals, and those goals may also conflict.</a:t>
            </a:r>
            <a:endParaRPr lang="en-US" altLang="en-US" dirty="0" smtClean="0">
              <a:cs typeface="Verdana" panose="020B0604030504040204" pitchFamily="34" charset="0"/>
            </a:endParaRPr>
          </a:p>
          <a:p>
            <a:pPr lvl="1"/>
            <a:r>
              <a:rPr lang="en-US" altLang="en-US" dirty="0" smtClean="0">
                <a:cs typeface="Verdana" panose="020B0604030504040204" pitchFamily="34" charset="0"/>
              </a:rPr>
              <a:t>Role conflicts</a:t>
            </a:r>
          </a:p>
          <a:p>
            <a:pPr lvl="2"/>
            <a:r>
              <a:rPr lang="en-US" altLang="en-US" dirty="0" smtClean="0">
                <a:cs typeface="Verdana" panose="020B0604030504040204" pitchFamily="34" charset="0"/>
              </a:rPr>
              <a:t>Roles are defined as other people's expectations regarding behavior and attitudes.</a:t>
            </a:r>
          </a:p>
          <a:p>
            <a:pPr lvl="2"/>
            <a:r>
              <a:rPr lang="en-US" altLang="en-US" dirty="0" smtClean="0">
                <a:cs typeface="Verdana" panose="020B0604030504040204" pitchFamily="34" charset="0"/>
              </a:rPr>
              <a:t>Task interdependence is another potential source of conflict.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96314453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a:t>Conflict Process Model</a:t>
            </a:r>
            <a:endParaRPr lang="en-US" dirty="0"/>
          </a:p>
        </p:txBody>
      </p:sp>
      <p:sp>
        <p:nvSpPr>
          <p:cNvPr id="15363" name="Rectangle 3"/>
          <p:cNvSpPr>
            <a:spLocks noGrp="1" noChangeArrowheads="1"/>
          </p:cNvSpPr>
          <p:nvPr>
            <p:ph type="body" idx="1"/>
          </p:nvPr>
        </p:nvSpPr>
        <p:spPr/>
        <p:txBody>
          <a:bodyPr/>
          <a:lstStyle/>
          <a:p>
            <a:r>
              <a:rPr lang="en-US" dirty="0"/>
              <a:t>Antecedent Conditions</a:t>
            </a:r>
          </a:p>
          <a:p>
            <a:pPr lvl="1"/>
            <a:r>
              <a:rPr lang="en-US" altLang="en-US" dirty="0" smtClean="0">
                <a:cs typeface="Verdana" panose="020B0604030504040204" pitchFamily="34" charset="0"/>
              </a:rPr>
              <a:t>Structural conflict</a:t>
            </a:r>
          </a:p>
          <a:p>
            <a:pPr lvl="2"/>
            <a:r>
              <a:rPr lang="en-US" altLang="en-US" dirty="0" smtClean="0">
                <a:cs typeface="Verdana" panose="020B0604030504040204" pitchFamily="34" charset="0"/>
              </a:rPr>
              <a:t>Structural relationships (superior to subordinate, peer to peer) provoke conflict because of poor communication.</a:t>
            </a:r>
          </a:p>
          <a:p>
            <a:pPr lvl="2"/>
            <a:r>
              <a:rPr lang="en-US" altLang="en-US" dirty="0" smtClean="0">
                <a:cs typeface="Verdana" panose="020B0604030504040204" pitchFamily="34" charset="0"/>
              </a:rPr>
              <a:t>Competition for resources, opposing interests, or lack of shared perceptions or attitudes</a:t>
            </a:r>
          </a:p>
          <a:p>
            <a:pPr lvl="1"/>
            <a:r>
              <a:rPr lang="en-US" altLang="en-US" dirty="0" smtClean="0">
                <a:cs typeface="Verdana" panose="020B0604030504040204" pitchFamily="34" charset="0"/>
              </a:rPr>
              <a:t>Competition for resources</a:t>
            </a:r>
          </a:p>
          <a:p>
            <a:pPr lvl="2"/>
            <a:r>
              <a:rPr lang="en-US" altLang="en-US" dirty="0" smtClean="0">
                <a:cs typeface="Verdana" panose="020B0604030504040204" pitchFamily="34" charset="0"/>
              </a:rPr>
              <a:t>Can be internal or external</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57735114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a:t>Conflict Process Model</a:t>
            </a:r>
            <a:endParaRPr lang="en-US" dirty="0"/>
          </a:p>
        </p:txBody>
      </p:sp>
      <p:sp>
        <p:nvSpPr>
          <p:cNvPr id="17411" name="Rectangle 3"/>
          <p:cNvSpPr>
            <a:spLocks noGrp="1" noChangeArrowheads="1"/>
          </p:cNvSpPr>
          <p:nvPr>
            <p:ph type="body" idx="1"/>
          </p:nvPr>
        </p:nvSpPr>
        <p:spPr/>
        <p:txBody>
          <a:bodyPr/>
          <a:lstStyle/>
          <a:p>
            <a:r>
              <a:rPr lang="en-US" dirty="0"/>
              <a:t>Antecedent Conditions</a:t>
            </a:r>
          </a:p>
          <a:p>
            <a:pPr lvl="1"/>
            <a:r>
              <a:rPr lang="en-US" altLang="en-US" dirty="0" smtClean="0">
                <a:cs typeface="Verdana" panose="020B0604030504040204" pitchFamily="34" charset="0"/>
              </a:rPr>
              <a:t>Values and beliefs</a:t>
            </a:r>
          </a:p>
          <a:p>
            <a:pPr lvl="2"/>
            <a:r>
              <a:rPr lang="en-US" altLang="en-US" dirty="0" smtClean="0">
                <a:cs typeface="Verdana" panose="020B0604030504040204" pitchFamily="34" charset="0"/>
              </a:rPr>
              <a:t>Result from an individual's socialization experience</a:t>
            </a:r>
          </a:p>
          <a:p>
            <a:pPr lvl="3"/>
            <a:r>
              <a:rPr lang="en-US" altLang="en-US" dirty="0" smtClean="0">
                <a:cs typeface="Verdana" panose="020B0604030504040204" pitchFamily="34" charset="0"/>
              </a:rPr>
              <a:t>Distancing mechanisms or differentiation serve to divide a group's members into small, distinct groups, thus increasing the chance for conflict.</a:t>
            </a:r>
          </a:p>
          <a:p>
            <a:pPr lvl="3"/>
            <a:r>
              <a:rPr lang="en-US" altLang="en-US" dirty="0" smtClean="0">
                <a:cs typeface="Verdana" panose="020B0604030504040204" pitchFamily="34" charset="0"/>
              </a:rPr>
              <a:t>Unifying mechanisms occur when greater intimacy develops.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619161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a:t>Conflict Process Model</a:t>
            </a:r>
            <a:endParaRPr lang="en-US" dirty="0"/>
          </a:p>
        </p:txBody>
      </p:sp>
      <p:sp>
        <p:nvSpPr>
          <p:cNvPr id="18435" name="Rectangle 3"/>
          <p:cNvSpPr>
            <a:spLocks noGrp="1" noChangeArrowheads="1"/>
          </p:cNvSpPr>
          <p:nvPr>
            <p:ph type="body" idx="1"/>
          </p:nvPr>
        </p:nvSpPr>
        <p:spPr/>
        <p:txBody>
          <a:bodyPr/>
          <a:lstStyle/>
          <a:p>
            <a:r>
              <a:rPr lang="en-US" dirty="0"/>
              <a:t>Perceived and Felt Conflict</a:t>
            </a:r>
          </a:p>
          <a:p>
            <a:pPr lvl="1"/>
            <a:r>
              <a:rPr lang="en-US" altLang="en-US" dirty="0" smtClean="0">
                <a:cs typeface="Verdana" panose="020B0604030504040204" pitchFamily="34" charset="0"/>
              </a:rPr>
              <a:t>Parties involved view situations or issues from differing perspectives.</a:t>
            </a:r>
          </a:p>
          <a:p>
            <a:pPr lvl="1"/>
            <a:r>
              <a:rPr lang="en-US" altLang="en-US" dirty="0" smtClean="0">
                <a:cs typeface="Verdana" panose="020B0604030504040204" pitchFamily="34" charset="0"/>
              </a:rPr>
              <a:t>Perceived conflict </a:t>
            </a:r>
          </a:p>
          <a:p>
            <a:pPr lvl="2"/>
            <a:r>
              <a:rPr lang="en-US" altLang="en-US" dirty="0" smtClean="0">
                <a:cs typeface="Verdana" panose="020B0604030504040204" pitchFamily="34" charset="0"/>
              </a:rPr>
              <a:t>Each party's perception of the other's position</a:t>
            </a:r>
          </a:p>
          <a:p>
            <a:pPr lvl="1"/>
            <a:r>
              <a:rPr lang="en-US" altLang="en-US" dirty="0" smtClean="0">
                <a:cs typeface="Verdana" panose="020B0604030504040204" pitchFamily="34" charset="0"/>
              </a:rPr>
              <a:t>Felt conflict</a:t>
            </a:r>
          </a:p>
          <a:p>
            <a:pPr lvl="2"/>
            <a:r>
              <a:rPr lang="en-US" altLang="en-US" dirty="0" smtClean="0">
                <a:cs typeface="Verdana" panose="020B0604030504040204" pitchFamily="34" charset="0"/>
              </a:rPr>
              <a:t>Negative feelings between two or more parties</a:t>
            </a:r>
          </a:p>
          <a:p>
            <a:pPr lvl="2"/>
            <a:r>
              <a:rPr lang="en-US"/>
              <a:t>Often characterized by mistrust, hostility, and/or fear</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0768101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p>
        </p:txBody>
      </p:sp>
      <p:sp>
        <p:nvSpPr>
          <p:cNvPr id="5123" name="Content Placeholder 2"/>
          <p:cNvSpPr>
            <a:spLocks noGrp="1"/>
          </p:cNvSpPr>
          <p:nvPr>
            <p:ph idx="1"/>
          </p:nvPr>
        </p:nvSpPr>
        <p:spPr/>
        <p:txBody>
          <a:bodyPr/>
          <a:lstStyle/>
          <a:p>
            <a:pPr marL="514350" indent="-514350">
              <a:buFont typeface="Arial" panose="020B0604020202020204" pitchFamily="34" charset="0"/>
              <a:buAutoNum type="arabicPeriod"/>
            </a:pPr>
            <a:r>
              <a:rPr lang="en-US" altLang="en-US" dirty="0" smtClean="0">
                <a:ea typeface="Verdana" panose="020B0604030504040204" pitchFamily="34" charset="0"/>
                <a:cs typeface="Verdana" panose="020B0604030504040204" pitchFamily="34" charset="0"/>
              </a:rPr>
              <a:t>Explain how the various types of conflict can be positive or negative.</a:t>
            </a:r>
          </a:p>
          <a:p>
            <a:pPr marL="514350" indent="-514350">
              <a:buFont typeface="Arial" panose="020B0604020202020204" pitchFamily="34" charset="0"/>
              <a:buAutoNum type="arabicPeriod"/>
            </a:pPr>
            <a:r>
              <a:rPr lang="en-US" altLang="en-US" dirty="0" smtClean="0">
                <a:ea typeface="Verdana" panose="020B0604030504040204" pitchFamily="34" charset="0"/>
                <a:cs typeface="Verdana" panose="020B0604030504040204" pitchFamily="34" charset="0"/>
              </a:rPr>
              <a:t>Describe the conflict process.</a:t>
            </a:r>
          </a:p>
          <a:p>
            <a:pPr marL="514350" indent="-514350">
              <a:buFont typeface="Arial" panose="020B0604020202020204" pitchFamily="34" charset="0"/>
              <a:buAutoNum type="arabicPeriod"/>
            </a:pPr>
            <a:r>
              <a:rPr lang="en-US" altLang="en-US" dirty="0" smtClean="0">
                <a:ea typeface="Verdana" panose="020B0604030504040204" pitchFamily="34" charset="0"/>
                <a:cs typeface="Verdana" panose="020B0604030504040204" pitchFamily="34" charset="0"/>
              </a:rPr>
              <a:t>Describe approaches that can be used to manage conflict.</a:t>
            </a:r>
          </a:p>
        </p:txBody>
      </p:sp>
    </p:spTree>
    <p:extLst>
      <p:ext uri="{BB962C8B-B14F-4D97-AF65-F5344CB8AC3E}">
        <p14:creationId xmlns:p14="http://schemas.microsoft.com/office/powerpoint/2010/main" val="13467070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a:t>Conflict Process Model</a:t>
            </a:r>
            <a:endParaRPr lang="en-US" dirty="0"/>
          </a:p>
        </p:txBody>
      </p:sp>
      <p:sp>
        <p:nvSpPr>
          <p:cNvPr id="19459" name="Rectangle 3"/>
          <p:cNvSpPr>
            <a:spLocks noGrp="1" noChangeArrowheads="1"/>
          </p:cNvSpPr>
          <p:nvPr>
            <p:ph type="body" idx="1"/>
          </p:nvPr>
        </p:nvSpPr>
        <p:spPr/>
        <p:txBody>
          <a:bodyPr/>
          <a:lstStyle/>
          <a:p>
            <a:r>
              <a:rPr lang="en-US" dirty="0"/>
              <a:t>Conflict Behaviors</a:t>
            </a:r>
          </a:p>
          <a:p>
            <a:pPr lvl="1"/>
            <a:r>
              <a:rPr lang="en-US" altLang="en-US" dirty="0" smtClean="0">
                <a:cs typeface="Verdana" panose="020B0604030504040204" pitchFamily="34" charset="0"/>
              </a:rPr>
              <a:t>Result from the parties' perceived or felt conflict</a:t>
            </a:r>
          </a:p>
          <a:p>
            <a:pPr lvl="1"/>
            <a:r>
              <a:rPr lang="en-US"/>
              <a:t>Behaviors may be overt or covert. </a:t>
            </a:r>
          </a:p>
          <a:p>
            <a:pPr lvl="2"/>
            <a:r>
              <a:rPr lang="en-US" altLang="en-US" dirty="0" smtClean="0">
                <a:cs typeface="Verdana" panose="020B0604030504040204" pitchFamily="34" charset="0"/>
              </a:rPr>
              <a:t>Overt</a:t>
            </a:r>
          </a:p>
          <a:p>
            <a:pPr lvl="3"/>
            <a:r>
              <a:rPr lang="en-US" altLang="en-US" dirty="0" smtClean="0">
                <a:cs typeface="Verdana" panose="020B0604030504040204" pitchFamily="34" charset="0"/>
              </a:rPr>
              <a:t>Aggression, competition, debate, or problem solving</a:t>
            </a:r>
          </a:p>
          <a:p>
            <a:pPr lvl="2"/>
            <a:r>
              <a:rPr lang="en-US" altLang="en-US" dirty="0" smtClean="0">
                <a:cs typeface="Verdana" panose="020B0604030504040204" pitchFamily="34" charset="0"/>
              </a:rPr>
              <a:t>Covert</a:t>
            </a:r>
          </a:p>
          <a:p>
            <a:pPr lvl="3"/>
            <a:r>
              <a:rPr lang="en-US" altLang="en-US" dirty="0" smtClean="0">
                <a:cs typeface="Verdana" panose="020B0604030504040204" pitchFamily="34" charset="0"/>
              </a:rPr>
              <a:t>Indirect tactics such as scapegoating, avoidance, and apathy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44446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a:t>Conflict Process Model</a:t>
            </a:r>
            <a:endParaRPr lang="en-US" dirty="0"/>
          </a:p>
        </p:txBody>
      </p:sp>
      <p:sp>
        <p:nvSpPr>
          <p:cNvPr id="20483" name="Rectangle 3"/>
          <p:cNvSpPr>
            <a:spLocks noGrp="1" noChangeArrowheads="1"/>
          </p:cNvSpPr>
          <p:nvPr>
            <p:ph type="body" idx="1"/>
          </p:nvPr>
        </p:nvSpPr>
        <p:spPr/>
        <p:txBody>
          <a:bodyPr/>
          <a:lstStyle/>
          <a:p>
            <a:r>
              <a:rPr lang="en-US"/>
              <a:t>Conflict Resolved or Suppressed </a:t>
            </a:r>
          </a:p>
          <a:p>
            <a:pPr lvl="1"/>
            <a:r>
              <a:rPr lang="en-US" altLang="en-US" dirty="0" smtClean="0">
                <a:cs typeface="Verdana" panose="020B0604030504040204" pitchFamily="34" charset="0"/>
              </a:rPr>
              <a:t>Resolution</a:t>
            </a:r>
          </a:p>
          <a:p>
            <a:pPr lvl="2"/>
            <a:r>
              <a:rPr lang="en-US" altLang="en-US" dirty="0" smtClean="0">
                <a:cs typeface="Verdana" panose="020B0604030504040204" pitchFamily="34" charset="0"/>
              </a:rPr>
              <a:t>A mutually agreed-upon solution to which both parties commit</a:t>
            </a:r>
          </a:p>
          <a:p>
            <a:pPr lvl="1"/>
            <a:r>
              <a:rPr lang="en-US" altLang="en-US" dirty="0" smtClean="0">
                <a:cs typeface="Verdana" panose="020B0604030504040204" pitchFamily="34" charset="0"/>
              </a:rPr>
              <a:t>Suppression</a:t>
            </a:r>
          </a:p>
          <a:p>
            <a:pPr lvl="2"/>
            <a:r>
              <a:rPr lang="en-US" altLang="en-US" dirty="0" smtClean="0">
                <a:cs typeface="Verdana" panose="020B0604030504040204" pitchFamily="34" charset="0"/>
              </a:rPr>
              <a:t>One person or group defeats the other.</a:t>
            </a:r>
          </a:p>
          <a:p>
            <a:r>
              <a:rPr lang="en-US"/>
              <a:t>Outcomes</a:t>
            </a:r>
          </a:p>
          <a:p>
            <a:pPr lvl="1"/>
            <a:r>
              <a:rPr lang="en-US" altLang="en-US" dirty="0" smtClean="0">
                <a:cs typeface="Verdana" panose="020B0604030504040204" pitchFamily="34" charset="0"/>
              </a:rPr>
              <a:t>Optimal solution</a:t>
            </a:r>
          </a:p>
          <a:p>
            <a:pPr lvl="2"/>
            <a:r>
              <a:rPr lang="en-US" altLang="en-US" dirty="0" smtClean="0">
                <a:cs typeface="Verdana" panose="020B0604030504040204" pitchFamily="34" charset="0"/>
              </a:rPr>
              <a:t>Both parties see themselves as winners and the problem is solved.</a:t>
            </a:r>
          </a:p>
        </p:txBody>
      </p:sp>
    </p:spTree>
    <p:extLst>
      <p:ext uri="{BB962C8B-B14F-4D97-AF65-F5344CB8AC3E}">
        <p14:creationId xmlns:p14="http://schemas.microsoft.com/office/powerpoint/2010/main" val="252462404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Three</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Describe approaches that can be used to manage conflict.</a:t>
            </a:r>
          </a:p>
        </p:txBody>
      </p:sp>
    </p:spTree>
    <p:extLst>
      <p:ext uri="{BB962C8B-B14F-4D97-AF65-F5344CB8AC3E}">
        <p14:creationId xmlns:p14="http://schemas.microsoft.com/office/powerpoint/2010/main" val="1943987273"/>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Managing Conflict </a:t>
            </a:r>
          </a:p>
        </p:txBody>
      </p:sp>
      <p:sp>
        <p:nvSpPr>
          <p:cNvPr id="21507" name="Rectangle 3"/>
          <p:cNvSpPr>
            <a:spLocks noGrp="1" noChangeArrowheads="1"/>
          </p:cNvSpPr>
          <p:nvPr>
            <p:ph type="body" idx="1"/>
          </p:nvPr>
        </p:nvSpPr>
        <p:spPr/>
        <p:txBody>
          <a:bodyPr/>
          <a:lstStyle/>
          <a:p>
            <a:r>
              <a:rPr lang="en-US"/>
              <a:t>Managers may be participants in the conflict as individuals, administrators, or representatives of a unit.</a:t>
            </a:r>
          </a:p>
          <a:p>
            <a:r>
              <a:rPr lang="en-US"/>
              <a:t>Conflict management begins with a decision regarding whether and when to intervene. </a:t>
            </a:r>
          </a:p>
          <a:p>
            <a:pPr lvl="1"/>
            <a:r>
              <a:rPr lang="en-US"/>
              <a:t>Increased intensity can motivate participants to seek resolution.</a:t>
            </a:r>
          </a:p>
          <a:p>
            <a:pPr lvl="2"/>
            <a:r>
              <a:rPr lang="en-US"/>
              <a:t>Sometimes best to postpone intervention to allow the conflict to escalate</a:t>
            </a:r>
          </a:p>
          <a:p>
            <a:pPr lvl="1"/>
            <a:r>
              <a:rPr lang="en-US"/>
              <a:t>When the conflict might result in considerable harm, however, the nurse manager must intervene.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1927657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Managing Conflict </a:t>
            </a:r>
          </a:p>
        </p:txBody>
      </p:sp>
      <p:sp>
        <p:nvSpPr>
          <p:cNvPr id="21507" name="Rectangle 3"/>
          <p:cNvSpPr>
            <a:spLocks noGrp="1" noChangeArrowheads="1"/>
          </p:cNvSpPr>
          <p:nvPr>
            <p:ph type="body" idx="1"/>
          </p:nvPr>
        </p:nvSpPr>
        <p:spPr/>
        <p:txBody>
          <a:bodyPr/>
          <a:lstStyle/>
          <a:p>
            <a:r>
              <a:rPr lang="en-US"/>
              <a:t>Apply mediation techniques, deciding when, where, and how the intervention should take place.</a:t>
            </a:r>
          </a:p>
          <a:p>
            <a:pPr lvl="1"/>
            <a:r>
              <a:rPr lang="en-US"/>
              <a:t>Location for an intervention should have no distractions and be available for an adequate length of time.</a:t>
            </a:r>
          </a:p>
          <a:p>
            <a:pPr lvl="1"/>
            <a:r>
              <a:rPr lang="en-US"/>
              <a:t>Be prepared to allow sufficient time for all parties to explain their points of view and arrive at a mutually agreeable solution.</a:t>
            </a:r>
          </a:p>
          <a:p>
            <a:r>
              <a:rPr lang="en-US"/>
              <a:t>Constructive responses to conflict include perspective taking, creating solutions, expressing emotions, reaching out, thinking reflectively, delaying response, and adapting.</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1927657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Managing Conflict </a:t>
            </a:r>
          </a:p>
        </p:txBody>
      </p:sp>
      <p:sp>
        <p:nvSpPr>
          <p:cNvPr id="21507" name="Rectangle 3"/>
          <p:cNvSpPr>
            <a:spLocks noGrp="1" noChangeArrowheads="1"/>
          </p:cNvSpPr>
          <p:nvPr>
            <p:ph type="body" idx="1"/>
          </p:nvPr>
        </p:nvSpPr>
        <p:spPr/>
        <p:txBody>
          <a:bodyPr/>
          <a:lstStyle/>
          <a:p>
            <a:r>
              <a:rPr lang="en-US"/>
              <a:t>Conflict Responses </a:t>
            </a:r>
          </a:p>
          <a:p>
            <a:pPr lvl="1"/>
            <a:r>
              <a:rPr lang="en-US" altLang="en-US" dirty="0" smtClean="0">
                <a:cs typeface="Verdana" panose="020B0604030504040204" pitchFamily="34" charset="0"/>
              </a:rPr>
              <a:t>Confronting</a:t>
            </a:r>
          </a:p>
          <a:p>
            <a:pPr lvl="2"/>
            <a:r>
              <a:rPr lang="en-US" altLang="en-US" dirty="0" smtClean="0">
                <a:cs typeface="Verdana" panose="020B0604030504040204" pitchFamily="34" charset="0"/>
              </a:rPr>
              <a:t>Considered the most effective means for solving conflicts</a:t>
            </a:r>
          </a:p>
          <a:p>
            <a:pPr lvl="2"/>
            <a:r>
              <a:rPr lang="en-US" altLang="en-US" dirty="0" smtClean="0">
                <a:cs typeface="Verdana" panose="020B0604030504040204" pitchFamily="34" charset="0"/>
              </a:rPr>
              <a:t>Problem-oriented technique in which the conflict is brought out into the open</a:t>
            </a:r>
          </a:p>
          <a:p>
            <a:pPr lvl="2"/>
            <a:r>
              <a:rPr lang="en-US" altLang="en-US" dirty="0" smtClean="0">
                <a:cs typeface="Verdana" panose="020B0604030504040204" pitchFamily="34" charset="0"/>
              </a:rPr>
              <a:t>Attempts are made to resolve it through knowledge and reason.</a:t>
            </a:r>
          </a:p>
          <a:p>
            <a:pPr lvl="2"/>
            <a:r>
              <a:rPr lang="en-US" altLang="en-US" dirty="0" smtClean="0">
                <a:cs typeface="Verdana" panose="020B0604030504040204" pitchFamily="34" charset="0"/>
              </a:rPr>
              <a:t>Goal is to achieve win-win solutions.</a:t>
            </a:r>
          </a:p>
          <a:p>
            <a:pPr lvl="2"/>
            <a:r>
              <a:rPr lang="en-US" altLang="en-US" dirty="0" smtClean="0">
                <a:cs typeface="Verdana" panose="020B0604030504040204" pitchFamily="34" charset="0"/>
              </a:rPr>
              <a:t>Most effective when delivered in private as soon as possible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1927657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Managing Conflict </a:t>
            </a:r>
          </a:p>
        </p:txBody>
      </p:sp>
      <p:sp>
        <p:nvSpPr>
          <p:cNvPr id="22531" name="Rectangle 3"/>
          <p:cNvSpPr>
            <a:spLocks noGrp="1" noChangeArrowheads="1"/>
          </p:cNvSpPr>
          <p:nvPr>
            <p:ph type="body" idx="1"/>
          </p:nvPr>
        </p:nvSpPr>
        <p:spPr/>
        <p:txBody>
          <a:bodyPr/>
          <a:lstStyle/>
          <a:p>
            <a:r>
              <a:rPr lang="en-US"/>
              <a:t>Conflict Responses </a:t>
            </a:r>
          </a:p>
          <a:p>
            <a:pPr lvl="1"/>
            <a:r>
              <a:rPr lang="en-US" altLang="en-US" dirty="0" smtClean="0">
                <a:cs typeface="Verdana" panose="020B0604030504040204" pitchFamily="34" charset="0"/>
              </a:rPr>
              <a:t>Negotiating</a:t>
            </a:r>
          </a:p>
          <a:p>
            <a:pPr lvl="2"/>
            <a:r>
              <a:rPr lang="en-US" altLang="en-US" dirty="0" smtClean="0">
                <a:cs typeface="Verdana" panose="020B0604030504040204" pitchFamily="34" charset="0"/>
              </a:rPr>
              <a:t>Involves give-and-take on various issues among the parties</a:t>
            </a:r>
          </a:p>
          <a:p>
            <a:pPr lvl="2"/>
            <a:r>
              <a:rPr lang="en-US" altLang="en-US" dirty="0" smtClean="0">
                <a:cs typeface="Verdana" panose="020B0604030504040204" pitchFamily="34" charset="0"/>
              </a:rPr>
              <a:t>Seeks to achieve agreement even though consensus will never be reached</a:t>
            </a:r>
          </a:p>
          <a:p>
            <a:pPr lvl="1"/>
            <a:r>
              <a:rPr lang="en-US" altLang="en-US" dirty="0" smtClean="0">
                <a:cs typeface="Verdana" panose="020B0604030504040204" pitchFamily="34" charset="0"/>
              </a:rPr>
              <a:t>Collaborating</a:t>
            </a:r>
          </a:p>
          <a:p>
            <a:pPr lvl="2"/>
            <a:r>
              <a:rPr lang="en-US" altLang="en-US" dirty="0" smtClean="0">
                <a:cs typeface="Verdana" panose="020B0604030504040204" pitchFamily="34" charset="0"/>
              </a:rPr>
              <a:t>Mutual attention to the problem, in which the talents of all parties are used</a:t>
            </a:r>
          </a:p>
          <a:p>
            <a:pPr lvl="2"/>
            <a:r>
              <a:rPr lang="en-US"/>
              <a:t>Useful in situations in which the goals of both parties are too important to be compromised</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30604309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Managing Conflict </a:t>
            </a:r>
          </a:p>
        </p:txBody>
      </p:sp>
      <p:sp>
        <p:nvSpPr>
          <p:cNvPr id="23555" name="Rectangle 3"/>
          <p:cNvSpPr>
            <a:spLocks noGrp="1" noChangeArrowheads="1"/>
          </p:cNvSpPr>
          <p:nvPr>
            <p:ph type="body" idx="1"/>
          </p:nvPr>
        </p:nvSpPr>
        <p:spPr/>
        <p:txBody>
          <a:bodyPr/>
          <a:lstStyle/>
          <a:p>
            <a:r>
              <a:rPr lang="en-US"/>
              <a:t>Conflict Responses </a:t>
            </a:r>
          </a:p>
          <a:p>
            <a:pPr lvl="1"/>
            <a:r>
              <a:rPr lang="en-US" altLang="en-US" dirty="0" smtClean="0">
                <a:cs typeface="Verdana" panose="020B0604030504040204" pitchFamily="34" charset="0"/>
              </a:rPr>
              <a:t>Compromising</a:t>
            </a:r>
          </a:p>
          <a:p>
            <a:pPr lvl="2"/>
            <a:r>
              <a:rPr lang="en-US" altLang="en-US" dirty="0" smtClean="0">
                <a:cs typeface="Verdana" panose="020B0604030504040204" pitchFamily="34" charset="0"/>
              </a:rPr>
              <a:t>Used to divide the rewards between both parties</a:t>
            </a:r>
          </a:p>
          <a:p>
            <a:pPr lvl="2"/>
            <a:r>
              <a:rPr lang="en-US" altLang="en-US" dirty="0" smtClean="0">
                <a:cs typeface="Verdana" panose="020B0604030504040204" pitchFamily="34" charset="0"/>
              </a:rPr>
              <a:t>Neither gets what he or she wants</a:t>
            </a:r>
          </a:p>
          <a:p>
            <a:pPr lvl="2"/>
            <a:r>
              <a:rPr lang="en-US"/>
              <a:t>Expedient when a solution is needed rapidly</a:t>
            </a:r>
            <a:endParaRPr lang="en-US" altLang="en-US" dirty="0" smtClean="0">
              <a:cs typeface="Verdana" panose="020B0604030504040204" pitchFamily="34" charset="0"/>
            </a:endParaRPr>
          </a:p>
          <a:p>
            <a:pPr lvl="1"/>
            <a:r>
              <a:rPr lang="en-US" altLang="en-US" dirty="0" smtClean="0">
                <a:cs typeface="Verdana" panose="020B0604030504040204" pitchFamily="34" charset="0"/>
              </a:rPr>
              <a:t>Competing</a:t>
            </a:r>
          </a:p>
          <a:p>
            <a:pPr lvl="2"/>
            <a:r>
              <a:rPr lang="en-US" altLang="en-US" dirty="0" smtClean="0">
                <a:cs typeface="Verdana" panose="020B0604030504040204" pitchFamily="34" charset="0"/>
              </a:rPr>
              <a:t>All-out effort to win, regardless of the cost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15727259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Managing Conflict </a:t>
            </a:r>
          </a:p>
        </p:txBody>
      </p:sp>
      <p:sp>
        <p:nvSpPr>
          <p:cNvPr id="24579" name="Rectangle 3"/>
          <p:cNvSpPr>
            <a:spLocks noGrp="1" noChangeArrowheads="1"/>
          </p:cNvSpPr>
          <p:nvPr>
            <p:ph type="body" idx="1"/>
          </p:nvPr>
        </p:nvSpPr>
        <p:spPr/>
        <p:txBody>
          <a:bodyPr/>
          <a:lstStyle/>
          <a:p>
            <a:r>
              <a:rPr lang="en-US"/>
              <a:t>Conflict Responses </a:t>
            </a:r>
          </a:p>
          <a:p>
            <a:pPr lvl="1"/>
            <a:r>
              <a:rPr lang="en-US" altLang="en-US" dirty="0" smtClean="0">
                <a:cs typeface="Verdana" panose="020B0604030504040204" pitchFamily="34" charset="0"/>
              </a:rPr>
              <a:t>Accommodating</a:t>
            </a:r>
          </a:p>
          <a:p>
            <a:pPr lvl="2"/>
            <a:r>
              <a:rPr lang="en-US" altLang="en-US" dirty="0" smtClean="0">
                <a:cs typeface="Verdana" panose="020B0604030504040204" pitchFamily="34" charset="0"/>
              </a:rPr>
              <a:t>Unassertive, cooperative tactic used when individuals neglect their own concerns in favor of others' concerns</a:t>
            </a:r>
          </a:p>
          <a:p>
            <a:pPr lvl="2"/>
            <a:r>
              <a:rPr lang="en-US" altLang="en-US" dirty="0" smtClean="0">
                <a:cs typeface="Verdana" panose="020B0604030504040204" pitchFamily="34" charset="0"/>
              </a:rPr>
              <a:t>Suppression</a:t>
            </a:r>
          </a:p>
          <a:p>
            <a:pPr lvl="3"/>
            <a:r>
              <a:rPr lang="en-US" altLang="en-US" dirty="0" smtClean="0">
                <a:cs typeface="Verdana" panose="020B0604030504040204" pitchFamily="34" charset="0"/>
              </a:rPr>
              <a:t>In situations where conflict is discouraged</a:t>
            </a:r>
          </a:p>
          <a:p>
            <a:pPr lvl="3"/>
            <a:r>
              <a:rPr lang="en-US" altLang="en-US" dirty="0" smtClean="0">
                <a:cs typeface="Verdana" panose="020B0604030504040204" pitchFamily="34" charset="0"/>
              </a:rPr>
              <a:t>Could include elimination of one of the conflicting parties through transfer or termination</a:t>
            </a:r>
          </a:p>
          <a:p>
            <a:pPr lvl="2"/>
            <a:r>
              <a:rPr lang="en-US" altLang="en-US" dirty="0" smtClean="0">
                <a:cs typeface="Verdana" panose="020B0604030504040204" pitchFamily="34" charset="0"/>
              </a:rPr>
              <a:t>Avoiding</a:t>
            </a:r>
          </a:p>
          <a:p>
            <a:pPr lvl="3"/>
            <a:r>
              <a:rPr lang="en-US" altLang="en-US" dirty="0" smtClean="0">
                <a:cs typeface="Verdana" panose="020B0604030504040204" pitchFamily="34" charset="0"/>
              </a:rPr>
              <a:t>Participants never acknowledge that a conflict exists.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87622748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a:t>Managing Conflict </a:t>
            </a:r>
            <a:endParaRPr lang="en-US" dirty="0"/>
          </a:p>
        </p:txBody>
      </p:sp>
      <p:sp>
        <p:nvSpPr>
          <p:cNvPr id="25603" name="Rectangle 3"/>
          <p:cNvSpPr>
            <a:spLocks noGrp="1" noChangeArrowheads="1"/>
          </p:cNvSpPr>
          <p:nvPr>
            <p:ph type="body" idx="1"/>
          </p:nvPr>
        </p:nvSpPr>
        <p:spPr/>
        <p:txBody>
          <a:bodyPr/>
          <a:lstStyle/>
          <a:p>
            <a:r>
              <a:rPr lang="en-US"/>
              <a:t>Conflict Responses </a:t>
            </a:r>
          </a:p>
          <a:p>
            <a:pPr lvl="1"/>
            <a:r>
              <a:rPr lang="en-US" altLang="en-US" dirty="0" smtClean="0">
                <a:cs typeface="Verdana" panose="020B0604030504040204" pitchFamily="34" charset="0"/>
              </a:rPr>
              <a:t>Withdrawing</a:t>
            </a:r>
          </a:p>
          <a:p>
            <a:pPr lvl="2"/>
            <a:r>
              <a:rPr lang="en-US"/>
              <a:t>One party removes itself, thereby making it impossible to resolve the situation. </a:t>
            </a:r>
          </a:p>
          <a:p>
            <a:pPr lvl="1"/>
            <a:r>
              <a:rPr lang="en-US" altLang="en-US" dirty="0" smtClean="0">
                <a:cs typeface="Verdana" panose="020B0604030504040204" pitchFamily="34" charset="0"/>
              </a:rPr>
              <a:t>Smoothing</a:t>
            </a:r>
          </a:p>
          <a:p>
            <a:pPr lvl="2"/>
            <a:r>
              <a:rPr lang="en-US" altLang="en-US" dirty="0" smtClean="0">
                <a:cs typeface="Verdana" panose="020B0604030504040204" pitchFamily="34" charset="0"/>
              </a:rPr>
              <a:t>Complimenting opponent</a:t>
            </a:r>
          </a:p>
          <a:p>
            <a:pPr lvl="2"/>
            <a:r>
              <a:rPr lang="en-US" altLang="en-US" dirty="0" smtClean="0">
                <a:cs typeface="Verdana" panose="020B0604030504040204" pitchFamily="34" charset="0"/>
              </a:rPr>
              <a:t>Downplaying differences</a:t>
            </a:r>
          </a:p>
          <a:p>
            <a:pPr lvl="2"/>
            <a:r>
              <a:rPr lang="en-US" altLang="en-US" dirty="0" smtClean="0">
                <a:cs typeface="Verdana" panose="020B0604030504040204" pitchFamily="34" charset="0"/>
              </a:rPr>
              <a:t>Focusing on areas of agreement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33979460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accommodating</a:t>
            </a:r>
          </a:p>
          <a:p>
            <a:r>
              <a:rPr lang="en-US"/>
              <a:t>avoiding</a:t>
            </a:r>
          </a:p>
          <a:p>
            <a:r>
              <a:rPr lang="en-US"/>
              <a:t>collaboration</a:t>
            </a:r>
          </a:p>
          <a:p>
            <a:r>
              <a:rPr lang="en-US"/>
              <a:t>competing</a:t>
            </a:r>
          </a:p>
          <a:p>
            <a:r>
              <a:rPr lang="en-US"/>
              <a:t>compromise</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a:t>Managing Conflict </a:t>
            </a:r>
            <a:endParaRPr lang="en-US" dirty="0"/>
          </a:p>
        </p:txBody>
      </p:sp>
      <p:sp>
        <p:nvSpPr>
          <p:cNvPr id="26627" name="Rectangle 3"/>
          <p:cNvSpPr>
            <a:spLocks noGrp="1" noChangeArrowheads="1"/>
          </p:cNvSpPr>
          <p:nvPr>
            <p:ph type="body" idx="1"/>
          </p:nvPr>
        </p:nvSpPr>
        <p:spPr/>
        <p:txBody>
          <a:bodyPr/>
          <a:lstStyle/>
          <a:p>
            <a:r>
              <a:rPr lang="en-US"/>
              <a:t>Conflict Responses </a:t>
            </a:r>
          </a:p>
          <a:p>
            <a:pPr lvl="1"/>
            <a:r>
              <a:rPr lang="en-US" altLang="en-US" dirty="0" smtClean="0">
                <a:cs typeface="Verdana" panose="020B0604030504040204" pitchFamily="34" charset="0"/>
              </a:rPr>
              <a:t>Forcing</a:t>
            </a:r>
          </a:p>
          <a:p>
            <a:pPr lvl="2"/>
            <a:r>
              <a:rPr lang="en-US" altLang="en-US" dirty="0" smtClean="0">
                <a:cs typeface="Verdana" panose="020B0604030504040204" pitchFamily="34" charset="0"/>
              </a:rPr>
              <a:t>Method that yields an immediate end to the conflict but leaves the cause of the conflict unresolved</a:t>
            </a:r>
          </a:p>
          <a:p>
            <a:pPr lvl="1"/>
            <a:r>
              <a:rPr lang="en-US" altLang="en-US" dirty="0" smtClean="0">
                <a:cs typeface="Verdana" panose="020B0604030504040204" pitchFamily="34" charset="0"/>
              </a:rPr>
              <a:t>Resistance</a:t>
            </a:r>
          </a:p>
          <a:p>
            <a:pPr lvl="2"/>
            <a:r>
              <a:rPr lang="en-US" altLang="en-US" dirty="0" smtClean="0">
                <a:cs typeface="Verdana" panose="020B0604030504040204" pitchFamily="34" charset="0"/>
              </a:rPr>
              <a:t>Can be positive or negative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56433808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Managing Conflict</a:t>
            </a:r>
          </a:p>
        </p:txBody>
      </p:sp>
      <p:sp>
        <p:nvSpPr>
          <p:cNvPr id="28675" name="Rectangle 3"/>
          <p:cNvSpPr>
            <a:spLocks noGrp="1" noChangeArrowheads="1"/>
          </p:cNvSpPr>
          <p:nvPr>
            <p:ph type="body" idx="1"/>
          </p:nvPr>
        </p:nvSpPr>
        <p:spPr/>
        <p:txBody>
          <a:bodyPr/>
          <a:lstStyle/>
          <a:p>
            <a:r>
              <a:rPr lang="en-US"/>
              <a:t>Alternative Dispute Strategies </a:t>
            </a:r>
          </a:p>
          <a:p>
            <a:pPr lvl="1"/>
            <a:r>
              <a:rPr lang="en-US"/>
              <a:t>Mediation </a:t>
            </a:r>
          </a:p>
          <a:p>
            <a:pPr lvl="2"/>
            <a:r>
              <a:rPr lang="en-US" altLang="en-US" dirty="0" smtClean="0"/>
              <a:t>Protect each party's self-respect.</a:t>
            </a:r>
          </a:p>
          <a:p>
            <a:pPr lvl="2"/>
            <a:r>
              <a:rPr lang="en-US" altLang="en-US" dirty="0" smtClean="0"/>
              <a:t>Do not put blame or responsibility for the problem on the participants.</a:t>
            </a:r>
          </a:p>
          <a:p>
            <a:pPr lvl="2"/>
            <a:r>
              <a:rPr lang="en-US" altLang="en-US" dirty="0" smtClean="0"/>
              <a:t>Allow open and complete discussion of the problem from each participant.</a:t>
            </a:r>
          </a:p>
          <a:p>
            <a:pPr lvl="2"/>
            <a:r>
              <a:rPr lang="en-US" altLang="en-US" dirty="0" smtClean="0"/>
              <a:t>Maintain equity in the frequency and duration of each party's presentation.</a:t>
            </a:r>
          </a:p>
          <a:p>
            <a:pPr lvl="2"/>
            <a:r>
              <a:rPr lang="en-US" altLang="en-US" dirty="0" smtClean="0">
                <a:cs typeface="Verdana" panose="020B0604030504040204" pitchFamily="34" charset="0"/>
              </a:rPr>
              <a:t>Encourage full expression of positive and negative feelings in an accepting atmosphere.</a:t>
            </a:r>
          </a:p>
        </p:txBody>
      </p:sp>
      <p:sp>
        <p:nvSpPr>
          <p:cNvPr id="8" name="TextBox 7"/>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74222516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Managing Conflict</a:t>
            </a:r>
          </a:p>
        </p:txBody>
      </p:sp>
      <p:sp>
        <p:nvSpPr>
          <p:cNvPr id="28675" name="Rectangle 3"/>
          <p:cNvSpPr>
            <a:spLocks noGrp="1" noChangeArrowheads="1"/>
          </p:cNvSpPr>
          <p:nvPr>
            <p:ph type="body" idx="1"/>
          </p:nvPr>
        </p:nvSpPr>
        <p:spPr/>
        <p:txBody>
          <a:bodyPr/>
          <a:lstStyle/>
          <a:p>
            <a:r>
              <a:rPr lang="en-US"/>
              <a:t>Alternative Dispute Strategies </a:t>
            </a:r>
          </a:p>
          <a:p>
            <a:pPr lvl="1"/>
            <a:r>
              <a:rPr lang="en-US"/>
              <a:t>Mediation </a:t>
            </a:r>
          </a:p>
          <a:p>
            <a:pPr lvl="2"/>
            <a:r>
              <a:rPr lang="en-US" altLang="en-US" dirty="0" smtClean="0">
                <a:cs typeface="Verdana" panose="020B0604030504040204" pitchFamily="34" charset="0"/>
              </a:rPr>
              <a:t>Make sure both parties listen actively to each other's words.</a:t>
            </a:r>
          </a:p>
          <a:p>
            <a:pPr lvl="2"/>
            <a:r>
              <a:rPr lang="en-US" altLang="en-US" dirty="0" smtClean="0">
                <a:cs typeface="Verdana" panose="020B0604030504040204" pitchFamily="34" charset="0"/>
              </a:rPr>
              <a:t>Identify key themes in the discussion.</a:t>
            </a:r>
          </a:p>
          <a:p>
            <a:pPr lvl="2"/>
            <a:r>
              <a:rPr lang="en-US" altLang="en-US" dirty="0" smtClean="0">
                <a:cs typeface="Verdana" panose="020B0604030504040204" pitchFamily="34" charset="0"/>
              </a:rPr>
              <a:t>Encourage the parties to provide frequent feedback.</a:t>
            </a:r>
          </a:p>
          <a:p>
            <a:pPr lvl="2"/>
            <a:r>
              <a:rPr lang="en-US" altLang="en-US" dirty="0" smtClean="0">
                <a:cs typeface="Verdana" panose="020B0604030504040204" pitchFamily="34" charset="0"/>
              </a:rPr>
              <a:t>Help the participants develop alternative solutions.</a:t>
            </a:r>
          </a:p>
          <a:p>
            <a:pPr lvl="2"/>
            <a:r>
              <a:rPr lang="en-US" altLang="en-US" dirty="0" smtClean="0">
                <a:cs typeface="Verdana" panose="020B0604030504040204" pitchFamily="34" charset="0"/>
              </a:rPr>
              <a:t>At an agreed-upon interval, follow up on the progress of the plan.</a:t>
            </a:r>
          </a:p>
          <a:p>
            <a:pPr lvl="3"/>
            <a:r>
              <a:rPr lang="en-US" altLang="en-US" dirty="0" smtClean="0">
                <a:cs typeface="Verdana" panose="020B0604030504040204" pitchFamily="34" charset="0"/>
              </a:rPr>
              <a:t>Give positive feedback to participants.</a:t>
            </a:r>
          </a:p>
        </p:txBody>
      </p:sp>
    </p:spTree>
    <p:extLst>
      <p:ext uri="{BB962C8B-B14F-4D97-AF65-F5344CB8AC3E}">
        <p14:creationId xmlns:p14="http://schemas.microsoft.com/office/powerpoint/2010/main" val="174222516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conflict</a:t>
            </a:r>
          </a:p>
          <a:p>
            <a:r>
              <a:rPr lang="en-US"/>
              <a:t>confrontation</a:t>
            </a:r>
          </a:p>
          <a:p>
            <a:r>
              <a:rPr lang="en-US"/>
              <a:t>consensus</a:t>
            </a:r>
          </a:p>
          <a:p>
            <a:r>
              <a:rPr lang="en-US"/>
              <a:t>felt conflict</a:t>
            </a:r>
          </a:p>
          <a:p>
            <a:r>
              <a:rPr lang="en-US"/>
              <a:t>forcing</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mediation</a:t>
            </a:r>
          </a:p>
          <a:p>
            <a:r>
              <a:rPr lang="en-US"/>
              <a:t>negotiation</a:t>
            </a:r>
          </a:p>
          <a:p>
            <a:r>
              <a:rPr lang="en-US"/>
              <a:t>perceived conflict</a:t>
            </a:r>
          </a:p>
          <a:p>
            <a:r>
              <a:rPr lang="en-US"/>
              <a:t>resistance</a:t>
            </a:r>
          </a:p>
          <a:p>
            <a:r>
              <a:rPr lang="en-US"/>
              <a:t>resolution</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smoothing</a:t>
            </a:r>
          </a:p>
          <a:p>
            <a:r>
              <a:rPr lang="en-US"/>
              <a:t>suppression</a:t>
            </a:r>
          </a:p>
          <a:p>
            <a:r>
              <a:rPr lang="en-US"/>
              <a:t>withdrawal</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One</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Explain how the various types of conflict can be positive or negative</a:t>
            </a:r>
            <a:r>
              <a:rPr lang="en-US" altLang="en-US" dirty="0" smtClean="0">
                <a:ea typeface="Verdana" panose="020B0604030504040204" pitchFamily="34" charset="0"/>
                <a:cs typeface="Verdana" panose="020B0604030504040204" pitchFamily="34" charset="0"/>
              </a:rPr>
              <a:t>.</a:t>
            </a:r>
            <a:endParaRPr lang="en-US" alt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435658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a:t>Conflict</a:t>
            </a:r>
          </a:p>
        </p:txBody>
      </p:sp>
      <p:sp>
        <p:nvSpPr>
          <p:cNvPr id="6147" name="Rectangle 3"/>
          <p:cNvSpPr>
            <a:spLocks noGrp="1" noChangeArrowheads="1"/>
          </p:cNvSpPr>
          <p:nvPr>
            <p:ph type="body" idx="1"/>
          </p:nvPr>
        </p:nvSpPr>
        <p:spPr/>
        <p:txBody>
          <a:bodyPr/>
          <a:lstStyle/>
          <a:p>
            <a:r>
              <a:rPr lang="en-US" altLang="en-US" dirty="0" smtClean="0">
                <a:cs typeface="Verdana" panose="020B0604030504040204" pitchFamily="34" charset="0"/>
              </a:rPr>
              <a:t>Conflict is the consequence of real or perceived differences in mutually exclusive goals, values, ideas, attitudes, beliefs, feelings, or actions.</a:t>
            </a:r>
          </a:p>
          <a:p>
            <a:pPr lvl="1"/>
            <a:r>
              <a:rPr lang="en-US" altLang="en-US" dirty="0" smtClean="0">
                <a:cs typeface="Verdana" panose="020B0604030504040204" pitchFamily="34" charset="0"/>
              </a:rPr>
              <a:t>Intrapersonal conflict</a:t>
            </a:r>
          </a:p>
          <a:p>
            <a:pPr lvl="2"/>
            <a:r>
              <a:rPr lang="en-US" altLang="en-US" dirty="0" smtClean="0">
                <a:cs typeface="Verdana" panose="020B0604030504040204" pitchFamily="34" charset="0"/>
              </a:rPr>
              <a:t>Within one individual</a:t>
            </a:r>
          </a:p>
          <a:p>
            <a:pPr lvl="1"/>
            <a:r>
              <a:rPr lang="en-US" altLang="en-US" dirty="0" smtClean="0">
                <a:cs typeface="Verdana" panose="020B0604030504040204" pitchFamily="34" charset="0"/>
              </a:rPr>
              <a:t>Interpersonal conflict</a:t>
            </a:r>
          </a:p>
          <a:p>
            <a:pPr lvl="2"/>
            <a:r>
              <a:rPr lang="en-US" altLang="en-US" dirty="0" smtClean="0">
                <a:cs typeface="Verdana" panose="020B0604030504040204" pitchFamily="34" charset="0"/>
              </a:rPr>
              <a:t>Between two or more individuals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11282734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a:t>Conflict</a:t>
            </a:r>
          </a:p>
        </p:txBody>
      </p:sp>
      <p:sp>
        <p:nvSpPr>
          <p:cNvPr id="7171" name="Rectangle 3"/>
          <p:cNvSpPr>
            <a:spLocks noGrp="1" noChangeArrowheads="1"/>
          </p:cNvSpPr>
          <p:nvPr>
            <p:ph type="body" idx="1"/>
          </p:nvPr>
        </p:nvSpPr>
        <p:spPr/>
        <p:txBody>
          <a:bodyPr/>
          <a:lstStyle/>
          <a:p>
            <a:r>
              <a:rPr lang="en-US" altLang="en-US" dirty="0" smtClean="0">
                <a:cs typeface="Verdana" panose="020B0604030504040204" pitchFamily="34" charset="0"/>
              </a:rPr>
              <a:t>Conflict is the consequence of real or perceived differences in mutually exclusive goals, values, ideas, attitudes, beliefs, feelings, or actions.</a:t>
            </a:r>
          </a:p>
          <a:p>
            <a:pPr lvl="1"/>
            <a:r>
              <a:rPr lang="en-US" altLang="en-US" dirty="0" smtClean="0">
                <a:cs typeface="Verdana" panose="020B0604030504040204" pitchFamily="34" charset="0"/>
              </a:rPr>
              <a:t>Intragroup conflict</a:t>
            </a:r>
          </a:p>
          <a:p>
            <a:pPr lvl="2"/>
            <a:r>
              <a:rPr lang="en-US" altLang="en-US" dirty="0" smtClean="0">
                <a:cs typeface="Verdana" panose="020B0604030504040204" pitchFamily="34" charset="0"/>
              </a:rPr>
              <a:t>Within one group</a:t>
            </a:r>
          </a:p>
          <a:p>
            <a:pPr lvl="1"/>
            <a:r>
              <a:rPr lang="en-US" altLang="en-US" dirty="0" smtClean="0">
                <a:cs typeface="Verdana" panose="020B0604030504040204" pitchFamily="34" charset="0"/>
              </a:rPr>
              <a:t>Intergroup conflict</a:t>
            </a:r>
          </a:p>
          <a:p>
            <a:pPr lvl="2"/>
            <a:r>
              <a:rPr lang="en-US" altLang="en-US" dirty="0" smtClean="0">
                <a:cs typeface="Verdana" panose="020B0604030504040204" pitchFamily="34" charset="0"/>
              </a:rPr>
              <a:t>Between two or more groups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98205095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2436</TotalTime>
  <Words>1316</Words>
  <Application>Microsoft Office PowerPoint</Application>
  <PresentationFormat>On-screen Show (4:3)</PresentationFormat>
  <Paragraphs>224</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Times New Roman</vt:lpstr>
      <vt:lpstr>Verdana</vt:lpstr>
      <vt:lpstr>Wingdings</vt:lpstr>
      <vt:lpstr>508 Lecture</vt:lpstr>
      <vt:lpstr>Effective Leadership and Management in Nursing Ninth Edition</vt:lpstr>
      <vt:lpstr>Learning Outcomes</vt:lpstr>
      <vt:lpstr>Key Terms</vt:lpstr>
      <vt:lpstr>Key Terms</vt:lpstr>
      <vt:lpstr>Key Terms</vt:lpstr>
      <vt:lpstr>Key Terms</vt:lpstr>
      <vt:lpstr>Learning Outcome One</vt:lpstr>
      <vt:lpstr>Conflict</vt:lpstr>
      <vt:lpstr>Conflict</vt:lpstr>
      <vt:lpstr>Conflict</vt:lpstr>
      <vt:lpstr>Conflict</vt:lpstr>
      <vt:lpstr>Learning Outcome Two</vt:lpstr>
      <vt:lpstr>Conflict Process Model</vt:lpstr>
      <vt:lpstr>Figure 13-1   The conflict process.</vt:lpstr>
      <vt:lpstr>Conflict Process Model</vt:lpstr>
      <vt:lpstr>Conflict Process Model</vt:lpstr>
      <vt:lpstr>Conflict Process Model</vt:lpstr>
      <vt:lpstr>Conflict Process Model</vt:lpstr>
      <vt:lpstr>Conflict Process Model</vt:lpstr>
      <vt:lpstr>Conflict Process Model</vt:lpstr>
      <vt:lpstr>Conflict Process Model</vt:lpstr>
      <vt:lpstr>Learning Outcome Three</vt:lpstr>
      <vt:lpstr>Managing Conflict </vt:lpstr>
      <vt:lpstr>Managing Conflict </vt:lpstr>
      <vt:lpstr>Managing Conflict </vt:lpstr>
      <vt:lpstr>Managing Conflict </vt:lpstr>
      <vt:lpstr>Managing Conflict </vt:lpstr>
      <vt:lpstr>Managing Conflict </vt:lpstr>
      <vt:lpstr>Managing Conflict </vt:lpstr>
      <vt:lpstr>Managing Conflict </vt:lpstr>
      <vt:lpstr>Managing Conflict</vt:lpstr>
      <vt:lpstr>Managing Conflict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and Management in Nursing, 9e</dc:title>
  <dc:subject/>
  <dc:creator>Eleanor J. Sullivan</dc:creator>
  <cp:keywords/>
  <dc:description/>
  <cp:lastModifiedBy>laptopuser</cp:lastModifiedBy>
  <cp:revision>219</cp:revision>
  <dcterms:created xsi:type="dcterms:W3CDTF">2017-07-12T07:14:09Z</dcterms:created>
  <dcterms:modified xsi:type="dcterms:W3CDTF">2017-08-02T01:20:01Z</dcterms:modified>
  <cp:category/>
</cp:coreProperties>
</file>