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348" r:id="rId2"/>
    <p:sldId id="349" r:id="rId3"/>
    <p:sldId id="391" r:id="rId4"/>
    <p:sldId id="392" r:id="rId5"/>
    <p:sldId id="393" r:id="rId6"/>
    <p:sldId id="394" r:id="rId7"/>
    <p:sldId id="395" r:id="rId8"/>
    <p:sldId id="396" r:id="rId9"/>
    <p:sldId id="397" r:id="rId10"/>
    <p:sldId id="411" r:id="rId11"/>
    <p:sldId id="398" r:id="rId12"/>
    <p:sldId id="351" r:id="rId13"/>
    <p:sldId id="353" r:id="rId14"/>
    <p:sldId id="354" r:id="rId15"/>
    <p:sldId id="356" r:id="rId16"/>
    <p:sldId id="412" r:id="rId17"/>
    <p:sldId id="357" r:id="rId18"/>
    <p:sldId id="413" r:id="rId19"/>
    <p:sldId id="410" r:id="rId20"/>
    <p:sldId id="360" r:id="rId21"/>
    <p:sldId id="408" r:id="rId22"/>
    <p:sldId id="361" r:id="rId23"/>
    <p:sldId id="414" r:id="rId24"/>
    <p:sldId id="362" r:id="rId25"/>
    <p:sldId id="409" r:id="rId26"/>
    <p:sldId id="364" r:id="rId27"/>
    <p:sldId id="366" r:id="rId28"/>
    <p:sldId id="415" r:id="rId29"/>
    <p:sldId id="367" r:id="rId30"/>
    <p:sldId id="368" r:id="rId31"/>
    <p:sldId id="416" r:id="rId32"/>
    <p:sldId id="370" r:id="rId33"/>
    <p:sldId id="417" r:id="rId34"/>
    <p:sldId id="404" r:id="rId35"/>
    <p:sldId id="371" r:id="rId36"/>
    <p:sldId id="372" r:id="rId37"/>
    <p:sldId id="418" r:id="rId38"/>
    <p:sldId id="373" r:id="rId39"/>
    <p:sldId id="375" r:id="rId40"/>
    <p:sldId id="376" r:id="rId41"/>
    <p:sldId id="377" r:id="rId42"/>
    <p:sldId id="420" r:id="rId43"/>
    <p:sldId id="421" r:id="rId44"/>
    <p:sldId id="419" r:id="rId45"/>
    <p:sldId id="406" r:id="rId46"/>
    <p:sldId id="378" r:id="rId47"/>
    <p:sldId id="423" r:id="rId48"/>
    <p:sldId id="407" r:id="rId49"/>
    <p:sldId id="379" r:id="rId50"/>
    <p:sldId id="425" r:id="rId51"/>
    <p:sldId id="381" r:id="rId52"/>
    <p:sldId id="426" r:id="rId53"/>
    <p:sldId id="424" r:id="rId54"/>
    <p:sldId id="386" r:id="rId55"/>
    <p:sldId id="388" r:id="rId56"/>
    <p:sldId id="427" r:id="rId57"/>
    <p:sldId id="390"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685800"/>
          </a:xfrm>
          <a:noFill/>
          <a:ln>
            <a:noFill/>
          </a:ln>
        </p:spPr>
        <p:txBody>
          <a:bodyPr/>
          <a:lstStyle>
            <a:lvl1pPr algn="ctr">
              <a:defRPr sz="1400">
                <a:solidFill>
                  <a:srgbClr val="000000"/>
                </a:solidFill>
                <a:effectLst/>
              </a:defRPr>
            </a:lvl1pPr>
          </a:lstStyle>
          <a:p>
            <a:r>
              <a:rPr lang="en-US" smtClean="0"/>
              <a:t>Click to edit Master title style</a:t>
            </a:r>
            <a:endParaRPr lang="en-US"/>
          </a:p>
        </p:txBody>
      </p:sp>
    </p:spTree>
    <p:extLst>
      <p:ext uri="{BB962C8B-B14F-4D97-AF65-F5344CB8AC3E}">
        <p14:creationId xmlns:p14="http://schemas.microsoft.com/office/powerpoint/2010/main" val="330151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2" r:id="rId6"/>
    <p:sldLayoutId id="2147483663" r:id="rId7"/>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12</a:t>
            </a:r>
            <a:endParaRPr lang="en-US" sz="2800" dirty="0"/>
          </a:p>
          <a:p>
            <a:endParaRPr lang="en-US" sz="2800" dirty="0"/>
          </a:p>
        </p:txBody>
      </p:sp>
      <p:sp>
        <p:nvSpPr>
          <p:cNvPr id="5" name="Text Placeholder 4"/>
          <p:cNvSpPr>
            <a:spLocks noGrp="1"/>
          </p:cNvSpPr>
          <p:nvPr>
            <p:ph type="body" sz="quarter" idx="15"/>
          </p:nvPr>
        </p:nvSpPr>
        <p:spPr/>
        <p:txBody>
          <a:bodyPr/>
          <a:lstStyle/>
          <a:p>
            <a:r>
              <a:rPr lang="en-US" sz="2400" dirty="0"/>
              <a:t>Building and Managing Teams</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Introduction</a:t>
            </a:r>
          </a:p>
        </p:txBody>
      </p:sp>
      <p:sp>
        <p:nvSpPr>
          <p:cNvPr id="7171" name="Rectangle 3"/>
          <p:cNvSpPr>
            <a:spLocks noGrp="1" noChangeArrowheads="1"/>
          </p:cNvSpPr>
          <p:nvPr>
            <p:ph type="body" idx="1"/>
          </p:nvPr>
        </p:nvSpPr>
        <p:spPr/>
        <p:txBody>
          <a:bodyPr/>
          <a:lstStyle/>
          <a:p>
            <a:r>
              <a:rPr lang="en-US"/>
              <a:t>Work groups that share common objectives function as teams.</a:t>
            </a:r>
          </a:p>
          <a:p>
            <a:r>
              <a:rPr lang="en-US"/>
              <a:t>Teamwork is essential in healthcare’s demanding environment.</a:t>
            </a:r>
          </a:p>
          <a:p>
            <a:r>
              <a:rPr lang="en-US"/>
              <a:t>Nurse managers must skillfully orchestrate the activity and interactions of interprofessional teams as well as conventional nursing work groups.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2469989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Describe how groups and teams function</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Groups and Teams</a:t>
            </a:r>
          </a:p>
        </p:txBody>
      </p:sp>
      <p:sp>
        <p:nvSpPr>
          <p:cNvPr id="7171" name="Rectangle 3"/>
          <p:cNvSpPr>
            <a:spLocks noGrp="1" noChangeArrowheads="1"/>
          </p:cNvSpPr>
          <p:nvPr>
            <p:ph type="body" idx="1"/>
          </p:nvPr>
        </p:nvSpPr>
        <p:spPr/>
        <p:txBody>
          <a:bodyPr/>
          <a:lstStyle/>
          <a:p>
            <a:r>
              <a:rPr lang="en-US" dirty="0" smtClean="0">
                <a:cs typeface="Verdana" panose="020B0604030504040204" pitchFamily="34" charset="0"/>
              </a:rPr>
              <a:t>Group</a:t>
            </a:r>
          </a:p>
          <a:p>
            <a:pPr lvl="1"/>
            <a:r>
              <a:rPr lang="en-US" dirty="0" smtClean="0">
                <a:cs typeface="Verdana" panose="020B0604030504040204" pitchFamily="34" charset="0"/>
              </a:rPr>
              <a:t>An aggregate of individuals who interact and mutually influence each other</a:t>
            </a:r>
          </a:p>
          <a:p>
            <a:pPr lvl="1"/>
            <a:r>
              <a:rPr lang="en-US" dirty="0" smtClean="0">
                <a:cs typeface="Verdana" panose="020B0604030504040204" pitchFamily="34" charset="0"/>
              </a:rPr>
              <a:t>May be formal or informal</a:t>
            </a:r>
          </a:p>
          <a:p>
            <a:pPr lvl="1"/>
            <a:r>
              <a:rPr lang="en-US" dirty="0" smtClean="0">
                <a:cs typeface="Verdana" panose="020B0604030504040204" pitchFamily="34" charset="0"/>
              </a:rPr>
              <a:t>Formal groups</a:t>
            </a:r>
          </a:p>
          <a:p>
            <a:pPr lvl="2"/>
            <a:r>
              <a:rPr lang="en-US"/>
              <a:t>Members may include the following:</a:t>
            </a:r>
          </a:p>
          <a:p>
            <a:pPr lvl="3"/>
            <a:r>
              <a:rPr lang="en-US"/>
              <a:t>Individuals from a single work group </a:t>
            </a:r>
          </a:p>
          <a:p>
            <a:pPr lvl="3"/>
            <a:r>
              <a:rPr lang="en-US"/>
              <a:t>Individuals from different job levels </a:t>
            </a:r>
          </a:p>
          <a:p>
            <a:pPr lvl="3"/>
            <a:r>
              <a:rPr lang="en-US"/>
              <a:t>Individuals from different work groups and different job levels</a:t>
            </a:r>
          </a:p>
          <a:p>
            <a:pPr lvl="2"/>
            <a:r>
              <a:rPr lang="en-US"/>
              <a:t>May be permanent or temporary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2469989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t>Groups and Teams</a:t>
            </a:r>
          </a:p>
        </p:txBody>
      </p:sp>
      <p:sp>
        <p:nvSpPr>
          <p:cNvPr id="9219" name="Rectangle 3"/>
          <p:cNvSpPr>
            <a:spLocks noGrp="1" noChangeArrowheads="1"/>
          </p:cNvSpPr>
          <p:nvPr>
            <p:ph type="body" idx="1"/>
          </p:nvPr>
        </p:nvSpPr>
        <p:spPr/>
        <p:txBody>
          <a:bodyPr/>
          <a:lstStyle/>
          <a:p>
            <a:r>
              <a:rPr lang="en-US" dirty="0" smtClean="0"/>
              <a:t>Group</a:t>
            </a:r>
          </a:p>
          <a:p>
            <a:pPr lvl="1"/>
            <a:r>
              <a:rPr lang="en-US" dirty="0"/>
              <a:t>Informal groups</a:t>
            </a:r>
          </a:p>
          <a:p>
            <a:pPr lvl="2"/>
            <a:r>
              <a:rPr lang="en-US" dirty="0"/>
              <a:t>Evolve naturally from social interactions</a:t>
            </a:r>
          </a:p>
          <a:p>
            <a:pPr lvl="2"/>
            <a:r>
              <a:rPr lang="en-US" dirty="0"/>
              <a:t>Not defined by an organizational structure</a:t>
            </a:r>
            <a:endParaRPr lang="en-US" dirty="0" smtClean="0"/>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7089636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dirty="0" smtClean="0"/>
              <a:t>Groups and Teams</a:t>
            </a:r>
          </a:p>
        </p:txBody>
      </p:sp>
      <p:sp>
        <p:nvSpPr>
          <p:cNvPr id="10243" name="Rectangle 3"/>
          <p:cNvSpPr>
            <a:spLocks noGrp="1" noChangeArrowheads="1"/>
          </p:cNvSpPr>
          <p:nvPr>
            <p:ph type="body" idx="1"/>
          </p:nvPr>
        </p:nvSpPr>
        <p:spPr/>
        <p:txBody>
          <a:bodyPr/>
          <a:lstStyle/>
          <a:p>
            <a:r>
              <a:rPr lang="en-US" dirty="0" smtClean="0">
                <a:cs typeface="Verdana" panose="020B0604030504040204" pitchFamily="34" charset="0"/>
              </a:rPr>
              <a:t>Real (command) groups </a:t>
            </a:r>
          </a:p>
          <a:p>
            <a:pPr lvl="1"/>
            <a:r>
              <a:rPr lang="en-US" dirty="0" smtClean="0">
                <a:cs typeface="Verdana" panose="020B0604030504040204" pitchFamily="34" charset="0"/>
              </a:rPr>
              <a:t>Accomplish tasks in organizations</a:t>
            </a:r>
          </a:p>
          <a:p>
            <a:pPr lvl="1"/>
            <a:r>
              <a:rPr lang="en-US" dirty="0" smtClean="0">
                <a:cs typeface="Verdana" panose="020B0604030504040204" pitchFamily="34" charset="0"/>
              </a:rPr>
              <a:t>Recognized as legitimate organizational entity</a:t>
            </a:r>
          </a:p>
          <a:p>
            <a:pPr lvl="1"/>
            <a:r>
              <a:rPr lang="en-US"/>
              <a:t>Assignments are usually routine and designed to fulfill the specific mission of the agency or organization.</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6334630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dirty="0" smtClean="0"/>
              <a:t>Groups and Teams</a:t>
            </a:r>
          </a:p>
        </p:txBody>
      </p:sp>
      <p:sp>
        <p:nvSpPr>
          <p:cNvPr id="12291" name="Rectangle 3"/>
          <p:cNvSpPr>
            <a:spLocks noGrp="1" noChangeArrowheads="1"/>
          </p:cNvSpPr>
          <p:nvPr>
            <p:ph type="body" idx="1"/>
          </p:nvPr>
        </p:nvSpPr>
        <p:spPr/>
        <p:txBody>
          <a:bodyPr/>
          <a:lstStyle/>
          <a:p>
            <a:r>
              <a:rPr lang="en-US" dirty="0">
                <a:cs typeface="Verdana" panose="020B0604030504040204" pitchFamily="34" charset="0"/>
              </a:rPr>
              <a:t>Task groups</a:t>
            </a:r>
          </a:p>
          <a:p>
            <a:pPr lvl="1"/>
            <a:r>
              <a:rPr lang="en-US" dirty="0">
                <a:cs typeface="Verdana" panose="020B0604030504040204" pitchFamily="34" charset="0"/>
              </a:rPr>
              <a:t>Composed of several persons who work together</a:t>
            </a:r>
          </a:p>
          <a:p>
            <a:pPr lvl="1"/>
            <a:r>
              <a:rPr lang="en-US" dirty="0">
                <a:cs typeface="Verdana" panose="020B0604030504040204" pitchFamily="34" charset="0"/>
              </a:rPr>
              <a:t>May or may not have a designated leader</a:t>
            </a:r>
          </a:p>
          <a:p>
            <a:pPr lvl="1"/>
            <a:r>
              <a:rPr lang="en-US" dirty="0">
                <a:cs typeface="Verdana" panose="020B0604030504040204" pitchFamily="34" charset="0"/>
              </a:rPr>
              <a:t>Charged with accomplishing specific time-limited assignments</a:t>
            </a:r>
            <a:endParaRPr lang="en-US" dirty="0" smtClean="0">
              <a:cs typeface="Verdana" panose="020B0604030504040204" pitchFamily="34" charset="0"/>
            </a:endParaRPr>
          </a:p>
          <a:p>
            <a:r>
              <a:rPr lang="en-US" dirty="0" smtClean="0">
                <a:cs typeface="Verdana" panose="020B0604030504040204" pitchFamily="34" charset="0"/>
              </a:rPr>
              <a:t>Committees or task forces</a:t>
            </a:r>
          </a:p>
          <a:p>
            <a:pPr lvl="1"/>
            <a:r>
              <a:rPr lang="en-US" dirty="0" smtClean="0">
                <a:cs typeface="Verdana" panose="020B0604030504040204" pitchFamily="34" charset="0"/>
              </a:rPr>
              <a:t>Formed to deal with specific issues involving several service areas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64614838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dirty="0" smtClean="0"/>
              <a:t>Groups and Teams</a:t>
            </a:r>
          </a:p>
        </p:txBody>
      </p:sp>
      <p:sp>
        <p:nvSpPr>
          <p:cNvPr id="8195" name="Rectangle 3"/>
          <p:cNvSpPr>
            <a:spLocks noGrp="1" noChangeArrowheads="1"/>
          </p:cNvSpPr>
          <p:nvPr>
            <p:ph type="body" idx="1"/>
          </p:nvPr>
        </p:nvSpPr>
        <p:spPr/>
        <p:txBody>
          <a:bodyPr/>
          <a:lstStyle/>
          <a:p>
            <a:r>
              <a:rPr lang="en-US" dirty="0" smtClean="0">
                <a:cs typeface="Verdana" panose="020B0604030504040204" pitchFamily="34" charset="0"/>
              </a:rPr>
              <a:t>Teams</a:t>
            </a:r>
          </a:p>
          <a:p>
            <a:pPr lvl="1"/>
            <a:r>
              <a:rPr lang="en-US" dirty="0" smtClean="0">
                <a:cs typeface="Verdana" panose="020B0604030504040204" pitchFamily="34" charset="0"/>
              </a:rPr>
              <a:t>Real groups in which individuals must work cooperatively with each other in order to achieve some overarching goal</a:t>
            </a:r>
          </a:p>
          <a:p>
            <a:pPr lvl="1"/>
            <a:r>
              <a:rPr lang="en-US" dirty="0" smtClean="0">
                <a:cs typeface="Verdana" panose="020B0604030504040204" pitchFamily="34" charset="0"/>
              </a:rPr>
              <a:t>Have command or line authority to perform tasks</a:t>
            </a:r>
          </a:p>
          <a:p>
            <a:pPr lvl="1"/>
            <a:r>
              <a:rPr lang="en-US" dirty="0" smtClean="0">
                <a:cs typeface="Verdana" panose="020B0604030504040204" pitchFamily="34" charset="0"/>
              </a:rPr>
              <a:t>Membership is based on the skills needed to accomplish tasks.</a:t>
            </a:r>
          </a:p>
          <a:p>
            <a:pPr lvl="1"/>
            <a:r>
              <a:rPr lang="en-US" dirty="0" smtClean="0">
                <a:cs typeface="Verdana" panose="020B0604030504040204" pitchFamily="34" charset="0"/>
              </a:rPr>
              <a:t>May have a short life span or exist indefinitely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0220844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dirty="0" smtClean="0"/>
              <a:t>Groups and Teams</a:t>
            </a:r>
          </a:p>
        </p:txBody>
      </p:sp>
      <p:sp>
        <p:nvSpPr>
          <p:cNvPr id="13315" name="Rectangle 3"/>
          <p:cNvSpPr>
            <a:spLocks noGrp="1" noChangeArrowheads="1"/>
          </p:cNvSpPr>
          <p:nvPr>
            <p:ph type="body" idx="1"/>
          </p:nvPr>
        </p:nvSpPr>
        <p:spPr/>
        <p:txBody>
          <a:bodyPr/>
          <a:lstStyle/>
          <a:p>
            <a:r>
              <a:rPr lang="en-US" dirty="0">
                <a:cs typeface="Verdana" panose="020B0604030504040204" pitchFamily="34" charset="0"/>
              </a:rPr>
              <a:t>Ordinary interacting groups</a:t>
            </a:r>
          </a:p>
          <a:p>
            <a:pPr lvl="1"/>
            <a:r>
              <a:rPr lang="en-US" dirty="0">
                <a:cs typeface="Verdana" panose="020B0604030504040204" pitchFamily="34" charset="0"/>
              </a:rPr>
              <a:t>Usually have a designated leader</a:t>
            </a:r>
          </a:p>
          <a:p>
            <a:pPr lvl="2"/>
            <a:r>
              <a:rPr lang="en-US"/>
              <a:t>May be leaderless</a:t>
            </a:r>
            <a:endParaRPr lang="en-US" dirty="0">
              <a:cs typeface="Verdana" panose="020B0604030504040204" pitchFamily="34" charset="0"/>
            </a:endParaRPr>
          </a:p>
          <a:p>
            <a:pPr lvl="1"/>
            <a:r>
              <a:rPr lang="en-US" dirty="0">
                <a:cs typeface="Verdana" panose="020B0604030504040204" pitchFamily="34" charset="0"/>
              </a:rPr>
              <a:t>Include most work teams, task groups, and committees</a:t>
            </a:r>
          </a:p>
          <a:p>
            <a:pPr lvl="1"/>
            <a:r>
              <a:rPr lang="en-US"/>
              <a:t>Normally, the final decision is made by consensus.</a:t>
            </a:r>
          </a:p>
          <a:p>
            <a:pPr lvl="1"/>
            <a:r>
              <a:rPr lang="en-US" dirty="0">
                <a:cs typeface="Verdana" panose="020B0604030504040204" pitchFamily="34" charset="0"/>
              </a:rPr>
              <a:t>Enhance cohesiveness of group members</a:t>
            </a:r>
          </a:p>
          <a:p>
            <a:pPr lvl="1"/>
            <a:r>
              <a:rPr lang="en-US"/>
              <a:t>Participants are able to build strong social ties and will be committed to the solution decided on by the group.</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4431695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dirty="0" smtClean="0"/>
              <a:t>Groups and Teams</a:t>
            </a:r>
          </a:p>
        </p:txBody>
      </p:sp>
      <p:sp>
        <p:nvSpPr>
          <p:cNvPr id="13315" name="Rectangle 3"/>
          <p:cNvSpPr>
            <a:spLocks noGrp="1" noChangeArrowheads="1"/>
          </p:cNvSpPr>
          <p:nvPr>
            <p:ph type="body" idx="1"/>
          </p:nvPr>
        </p:nvSpPr>
        <p:spPr/>
        <p:txBody>
          <a:bodyPr/>
          <a:lstStyle/>
          <a:p>
            <a:r>
              <a:rPr lang="en-US"/>
              <a:t>Group Interaction</a:t>
            </a:r>
          </a:p>
          <a:p>
            <a:pPr lvl="1"/>
            <a:r>
              <a:rPr lang="en-US"/>
              <a:t>Ordinary interacting groups may be dominated by one or a few members.</a:t>
            </a:r>
          </a:p>
          <a:p>
            <a:pPr lvl="1"/>
            <a:r>
              <a:rPr lang="en-US"/>
              <a:t>Decision-making ability may be affected by groupthink.</a:t>
            </a:r>
          </a:p>
          <a:p>
            <a:pPr lvl="1"/>
            <a:r>
              <a:rPr lang="en-US"/>
              <a:t>Functioning of ordinary groups is dependent on the leader’s skills.</a:t>
            </a:r>
          </a:p>
          <a:p>
            <a:r>
              <a:rPr lang="en-US"/>
              <a:t>Group Leadership</a:t>
            </a:r>
          </a:p>
        </p:txBody>
      </p:sp>
    </p:spTree>
    <p:extLst>
      <p:ext uri="{BB962C8B-B14F-4D97-AF65-F5344CB8AC3E}">
        <p14:creationId xmlns:p14="http://schemas.microsoft.com/office/powerpoint/2010/main" val="34431695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Explain the norms and roles in groups and teams</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25901455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Arial" panose="020B0604020202020204" pitchFamily="34" charset="0"/>
              <a:buAutoNum type="arabicPeriod"/>
            </a:pPr>
            <a:r>
              <a:rPr lang="en-US" dirty="0" smtClean="0">
                <a:cs typeface="Verdana" panose="020B0604030504040204" pitchFamily="34" charset="0"/>
              </a:rPr>
              <a:t>Describe how groups and teams function.</a:t>
            </a:r>
          </a:p>
          <a:p>
            <a:pPr marL="514350" indent="-514350">
              <a:buFont typeface="Arial" panose="020B0604020202020204" pitchFamily="34" charset="0"/>
              <a:buAutoNum type="arabicPeriod"/>
            </a:pPr>
            <a:r>
              <a:rPr lang="en-US" dirty="0" smtClean="0">
                <a:cs typeface="Verdana" panose="020B0604030504040204" pitchFamily="34" charset="0"/>
              </a:rPr>
              <a:t>Explain the norms and roles in groups and teams.</a:t>
            </a:r>
          </a:p>
          <a:p>
            <a:pPr marL="514350" indent="-514350">
              <a:buFont typeface="Arial" panose="020B0604020202020204" pitchFamily="34" charset="0"/>
              <a:buAutoNum type="arabicPeriod"/>
            </a:pPr>
            <a:r>
              <a:rPr lang="en-US" dirty="0" smtClean="0">
                <a:cs typeface="Verdana" panose="020B0604030504040204" pitchFamily="34" charset="0"/>
              </a:rPr>
              <a:t>Describe various methods of team building.</a:t>
            </a:r>
          </a:p>
          <a:p>
            <a:pPr marL="514350" indent="-514350">
              <a:buFont typeface="Arial" panose="020B0604020202020204" pitchFamily="34" charset="0"/>
              <a:buAutoNum type="arabicPeriod"/>
            </a:pPr>
            <a:r>
              <a:rPr lang="en-US" dirty="0" smtClean="0">
                <a:cs typeface="Verdana" panose="020B0604030504040204" pitchFamily="34" charset="0"/>
              </a:rPr>
              <a:t>Discuss factors that influence team management.</a:t>
            </a:r>
          </a:p>
          <a:p>
            <a:pPr marL="514350" indent="-514350">
              <a:buFont typeface="Arial" panose="020B0604020202020204" pitchFamily="34" charset="0"/>
              <a:buAutoNum type="arabicPeriod"/>
            </a:pPr>
            <a:r>
              <a:rPr lang="en-US" dirty="0" smtClean="0">
                <a:cs typeface="Verdana" panose="020B0604030504040204" pitchFamily="34" charset="0"/>
              </a:rPr>
              <a:t>Explain why the nurse manager’s leadership skills are essential to team performance.</a:t>
            </a:r>
          </a:p>
          <a:p>
            <a:pPr marL="514350" indent="-514350">
              <a:buFont typeface="Arial" panose="020B0604020202020204" pitchFamily="34" charset="0"/>
              <a:buAutoNum type="arabicPeriod"/>
            </a:pPr>
            <a:r>
              <a:rPr lang="en-US" dirty="0" smtClean="0">
                <a:cs typeface="Verdana" panose="020B0604030504040204" pitchFamily="34" charset="0"/>
              </a:rPr>
              <a:t>Discuss how to lead groups, task forces, and patient care conferences.</a:t>
            </a:r>
          </a:p>
        </p:txBody>
      </p:sp>
    </p:spTree>
    <p:extLst>
      <p:ext uri="{BB962C8B-B14F-4D97-AF65-F5344CB8AC3E}">
        <p14:creationId xmlns:p14="http://schemas.microsoft.com/office/powerpoint/2010/main" val="22672894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dirty="0" smtClean="0"/>
              <a:t>Group Essentials</a:t>
            </a:r>
          </a:p>
        </p:txBody>
      </p:sp>
      <p:sp>
        <p:nvSpPr>
          <p:cNvPr id="16387" name="Rectangle 3"/>
          <p:cNvSpPr>
            <a:spLocks noGrp="1" noChangeArrowheads="1"/>
          </p:cNvSpPr>
          <p:nvPr>
            <p:ph type="body" idx="1"/>
          </p:nvPr>
        </p:nvSpPr>
        <p:spPr/>
        <p:txBody>
          <a:bodyPr/>
          <a:lstStyle/>
          <a:p>
            <a:r>
              <a:rPr lang="en-US"/>
              <a:t>Homans’s social system conceptual scheme provides a framework for understanding group inputs, processes, and outcomes. </a:t>
            </a:r>
          </a:p>
          <a:p>
            <a:pPr lvl="1"/>
            <a:r>
              <a:rPr lang="en-US" dirty="0" smtClean="0">
                <a:cs typeface="Verdana" panose="020B0604030504040204" pitchFamily="34" charset="0"/>
              </a:rPr>
              <a:t>Dynamics</a:t>
            </a:r>
          </a:p>
          <a:p>
            <a:pPr lvl="1"/>
            <a:r>
              <a:rPr lang="en-US" dirty="0" smtClean="0">
                <a:cs typeface="Verdana" panose="020B0604030504040204" pitchFamily="34" charset="0"/>
              </a:rPr>
              <a:t>Processes</a:t>
            </a:r>
          </a:p>
          <a:p>
            <a:r>
              <a:rPr lang="en-US"/>
              <a:t>Elements of the required group system and processes influence each other and the emergent group system and social structure.</a:t>
            </a:r>
            <a:endParaRPr lang="en-US" dirty="0" smtClean="0">
              <a:cs typeface="Verdana" panose="020B0604030504040204" pitchFamily="34" charset="0"/>
            </a:endParaRPr>
          </a:p>
        </p:txBody>
      </p:sp>
    </p:spTree>
    <p:extLst>
      <p:ext uri="{BB962C8B-B14F-4D97-AF65-F5344CB8AC3E}">
        <p14:creationId xmlns:p14="http://schemas.microsoft.com/office/powerpoint/2010/main" val="317897738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noFill/>
          <a:extLst>
            <a:ext uri="{909E8E84-426E-40dd-AFC4-6F175D3DCCD1}">
              <a14:hiddenFill xmlns:mc="http://schemas.openxmlformats.org/markup-compatibility/2006" xmlns:mv="urn:schemas-microsoft-com:mac:vml" xmlns:a14="http://schemas.microsoft.com/office/drawing/2010/main" xmlns="">
                <a:gradFill rotWithShape="1">
                  <a:gsLst>
                    <a:gs pos="0">
                      <a:srgbClr val="FCAE1A"/>
                    </a:gs>
                    <a:gs pos="100000">
                      <a:srgbClr val="932741"/>
                    </a:gs>
                  </a:gsLst>
                  <a:lin ang="5400000"/>
                </a:gradFill>
              </a14:hiddenFill>
            </a:ext>
          </a:extLst>
        </p:spPr>
        <p:txBody>
          <a:bodyPr/>
          <a:lstStyle/>
          <a:p>
            <a:pPr algn="l"/>
            <a:r>
              <a:rPr lang="en-US" sz="1600" b="1" dirty="0" smtClean="0">
                <a:latin typeface="+mn-lt"/>
              </a:rPr>
              <a:t>Figure 12-1  </a:t>
            </a:r>
            <a:r>
              <a:rPr lang="en-US" b="0" dirty="0" smtClean="0">
                <a:latin typeface="+mn-lt"/>
              </a:rPr>
              <a:t> Conceptual scheme of a basic social system.</a:t>
            </a:r>
            <a:br>
              <a:rPr lang="en-US" b="0" dirty="0" smtClean="0">
                <a:latin typeface="+mn-lt"/>
              </a:rPr>
            </a:br>
            <a:r>
              <a:rPr lang="en-US" b="0" i="1" dirty="0" smtClean="0">
                <a:latin typeface="+mn-lt"/>
              </a:rPr>
              <a:t>Source: </a:t>
            </a:r>
            <a:r>
              <a:rPr lang="en-US" b="0" dirty="0" smtClean="0">
                <a:latin typeface="+mn-lt"/>
              </a:rPr>
              <a:t>Adapted from </a:t>
            </a:r>
            <a:r>
              <a:rPr lang="en-US" b="0" dirty="0" err="1" smtClean="0">
                <a:latin typeface="+mn-lt"/>
              </a:rPr>
              <a:t>Homans</a:t>
            </a:r>
            <a:r>
              <a:rPr lang="en-US" b="0" dirty="0" smtClean="0">
                <a:latin typeface="+mn-lt"/>
              </a:rPr>
              <a:t>, G. (1950). </a:t>
            </a:r>
            <a:r>
              <a:rPr lang="en-US" b="0" i="1" dirty="0" smtClean="0">
                <a:latin typeface="+mn-lt"/>
              </a:rPr>
              <a:t>The human group. </a:t>
            </a:r>
            <a:r>
              <a:rPr lang="en-US" b="0" dirty="0" smtClean="0">
                <a:latin typeface="+mn-lt"/>
              </a:rPr>
              <a:t>New York: Harcourt Brace Jovanovich; and </a:t>
            </a:r>
            <a:r>
              <a:rPr lang="en-US" b="0" dirty="0" err="1" smtClean="0">
                <a:latin typeface="+mn-lt"/>
              </a:rPr>
              <a:t>Homans</a:t>
            </a:r>
            <a:r>
              <a:rPr lang="en-US" b="0" dirty="0" smtClean="0">
                <a:latin typeface="+mn-lt"/>
              </a:rPr>
              <a:t>, G. (1961). </a:t>
            </a:r>
            <a:r>
              <a:rPr lang="en-US" b="0" i="1" dirty="0" smtClean="0">
                <a:latin typeface="+mn-lt"/>
              </a:rPr>
              <a:t>Social behavior: Its elementary forms. </a:t>
            </a:r>
            <a:r>
              <a:rPr lang="en-US" b="0" dirty="0" smtClean="0">
                <a:latin typeface="+mn-lt"/>
              </a:rPr>
              <a:t>New York: Harcourt Brace. By permission of Transaction Publishers.</a:t>
            </a:r>
          </a:p>
        </p:txBody>
      </p:sp>
      <p:pic>
        <p:nvPicPr>
          <p:cNvPr id="5" name="Picture 4" descr="A diagram shows conceptual scheme of a basic social system.&#10;The major factors shown in the diagram are as follows:&#10;· Required system&#10;   ◦ Task&#10;   ◦ Activities&#10;   ◦ Interactions&#10;   ◦ Attitudes&#10;· Group processes&#10;   ◦ Form&#10;   ◦ Storm&#10;   ◦ Norm&#10;   ◦ Perform&#10;   ◦ Adjourn/Re-form&#10;· Background factors&#10;   ◦ Organizational requirements&#10;   ◦ External status&#10;   ◦ Personal characteristics&#10;· Leadership style&#10;· Emergent group system&#10;   ◦ Norms (for activities, interactions, and sentiments)&#10;   ◦ Roles&#10;   ◦ Status&#10;   ◦ Communication&#10;The diagram shows that each of these factors is affected directly or indirectly by the other factors. For example required system and group processes influence each other, background factors and leadership style affect both required system and group processes. Also, each of the required system and the group processes affect emergent group system. Feedback is provided to required system and group processes. Together they all result in following consequences:&#10;◦ Productivity&#10;◦ Satisfaction&#10;◦ Development&#10;◦ Conflict&#10;◦ Groupthink"/>
          <p:cNvPicPr>
            <a:picLocks noChangeAspect="1"/>
          </p:cNvPicPr>
          <p:nvPr/>
        </p:nvPicPr>
        <p:blipFill>
          <a:blip r:embed="rId2"/>
          <a:stretch>
            <a:fillRect/>
          </a:stretch>
        </p:blipFill>
        <p:spPr>
          <a:xfrm>
            <a:off x="1368425" y="152400"/>
            <a:ext cx="6480175" cy="5029200"/>
          </a:xfrm>
          <a:prstGeom prst="rect">
            <a:avLst/>
          </a:prstGeom>
        </p:spPr>
      </p:pic>
    </p:spTree>
    <p:extLst>
      <p:ext uri="{BB962C8B-B14F-4D97-AF65-F5344CB8AC3E}">
        <p14:creationId xmlns:p14="http://schemas.microsoft.com/office/powerpoint/2010/main" val="474660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17411" name="Rectangle 3"/>
          <p:cNvSpPr>
            <a:spLocks noGrp="1" noChangeArrowheads="1"/>
          </p:cNvSpPr>
          <p:nvPr>
            <p:ph type="body" idx="1"/>
          </p:nvPr>
        </p:nvSpPr>
        <p:spPr/>
        <p:txBody>
          <a:bodyPr/>
          <a:lstStyle/>
          <a:p>
            <a:r>
              <a:rPr lang="en-US"/>
              <a:t>Three essential elements of a group system include:</a:t>
            </a:r>
            <a:endParaRPr lang="en-US" dirty="0" smtClean="0">
              <a:cs typeface="Verdana" panose="020B0604030504040204" pitchFamily="34" charset="0"/>
            </a:endParaRPr>
          </a:p>
          <a:p>
            <a:pPr lvl="1"/>
            <a:r>
              <a:rPr lang="en-US" dirty="0" smtClean="0">
                <a:cs typeface="Verdana" panose="020B0604030504040204" pitchFamily="34" charset="0"/>
              </a:rPr>
              <a:t>Activities</a:t>
            </a:r>
          </a:p>
          <a:p>
            <a:pPr lvl="2"/>
            <a:r>
              <a:rPr lang="en-US" dirty="0" smtClean="0">
                <a:cs typeface="Verdana" panose="020B0604030504040204" pitchFamily="34" charset="0"/>
              </a:rPr>
              <a:t>Observable behaviors of group members</a:t>
            </a:r>
          </a:p>
          <a:p>
            <a:pPr lvl="1"/>
            <a:r>
              <a:rPr lang="en-US" dirty="0" smtClean="0">
                <a:cs typeface="Verdana" panose="020B0604030504040204" pitchFamily="34" charset="0"/>
              </a:rPr>
              <a:t>Interactions</a:t>
            </a:r>
          </a:p>
          <a:p>
            <a:pPr lvl="2"/>
            <a:r>
              <a:rPr lang="en-US" dirty="0" smtClean="0">
                <a:cs typeface="Verdana" panose="020B0604030504040204" pitchFamily="34" charset="0"/>
              </a:rPr>
              <a:t>Verbal or nonverbal exchanges of words or objects among two or more group members</a:t>
            </a:r>
          </a:p>
          <a:p>
            <a:pPr lvl="1"/>
            <a:r>
              <a:rPr lang="en-US" dirty="0" smtClean="0">
                <a:cs typeface="Verdana" panose="020B0604030504040204" pitchFamily="34" charset="0"/>
              </a:rPr>
              <a:t>Attitudes</a:t>
            </a:r>
          </a:p>
          <a:p>
            <a:pPr lvl="2"/>
            <a:r>
              <a:rPr lang="en-US" dirty="0" smtClean="0">
                <a:cs typeface="Verdana" panose="020B0604030504040204" pitchFamily="34" charset="0"/>
              </a:rPr>
              <a:t>Perceptions, feelings, and values held by individual group members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45688405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17411" name="Rectangle 3"/>
          <p:cNvSpPr>
            <a:spLocks noGrp="1" noChangeArrowheads="1"/>
          </p:cNvSpPr>
          <p:nvPr>
            <p:ph type="body" idx="1"/>
          </p:nvPr>
        </p:nvSpPr>
        <p:spPr/>
        <p:txBody>
          <a:bodyPr/>
          <a:lstStyle/>
          <a:p>
            <a:r>
              <a:rPr lang="en-US" dirty="0" smtClean="0"/>
              <a:t>Phases of Group Development</a:t>
            </a:r>
          </a:p>
          <a:p>
            <a:pPr lvl="1"/>
            <a:r>
              <a:rPr lang="en-US" dirty="0" smtClean="0">
                <a:cs typeface="Verdana" panose="020B0604030504040204" pitchFamily="34" charset="0"/>
              </a:rPr>
              <a:t>Forming</a:t>
            </a:r>
          </a:p>
          <a:p>
            <a:pPr lvl="2"/>
            <a:r>
              <a:rPr lang="en-US" dirty="0" smtClean="0">
                <a:cs typeface="Verdana" panose="020B0604030504040204" pitchFamily="34" charset="0"/>
              </a:rPr>
              <a:t>Individuals assemble into a well-defined cluster.</a:t>
            </a:r>
          </a:p>
          <a:p>
            <a:pPr lvl="2"/>
            <a:r>
              <a:rPr lang="en-US" dirty="0" smtClean="0">
                <a:cs typeface="Verdana" panose="020B0604030504040204" pitchFamily="34" charset="0"/>
              </a:rPr>
              <a:t>Group members are cautious in approaching one another.</a:t>
            </a:r>
          </a:p>
          <a:p>
            <a:pPr lvl="2"/>
            <a:r>
              <a:rPr lang="en-US"/>
              <a:t>Members often depend on a leader to define purpose, tasks, and roles.</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45688405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18435" name="Rectangle 3"/>
          <p:cNvSpPr>
            <a:spLocks noGrp="1" noChangeArrowheads="1"/>
          </p:cNvSpPr>
          <p:nvPr>
            <p:ph type="body" idx="1"/>
          </p:nvPr>
        </p:nvSpPr>
        <p:spPr/>
        <p:txBody>
          <a:bodyPr/>
          <a:lstStyle/>
          <a:p>
            <a:r>
              <a:rPr lang="en-US" dirty="0" smtClean="0"/>
              <a:t>Phases of Group Development</a:t>
            </a:r>
          </a:p>
          <a:p>
            <a:pPr lvl="1"/>
            <a:r>
              <a:rPr lang="en-US" dirty="0" smtClean="0">
                <a:cs typeface="Verdana" panose="020B0604030504040204" pitchFamily="34" charset="0"/>
              </a:rPr>
              <a:t>Storming</a:t>
            </a:r>
          </a:p>
          <a:p>
            <a:pPr lvl="2"/>
            <a:r>
              <a:rPr lang="en-US" dirty="0" smtClean="0">
                <a:cs typeface="Verdana" panose="020B0604030504040204" pitchFamily="34" charset="0"/>
              </a:rPr>
              <a:t>Conflict, dissatisfaction, and conflict arise.</a:t>
            </a:r>
          </a:p>
          <a:p>
            <a:pPr lvl="3"/>
            <a:r>
              <a:rPr lang="en-US" dirty="0" smtClean="0">
                <a:cs typeface="Verdana" panose="020B0604030504040204" pitchFamily="34" charset="0"/>
              </a:rPr>
              <a:t>Members often compete for power and status.</a:t>
            </a:r>
          </a:p>
          <a:p>
            <a:pPr lvl="3"/>
            <a:r>
              <a:rPr lang="en-US" dirty="0" smtClean="0">
                <a:cs typeface="Verdana" panose="020B0604030504040204" pitchFamily="34" charset="0"/>
              </a:rPr>
              <a:t>Informal leadership emerges.</a:t>
            </a:r>
          </a:p>
          <a:p>
            <a:pPr lvl="2"/>
            <a:r>
              <a:rPr lang="en-US" dirty="0" smtClean="0">
                <a:cs typeface="Verdana" panose="020B0604030504040204" pitchFamily="34" charset="0"/>
              </a:rPr>
              <a:t>Leader helps the group acknowledge the conflict and resolve it in a win-win manner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401793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18435" name="Rectangle 3"/>
          <p:cNvSpPr>
            <a:spLocks noGrp="1" noChangeArrowheads="1"/>
          </p:cNvSpPr>
          <p:nvPr>
            <p:ph type="body" idx="1"/>
          </p:nvPr>
        </p:nvSpPr>
        <p:spPr/>
        <p:txBody>
          <a:bodyPr/>
          <a:lstStyle/>
          <a:p>
            <a:r>
              <a:rPr lang="en-US" dirty="0" smtClean="0"/>
              <a:t>Phases of Group Development</a:t>
            </a:r>
          </a:p>
          <a:p>
            <a:pPr lvl="1"/>
            <a:r>
              <a:rPr lang="en-US" dirty="0">
                <a:cs typeface="Verdana" panose="020B0604030504040204" pitchFamily="34" charset="0"/>
              </a:rPr>
              <a:t>Norming</a:t>
            </a:r>
          </a:p>
          <a:p>
            <a:pPr lvl="2"/>
            <a:r>
              <a:rPr lang="en-US" dirty="0">
                <a:cs typeface="Verdana" panose="020B0604030504040204" pitchFamily="34" charset="0"/>
              </a:rPr>
              <a:t>Group defines goals and rules of behavior.</a:t>
            </a:r>
          </a:p>
          <a:p>
            <a:pPr lvl="2"/>
            <a:r>
              <a:rPr lang="en-US" dirty="0">
                <a:cs typeface="Verdana" panose="020B0604030504040204" pitchFamily="34" charset="0"/>
              </a:rPr>
              <a:t>Group structure, roles, and relationships become clearer.</a:t>
            </a:r>
          </a:p>
          <a:p>
            <a:pPr lvl="2"/>
            <a:r>
              <a:rPr lang="en-US" dirty="0">
                <a:cs typeface="Verdana" panose="020B0604030504040204" pitchFamily="34" charset="0"/>
              </a:rPr>
              <a:t>Cohesiveness develops.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401793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20483" name="Rectangle 3"/>
          <p:cNvSpPr>
            <a:spLocks noGrp="1" noChangeArrowheads="1"/>
          </p:cNvSpPr>
          <p:nvPr>
            <p:ph type="body" idx="1"/>
          </p:nvPr>
        </p:nvSpPr>
        <p:spPr/>
        <p:txBody>
          <a:bodyPr/>
          <a:lstStyle/>
          <a:p>
            <a:r>
              <a:rPr lang="en-US" dirty="0" smtClean="0"/>
              <a:t>Phases of Group Development</a:t>
            </a:r>
          </a:p>
          <a:p>
            <a:pPr lvl="1"/>
            <a:r>
              <a:rPr lang="en-US" dirty="0" smtClean="0">
                <a:cs typeface="Verdana" panose="020B0604030504040204" pitchFamily="34" charset="0"/>
              </a:rPr>
              <a:t>Performing</a:t>
            </a:r>
          </a:p>
          <a:p>
            <a:pPr lvl="2"/>
            <a:r>
              <a:rPr lang="en-US" dirty="0" smtClean="0">
                <a:cs typeface="Verdana" panose="020B0604030504040204" pitchFamily="34" charset="0"/>
              </a:rPr>
              <a:t>Members agree on purposes and activities and carry out work.</a:t>
            </a:r>
          </a:p>
          <a:p>
            <a:pPr lvl="2"/>
            <a:r>
              <a:rPr lang="en-US" dirty="0" smtClean="0">
                <a:cs typeface="Verdana" panose="020B0604030504040204" pitchFamily="34" charset="0"/>
              </a:rPr>
              <a:t>Cooperation improves, and emotional issues subside.</a:t>
            </a:r>
          </a:p>
          <a:p>
            <a:pPr lvl="2"/>
            <a:r>
              <a:rPr lang="en-US" dirty="0" smtClean="0">
                <a:cs typeface="Verdana" panose="020B0604030504040204" pitchFamily="34" charset="0"/>
              </a:rPr>
              <a:t>The leader provides feedback.</a:t>
            </a:r>
          </a:p>
          <a:p>
            <a:pPr lvl="1"/>
            <a:r>
              <a:rPr lang="en-US" dirty="0">
                <a:cs typeface="Verdana" panose="020B0604030504040204" pitchFamily="34" charset="0"/>
              </a:rPr>
              <a:t>Adjourning</a:t>
            </a:r>
          </a:p>
          <a:p>
            <a:pPr lvl="2"/>
            <a:r>
              <a:rPr lang="en-US" dirty="0">
                <a:cs typeface="Verdana" panose="020B0604030504040204" pitchFamily="34" charset="0"/>
              </a:rPr>
              <a:t>The group dissolves after achieving its objectives.</a:t>
            </a:r>
          </a:p>
          <a:p>
            <a:pPr lvl="1"/>
            <a:r>
              <a:rPr lang="en-US" dirty="0">
                <a:cs typeface="Verdana" panose="020B0604030504040204" pitchFamily="34" charset="0"/>
              </a:rPr>
              <a:t>Re-forming</a:t>
            </a:r>
          </a:p>
          <a:p>
            <a:pPr lvl="2"/>
            <a:r>
              <a:rPr lang="en-US" dirty="0">
                <a:cs typeface="Verdana" panose="020B0604030504040204" pitchFamily="34" charset="0"/>
              </a:rPr>
              <a:t>A major change requires the group to refocus its activities and recycle through the four stages.</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663988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22531" name="Rectangle 3"/>
          <p:cNvSpPr>
            <a:spLocks noGrp="1" noChangeArrowheads="1"/>
          </p:cNvSpPr>
          <p:nvPr>
            <p:ph type="body" idx="1"/>
          </p:nvPr>
        </p:nvSpPr>
        <p:spPr/>
        <p:txBody>
          <a:bodyPr/>
          <a:lstStyle/>
          <a:p>
            <a:r>
              <a:rPr lang="en-US" dirty="0" smtClean="0">
                <a:cs typeface="Verdana" panose="020B0604030504040204" pitchFamily="34" charset="0"/>
              </a:rPr>
              <a:t>Norms</a:t>
            </a:r>
          </a:p>
          <a:p>
            <a:pPr lvl="1"/>
            <a:r>
              <a:rPr lang="en-US" dirty="0" smtClean="0">
                <a:cs typeface="Verdana" panose="020B0604030504040204" pitchFamily="34" charset="0"/>
              </a:rPr>
              <a:t>Informal rules of behavior are shared and enforced by group members.</a:t>
            </a:r>
          </a:p>
          <a:p>
            <a:pPr lvl="1"/>
            <a:r>
              <a:rPr lang="en-US"/>
              <a:t>Groups develop norms that members believe must be adhered to for fruitful, stable group functioning.</a:t>
            </a:r>
          </a:p>
          <a:p>
            <a:pPr lvl="1"/>
            <a:r>
              <a:rPr lang="en-US" dirty="0" smtClean="0">
                <a:cs typeface="Verdana" panose="020B0604030504040204" pitchFamily="34" charset="0"/>
              </a:rPr>
              <a:t>Norms are likely to be enforced if they serve to facilitate group survival.</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01318772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a:t>Group and Team Processes: Homans Framework</a:t>
            </a:r>
            <a:endParaRPr lang="en-US" dirty="0" smtClean="0"/>
          </a:p>
        </p:txBody>
      </p:sp>
      <p:sp>
        <p:nvSpPr>
          <p:cNvPr id="22531" name="Rectangle 3"/>
          <p:cNvSpPr>
            <a:spLocks noGrp="1" noChangeArrowheads="1"/>
          </p:cNvSpPr>
          <p:nvPr>
            <p:ph type="body" idx="1"/>
          </p:nvPr>
        </p:nvSpPr>
        <p:spPr/>
        <p:txBody>
          <a:bodyPr/>
          <a:lstStyle/>
          <a:p>
            <a:r>
              <a:rPr lang="en-US" dirty="0" smtClean="0">
                <a:cs typeface="Verdana" panose="020B0604030504040204" pitchFamily="34" charset="0"/>
              </a:rPr>
              <a:t>Norms</a:t>
            </a:r>
          </a:p>
          <a:p>
            <a:pPr lvl="1"/>
            <a:r>
              <a:rPr lang="en-US"/>
              <a:t>Groups go through several stages in enforcing norms with deviant members.</a:t>
            </a:r>
          </a:p>
          <a:p>
            <a:pPr lvl="2"/>
            <a:r>
              <a:rPr lang="en-US"/>
              <a:t>First, members use rational argument or present reasons to the deviant individual for adhering to the norms.</a:t>
            </a:r>
          </a:p>
          <a:p>
            <a:pPr lvl="2"/>
            <a:r>
              <a:rPr lang="en-US"/>
              <a:t>Second, if rational argument is not effective, members may use persuasive or manipulative techniques, reminding the deviant of the value of the group.</a:t>
            </a:r>
          </a:p>
          <a:p>
            <a:pPr lvl="2"/>
            <a:r>
              <a:rPr lang="en-US"/>
              <a:t>The third stage is attack.</a:t>
            </a:r>
          </a:p>
          <a:p>
            <a:pPr lvl="3"/>
            <a:r>
              <a:rPr lang="en-US"/>
              <a:t>Attacks may be verbal or even physical and sometimes include sabotaging the deviant’s work.</a:t>
            </a:r>
          </a:p>
          <a:p>
            <a:pPr lvl="2"/>
            <a:r>
              <a:rPr lang="en-US"/>
              <a:t>Final stage is ignoring the deviant.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01318772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a:t>Group and Team Processes: Homans Framework</a:t>
            </a:r>
            <a:endParaRPr lang="en-US" dirty="0"/>
          </a:p>
        </p:txBody>
      </p:sp>
      <p:sp>
        <p:nvSpPr>
          <p:cNvPr id="23555" name="Rectangle 3"/>
          <p:cNvSpPr>
            <a:spLocks noGrp="1" noChangeArrowheads="1"/>
          </p:cNvSpPr>
          <p:nvPr>
            <p:ph type="body" idx="1"/>
          </p:nvPr>
        </p:nvSpPr>
        <p:spPr/>
        <p:txBody>
          <a:bodyPr/>
          <a:lstStyle/>
          <a:p>
            <a:r>
              <a:rPr lang="en-US"/>
              <a:t>Roles </a:t>
            </a:r>
          </a:p>
          <a:p>
            <a:pPr lvl="1"/>
            <a:r>
              <a:rPr lang="en-US" dirty="0" smtClean="0">
                <a:cs typeface="Verdana" panose="020B0604030504040204" pitchFamily="34" charset="0"/>
              </a:rPr>
              <a:t>Sets of expected behaviors that fit together into a unified whole</a:t>
            </a:r>
          </a:p>
          <a:p>
            <a:pPr lvl="2"/>
            <a:r>
              <a:rPr lang="en-US" dirty="0" smtClean="0">
                <a:cs typeface="Verdana" panose="020B0604030504040204" pitchFamily="34" charset="0"/>
              </a:rPr>
              <a:t>Are characteristic of persons in a given context</a:t>
            </a:r>
          </a:p>
          <a:p>
            <a:pPr lvl="1"/>
            <a:r>
              <a:rPr lang="en-US" dirty="0" smtClean="0">
                <a:cs typeface="Verdana" panose="020B0604030504040204" pitchFamily="34" charset="0"/>
              </a:rPr>
              <a:t>Task roles attempt to keep the group focused on its goals.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33569117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additive task</a:t>
            </a:r>
          </a:p>
          <a:p>
            <a:r>
              <a:rPr lang="en-US"/>
              <a:t>adjourning</a:t>
            </a:r>
          </a:p>
          <a:p>
            <a:r>
              <a:rPr lang="en-US"/>
              <a:t>cohesiveness</a:t>
            </a:r>
          </a:p>
          <a:p>
            <a:r>
              <a:rPr lang="en-US"/>
              <a:t>committees</a:t>
            </a:r>
          </a:p>
          <a:p>
            <a:r>
              <a:rPr lang="en-US"/>
              <a:t>conjunctive task</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a:t>Group and Team Processes: Homans Framework</a:t>
            </a:r>
            <a:endParaRPr lang="en-US" dirty="0"/>
          </a:p>
        </p:txBody>
      </p:sp>
      <p:sp>
        <p:nvSpPr>
          <p:cNvPr id="24579" name="Rectangle 3"/>
          <p:cNvSpPr>
            <a:spLocks noGrp="1" noChangeArrowheads="1"/>
          </p:cNvSpPr>
          <p:nvPr>
            <p:ph idx="1"/>
          </p:nvPr>
        </p:nvSpPr>
        <p:spPr/>
        <p:txBody>
          <a:bodyPr/>
          <a:lstStyle/>
          <a:p>
            <a:r>
              <a:rPr lang="en-US"/>
              <a:t>Task roles include the following: </a:t>
            </a:r>
          </a:p>
          <a:p>
            <a:pPr lvl="1"/>
            <a:r>
              <a:rPr lang="en-US" dirty="0" smtClean="0">
                <a:cs typeface="Verdana" panose="020B0604030504040204" pitchFamily="34" charset="0"/>
              </a:rPr>
              <a:t>Initiator-contributor</a:t>
            </a:r>
          </a:p>
          <a:p>
            <a:pPr lvl="1"/>
            <a:r>
              <a:rPr lang="en-US" dirty="0" smtClean="0">
                <a:cs typeface="Verdana" panose="020B0604030504040204" pitchFamily="34" charset="0"/>
              </a:rPr>
              <a:t>Information seeker</a:t>
            </a:r>
          </a:p>
          <a:p>
            <a:pPr lvl="1"/>
            <a:r>
              <a:rPr lang="en-US" dirty="0" smtClean="0">
                <a:cs typeface="Verdana" panose="020B0604030504040204" pitchFamily="34" charset="0"/>
              </a:rPr>
              <a:t>Information giver</a:t>
            </a:r>
          </a:p>
          <a:p>
            <a:pPr lvl="1"/>
            <a:r>
              <a:rPr lang="en-US" dirty="0" smtClean="0">
                <a:cs typeface="Verdana" panose="020B0604030504040204" pitchFamily="34" charset="0"/>
              </a:rPr>
              <a:t>Opinion seeker</a:t>
            </a:r>
          </a:p>
          <a:p>
            <a:pPr lvl="1"/>
            <a:r>
              <a:rPr lang="en-US" dirty="0" smtClean="0">
                <a:cs typeface="Verdana" panose="020B0604030504040204" pitchFamily="34" charset="0"/>
              </a:rPr>
              <a:t>Opinion giver</a:t>
            </a:r>
          </a:p>
          <a:p>
            <a:pPr lvl="1"/>
            <a:r>
              <a:rPr lang="en-US" dirty="0" smtClean="0">
                <a:cs typeface="Verdana" panose="020B0604030504040204" pitchFamily="34" charset="0"/>
              </a:rPr>
              <a:t>Elaborator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5489771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a:t>Group and Team Processes: Homans Framework</a:t>
            </a:r>
            <a:endParaRPr lang="en-US" dirty="0"/>
          </a:p>
        </p:txBody>
      </p:sp>
      <p:sp>
        <p:nvSpPr>
          <p:cNvPr id="24579" name="Rectangle 3"/>
          <p:cNvSpPr>
            <a:spLocks noGrp="1" noChangeArrowheads="1"/>
          </p:cNvSpPr>
          <p:nvPr>
            <p:ph idx="1"/>
          </p:nvPr>
        </p:nvSpPr>
        <p:spPr/>
        <p:txBody>
          <a:bodyPr/>
          <a:lstStyle/>
          <a:p>
            <a:r>
              <a:rPr lang="en-US"/>
              <a:t>Task roles include the following: </a:t>
            </a:r>
          </a:p>
          <a:p>
            <a:pPr lvl="1"/>
            <a:r>
              <a:rPr lang="en-US" dirty="0" smtClean="0">
                <a:cs typeface="Verdana" panose="020B0604030504040204" pitchFamily="34" charset="0"/>
              </a:rPr>
              <a:t>Coordinator</a:t>
            </a:r>
          </a:p>
          <a:p>
            <a:pPr lvl="1"/>
            <a:r>
              <a:rPr lang="en-US" dirty="0" err="1" smtClean="0">
                <a:cs typeface="Verdana" panose="020B0604030504040204" pitchFamily="34" charset="0"/>
              </a:rPr>
              <a:t>Orienter</a:t>
            </a:r>
            <a:endParaRPr lang="en-US" dirty="0" smtClean="0">
              <a:cs typeface="Verdana" panose="020B0604030504040204" pitchFamily="34" charset="0"/>
            </a:endParaRPr>
          </a:p>
          <a:p>
            <a:pPr lvl="1"/>
            <a:r>
              <a:rPr lang="en-US" dirty="0" smtClean="0">
                <a:cs typeface="Verdana" panose="020B0604030504040204" pitchFamily="34" charset="0"/>
              </a:rPr>
              <a:t>Evaluator critic</a:t>
            </a:r>
          </a:p>
          <a:p>
            <a:pPr lvl="1"/>
            <a:r>
              <a:rPr lang="en-US" dirty="0" smtClean="0">
                <a:cs typeface="Verdana" panose="020B0604030504040204" pitchFamily="34" charset="0"/>
              </a:rPr>
              <a:t>Energizer</a:t>
            </a:r>
          </a:p>
          <a:p>
            <a:pPr lvl="1"/>
            <a:r>
              <a:rPr lang="en-US" dirty="0" smtClean="0">
                <a:cs typeface="Verdana" panose="020B0604030504040204" pitchFamily="34" charset="0"/>
              </a:rPr>
              <a:t>Procedural technician</a:t>
            </a:r>
          </a:p>
          <a:p>
            <a:pPr lvl="1"/>
            <a:r>
              <a:rPr lang="en-US" dirty="0" smtClean="0">
                <a:cs typeface="Verdana" panose="020B0604030504040204" pitchFamily="34" charset="0"/>
              </a:rPr>
              <a:t>Recorder</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5489771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a:t>Group and Team Processes: Homans Framework</a:t>
            </a:r>
            <a:endParaRPr lang="en-US" dirty="0"/>
          </a:p>
        </p:txBody>
      </p:sp>
      <p:sp>
        <p:nvSpPr>
          <p:cNvPr id="26627" name="Rectangle 3"/>
          <p:cNvSpPr>
            <a:spLocks noGrp="1" noChangeArrowheads="1"/>
          </p:cNvSpPr>
          <p:nvPr>
            <p:ph type="body" idx="1"/>
          </p:nvPr>
        </p:nvSpPr>
        <p:spPr/>
        <p:txBody>
          <a:bodyPr/>
          <a:lstStyle/>
          <a:p>
            <a:r>
              <a:rPr lang="en-US"/>
              <a:t>Nurturing roles facilitate the growth and maintenance of the group. </a:t>
            </a:r>
          </a:p>
          <a:p>
            <a:r>
              <a:rPr lang="en-US"/>
              <a:t>Nurturing roles include the following: </a:t>
            </a:r>
          </a:p>
          <a:p>
            <a:pPr lvl="1"/>
            <a:r>
              <a:rPr lang="en-US" dirty="0" smtClean="0">
                <a:cs typeface="Verdana" panose="020B0604030504040204" pitchFamily="34" charset="0"/>
              </a:rPr>
              <a:t>Encourager</a:t>
            </a:r>
          </a:p>
          <a:p>
            <a:pPr lvl="1"/>
            <a:r>
              <a:rPr lang="en-US" dirty="0" smtClean="0">
                <a:cs typeface="Verdana" panose="020B0604030504040204" pitchFamily="34" charset="0"/>
              </a:rPr>
              <a:t>Harmonizer</a:t>
            </a:r>
          </a:p>
          <a:p>
            <a:pPr lvl="1"/>
            <a:r>
              <a:rPr lang="en-US" dirty="0" smtClean="0">
                <a:cs typeface="Verdana" panose="020B0604030504040204" pitchFamily="34" charset="0"/>
              </a:rPr>
              <a:t>Compromiser</a:t>
            </a:r>
          </a:p>
          <a:p>
            <a:pPr lvl="1"/>
            <a:r>
              <a:rPr lang="en-US" dirty="0" smtClean="0">
                <a:cs typeface="Verdana" panose="020B0604030504040204" pitchFamily="34" charset="0"/>
              </a:rPr>
              <a:t>Gatekeeper</a:t>
            </a:r>
          </a:p>
          <a:p>
            <a:pPr lvl="1"/>
            <a:r>
              <a:rPr lang="en-US" dirty="0" smtClean="0">
                <a:cs typeface="Verdana" panose="020B0604030504040204" pitchFamily="34" charset="0"/>
              </a:rPr>
              <a:t>Group observer</a:t>
            </a:r>
          </a:p>
          <a:p>
            <a:pPr lvl="1"/>
            <a:r>
              <a:rPr lang="en-US" dirty="0" smtClean="0">
                <a:cs typeface="Verdana" panose="020B0604030504040204" pitchFamily="34" charset="0"/>
              </a:rPr>
              <a:t>Follower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52626407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Group and Team Processes: Homans Framework</a:t>
            </a:r>
            <a:endParaRPr lang="en-US" dirty="0"/>
          </a:p>
        </p:txBody>
      </p:sp>
      <p:sp>
        <p:nvSpPr>
          <p:cNvPr id="26627" name="Rectangle 3"/>
          <p:cNvSpPr>
            <a:spLocks noGrp="1" noChangeArrowheads="1"/>
          </p:cNvSpPr>
          <p:nvPr>
            <p:ph type="body" idx="1"/>
          </p:nvPr>
        </p:nvSpPr>
        <p:spPr/>
        <p:txBody>
          <a:bodyPr/>
          <a:lstStyle/>
          <a:p>
            <a:r>
              <a:rPr lang="en-US"/>
              <a:t>Status</a:t>
            </a:r>
          </a:p>
          <a:p>
            <a:pPr lvl="1"/>
            <a:r>
              <a:rPr lang="en-US"/>
              <a:t>Social ranking of individuals relative to others in a group based on the position they occupy</a:t>
            </a:r>
          </a:p>
          <a:p>
            <a:pPr lvl="1"/>
            <a:r>
              <a:rPr lang="en-US"/>
              <a:t>Higher-status members often exercise more influence than others in group decisions.</a:t>
            </a:r>
          </a:p>
          <a:p>
            <a:r>
              <a:rPr lang="en-US"/>
              <a:t>Status incongruence</a:t>
            </a:r>
          </a:p>
          <a:p>
            <a:pPr lvl="1"/>
            <a:r>
              <a:rPr lang="en-US"/>
              <a:t>Occurs when factors associated with group status are not congruent</a:t>
            </a:r>
          </a:p>
        </p:txBody>
      </p:sp>
    </p:spTree>
    <p:extLst>
      <p:ext uri="{BB962C8B-B14F-4D97-AF65-F5344CB8AC3E}">
        <p14:creationId xmlns:p14="http://schemas.microsoft.com/office/powerpoint/2010/main" val="152626407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Describe various methods of team building</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1332693548"/>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Building Teams</a:t>
            </a:r>
            <a:endParaRPr lang="en-US" dirty="0"/>
          </a:p>
        </p:txBody>
      </p:sp>
      <p:sp>
        <p:nvSpPr>
          <p:cNvPr id="27651" name="Rectangle 3"/>
          <p:cNvSpPr>
            <a:spLocks noGrp="1" noChangeArrowheads="1"/>
          </p:cNvSpPr>
          <p:nvPr>
            <p:ph type="body" idx="1"/>
          </p:nvPr>
        </p:nvSpPr>
        <p:spPr/>
        <p:txBody>
          <a:bodyPr/>
          <a:lstStyle/>
          <a:p>
            <a:r>
              <a:rPr lang="en-US"/>
              <a:t>Team building focuses on both task and relationship aspects of a group’s functioning and is intended to increase efficiency and productivity. </a:t>
            </a:r>
          </a:p>
          <a:p>
            <a:r>
              <a:rPr lang="en-US"/>
              <a:t>Assessment </a:t>
            </a:r>
          </a:p>
          <a:p>
            <a:pPr lvl="1"/>
            <a:r>
              <a:rPr lang="en-US" dirty="0" smtClean="0"/>
              <a:t>Questions must be asked about:</a:t>
            </a:r>
          </a:p>
          <a:p>
            <a:pPr lvl="2"/>
            <a:r>
              <a:rPr lang="en-US" dirty="0" smtClean="0"/>
              <a:t>The group's context</a:t>
            </a:r>
          </a:p>
          <a:p>
            <a:pPr lvl="2"/>
            <a:r>
              <a:rPr lang="en-US" dirty="0" smtClean="0"/>
              <a:t>Characteristics of the group's work</a:t>
            </a:r>
          </a:p>
          <a:p>
            <a:pPr lvl="2"/>
            <a:r>
              <a:rPr lang="en-US"/>
              <a:t>How effective is the group’s leadership?</a:t>
            </a:r>
            <a:endParaRPr lang="en-US" dirty="0" smtClean="0"/>
          </a:p>
          <a:p>
            <a:pPr lvl="2"/>
            <a:r>
              <a:rPr lang="en-US" dirty="0" smtClean="0"/>
              <a:t>The team, its problem-solving style, interpersonal relationships, and relations with other groups</a:t>
            </a:r>
          </a:p>
          <a:p>
            <a:pPr lvl="1"/>
            <a:r>
              <a:rPr lang="en-US" dirty="0" smtClean="0"/>
              <a:t>Only after diagnosing the problems of the team can the leader take actions to improve team functioning.</a:t>
            </a:r>
          </a:p>
        </p:txBody>
      </p:sp>
      <p:sp>
        <p:nvSpPr>
          <p:cNvPr id="8" name="TextBox 7"/>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8657427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t>Building Teams</a:t>
            </a:r>
            <a:endParaRPr lang="en-US" dirty="0"/>
          </a:p>
        </p:txBody>
      </p:sp>
      <p:sp>
        <p:nvSpPr>
          <p:cNvPr id="28675" name="Content Placeholder 2"/>
          <p:cNvSpPr>
            <a:spLocks noGrp="1"/>
          </p:cNvSpPr>
          <p:nvPr>
            <p:ph idx="1"/>
          </p:nvPr>
        </p:nvSpPr>
        <p:spPr/>
        <p:txBody>
          <a:bodyPr/>
          <a:lstStyle/>
          <a:p>
            <a:r>
              <a:rPr lang="en-US" dirty="0"/>
              <a:t>Team-building Activities</a:t>
            </a:r>
          </a:p>
          <a:p>
            <a:pPr lvl="1"/>
            <a:r>
              <a:rPr lang="en-US" dirty="0" smtClean="0">
                <a:ea typeface="Verdana" panose="020B0604030504040204" pitchFamily="34" charset="0"/>
                <a:cs typeface="Verdana" panose="020B0604030504040204" pitchFamily="34" charset="0"/>
              </a:rPr>
              <a:t>Training sessions</a:t>
            </a:r>
          </a:p>
          <a:p>
            <a:pPr lvl="1"/>
            <a:r>
              <a:rPr lang="en-US" dirty="0" err="1" smtClean="0">
                <a:ea typeface="Verdana" panose="020B0604030504040204" pitchFamily="34" charset="0"/>
                <a:cs typeface="Verdana" panose="020B0604030504040204" pitchFamily="34" charset="0"/>
              </a:rPr>
              <a:t>TeamSTEPPS</a:t>
            </a:r>
          </a:p>
          <a:p>
            <a:pPr lvl="2"/>
            <a:r>
              <a:rPr lang="en-US" dirty="0" err="1" smtClean="0">
                <a:ea typeface="Verdana" panose="020B0604030504040204" pitchFamily="34" charset="0"/>
                <a:cs typeface="Verdana" panose="020B0604030504040204" pitchFamily="34" charset="0"/>
              </a:rPr>
              <a:t>Involves three steps:</a:t>
            </a:r>
            <a:endParaRPr lang="en-US" dirty="0" smtClean="0">
              <a:ea typeface="Verdana" panose="020B0604030504040204" pitchFamily="34" charset="0"/>
              <a:cs typeface="Verdana" panose="020B0604030504040204" pitchFamily="34" charset="0"/>
            </a:endParaRPr>
          </a:p>
          <a:p>
            <a:pPr lvl="3"/>
            <a:r>
              <a:rPr lang="en-US" dirty="0" smtClean="0">
                <a:ea typeface="Verdana" panose="020B0604030504040204" pitchFamily="34" charset="0"/>
                <a:cs typeface="Verdana" panose="020B0604030504040204" pitchFamily="34" charset="0"/>
              </a:rPr>
              <a:t>Assessing the need</a:t>
            </a:r>
          </a:p>
          <a:p>
            <a:pPr lvl="3"/>
            <a:r>
              <a:rPr lang="en-US" dirty="0" smtClean="0">
                <a:ea typeface="Verdana" panose="020B0604030504040204" pitchFamily="34" charset="0"/>
                <a:cs typeface="Verdana" panose="020B0604030504040204" pitchFamily="34" charset="0"/>
              </a:rPr>
              <a:t>Training onsite</a:t>
            </a:r>
          </a:p>
          <a:p>
            <a:pPr lvl="3"/>
            <a:r>
              <a:rPr lang="en-US" dirty="0" smtClean="0">
                <a:ea typeface="Verdana" panose="020B0604030504040204" pitchFamily="34" charset="0"/>
                <a:cs typeface="Verdana" panose="020B0604030504040204" pitchFamily="34" charset="0"/>
              </a:rPr>
              <a:t>Implementing and sustaining training</a:t>
            </a:r>
          </a:p>
          <a:p>
            <a:pPr lvl="1"/>
            <a:r>
              <a:rPr lang="en-US" dirty="0" smtClean="0">
                <a:ea typeface="Verdana" panose="020B0604030504040204" pitchFamily="34" charset="0"/>
                <a:cs typeface="Verdana" panose="020B0604030504040204" pitchFamily="34" charset="0"/>
              </a:rPr>
              <a:t>Simulation-based training</a:t>
            </a:r>
          </a:p>
        </p:txBody>
      </p:sp>
    </p:spTree>
    <p:extLst>
      <p:ext uri="{BB962C8B-B14F-4D97-AF65-F5344CB8AC3E}">
        <p14:creationId xmlns:p14="http://schemas.microsoft.com/office/powerpoint/2010/main" val="32173388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Four</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Discuss factors that influence team management</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201505976"/>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Managing Teams</a:t>
            </a:r>
          </a:p>
        </p:txBody>
      </p:sp>
      <p:sp>
        <p:nvSpPr>
          <p:cNvPr id="29699" name="Rectangle 3"/>
          <p:cNvSpPr>
            <a:spLocks noGrp="1" noChangeArrowheads="1"/>
          </p:cNvSpPr>
          <p:nvPr>
            <p:ph type="body" idx="1"/>
          </p:nvPr>
        </p:nvSpPr>
        <p:spPr/>
        <p:txBody>
          <a:bodyPr/>
          <a:lstStyle/>
          <a:p>
            <a:r>
              <a:rPr lang="en-US"/>
              <a:t>Task </a:t>
            </a:r>
          </a:p>
          <a:p>
            <a:pPr lvl="1"/>
            <a:r>
              <a:rPr lang="en-US" dirty="0" smtClean="0">
                <a:cs typeface="Verdana" panose="020B0604030504040204" pitchFamily="34" charset="0"/>
              </a:rPr>
              <a:t>Additive task</a:t>
            </a:r>
          </a:p>
          <a:p>
            <a:pPr lvl="2"/>
            <a:r>
              <a:rPr lang="en-US" dirty="0" smtClean="0">
                <a:cs typeface="Verdana" panose="020B0604030504040204" pitchFamily="34" charset="0"/>
              </a:rPr>
              <a:t>Group performance depends on the sum of individual performances.</a:t>
            </a:r>
          </a:p>
          <a:p>
            <a:pPr lvl="1"/>
            <a:r>
              <a:rPr lang="en-US" dirty="0" smtClean="0">
                <a:cs typeface="Verdana" panose="020B0604030504040204" pitchFamily="34" charset="0"/>
              </a:rPr>
              <a:t>Disjunctive task</a:t>
            </a:r>
          </a:p>
          <a:p>
            <a:pPr lvl="2"/>
            <a:r>
              <a:rPr lang="en-US" dirty="0" smtClean="0">
                <a:cs typeface="Verdana" panose="020B0604030504040204" pitchFamily="34" charset="0"/>
              </a:rPr>
              <a:t>Group succeeds if one member succeeds.</a:t>
            </a:r>
          </a:p>
          <a:p>
            <a:pPr lvl="1"/>
            <a:r>
              <a:rPr lang="en-US" dirty="0">
                <a:cs typeface="Verdana" panose="020B0604030504040204" pitchFamily="34" charset="0"/>
              </a:rPr>
              <a:t>Divisible task</a:t>
            </a:r>
          </a:p>
          <a:p>
            <a:pPr lvl="2"/>
            <a:r>
              <a:rPr lang="en-US" dirty="0">
                <a:cs typeface="Verdana" panose="020B0604030504040204" pitchFamily="34" charset="0"/>
              </a:rPr>
              <a:t>Task can be broken down into subtasks with division of labor.</a:t>
            </a:r>
          </a:p>
          <a:p>
            <a:pPr lvl="1"/>
            <a:r>
              <a:rPr lang="en-US" dirty="0">
                <a:cs typeface="Verdana" panose="020B0604030504040204" pitchFamily="34" charset="0"/>
              </a:rPr>
              <a:t>Conjunctive task</a:t>
            </a:r>
          </a:p>
          <a:p>
            <a:pPr lvl="2"/>
            <a:r>
              <a:rPr lang="en-US" dirty="0">
                <a:cs typeface="Verdana" panose="020B0604030504040204" pitchFamily="34" charset="0"/>
              </a:rPr>
              <a:t>Group succeeds only if all members succeed.</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66004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a:t>Managing Teams</a:t>
            </a:r>
            <a:endParaRPr lang="en-US" dirty="0"/>
          </a:p>
        </p:txBody>
      </p:sp>
      <p:sp>
        <p:nvSpPr>
          <p:cNvPr id="31747" name="Rectangle 3"/>
          <p:cNvSpPr>
            <a:spLocks noGrp="1" noChangeArrowheads="1"/>
          </p:cNvSpPr>
          <p:nvPr>
            <p:ph type="body" idx="1"/>
          </p:nvPr>
        </p:nvSpPr>
        <p:spPr/>
        <p:txBody>
          <a:bodyPr/>
          <a:lstStyle/>
          <a:p>
            <a:r>
              <a:rPr lang="en-US" dirty="0" smtClean="0">
                <a:cs typeface="Verdana" panose="020B0604030504040204" pitchFamily="34" charset="0"/>
              </a:rPr>
              <a:t>Pooled interdependence</a:t>
            </a:r>
          </a:p>
          <a:p>
            <a:pPr lvl="1"/>
            <a:r>
              <a:rPr lang="en-US" dirty="0" smtClean="0">
                <a:cs typeface="Verdana" panose="020B0604030504040204" pitchFamily="34" charset="0"/>
              </a:rPr>
              <a:t>Each individual contributes, but no one contribution is dependent on any other.</a:t>
            </a:r>
          </a:p>
          <a:p>
            <a:r>
              <a:rPr lang="en-US" dirty="0" smtClean="0">
                <a:cs typeface="Verdana" panose="020B0604030504040204" pitchFamily="34" charset="0"/>
              </a:rPr>
              <a:t>Sequential interdependence</a:t>
            </a:r>
          </a:p>
          <a:p>
            <a:pPr lvl="1"/>
            <a:r>
              <a:rPr lang="en-US" dirty="0" smtClean="0">
                <a:cs typeface="Verdana" panose="020B0604030504040204" pitchFamily="34" charset="0"/>
              </a:rPr>
              <a:t>Group members coordinate activities with others in some designated order.</a:t>
            </a:r>
          </a:p>
          <a:p>
            <a:r>
              <a:rPr lang="en-US" dirty="0" smtClean="0">
                <a:cs typeface="Verdana" panose="020B0604030504040204" pitchFamily="34" charset="0"/>
              </a:rPr>
              <a:t>Reciprocal interdependence</a:t>
            </a:r>
          </a:p>
          <a:p>
            <a:pPr lvl="1"/>
            <a:r>
              <a:rPr lang="en-US" dirty="0" smtClean="0">
                <a:cs typeface="Verdana" panose="020B0604030504040204" pitchFamily="34" charset="0"/>
              </a:rPr>
              <a:t>Members coordinate activities with every other individual in the group.</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5047963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disjunctive task</a:t>
            </a:r>
          </a:p>
          <a:p>
            <a:r>
              <a:rPr lang="en-US"/>
              <a:t>divisible task</a:t>
            </a:r>
          </a:p>
          <a:p>
            <a:r>
              <a:rPr lang="en-US"/>
              <a:t>formal committees</a:t>
            </a:r>
          </a:p>
          <a:p>
            <a:r>
              <a:rPr lang="en-US"/>
              <a:t>formal groups</a:t>
            </a:r>
          </a:p>
          <a:p>
            <a:r>
              <a:rPr lang="en-US"/>
              <a:t>forming</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defRPr/>
            </a:pPr>
            <a:r>
              <a:rPr lang="en-US"/>
              <a:t>Managing Teams</a:t>
            </a:r>
            <a:endParaRPr lang="en-US" dirty="0"/>
          </a:p>
        </p:txBody>
      </p:sp>
      <p:sp>
        <p:nvSpPr>
          <p:cNvPr id="32771" name="Rectangle 3"/>
          <p:cNvSpPr>
            <a:spLocks noGrp="1" noChangeArrowheads="1"/>
          </p:cNvSpPr>
          <p:nvPr>
            <p:ph type="body" idx="1"/>
          </p:nvPr>
        </p:nvSpPr>
        <p:spPr/>
        <p:txBody>
          <a:bodyPr/>
          <a:lstStyle/>
          <a:p>
            <a:r>
              <a:rPr lang="en-US" dirty="0"/>
              <a:t>Group Size and Composition</a:t>
            </a:r>
          </a:p>
          <a:p>
            <a:pPr lvl="1"/>
            <a:r>
              <a:rPr lang="en-US" dirty="0" smtClean="0">
                <a:cs typeface="Verdana" panose="020B0604030504040204" pitchFamily="34" charset="0"/>
              </a:rPr>
              <a:t>Groups with five to ten members tend to be optimal for most complex organizational tasks.</a:t>
            </a:r>
          </a:p>
          <a:p>
            <a:pPr lvl="1"/>
            <a:r>
              <a:rPr lang="en-US"/>
              <a:t>Groups tend to perform better with competent individuals as members.</a:t>
            </a:r>
            <a:endParaRPr lang="en-US" dirty="0" smtClean="0">
              <a:cs typeface="Verdana" panose="020B0604030504040204" pitchFamily="34" charset="0"/>
            </a:endParaRPr>
          </a:p>
          <a:p>
            <a:pPr lvl="1"/>
            <a:r>
              <a:rPr lang="en-US" dirty="0" smtClean="0">
                <a:cs typeface="Verdana" panose="020B0604030504040204" pitchFamily="34" charset="0"/>
              </a:rPr>
              <a:t>Homogeneous groups tend to function more harmoniously.</a:t>
            </a:r>
          </a:p>
          <a:p>
            <a:pPr lvl="1"/>
            <a:r>
              <a:rPr lang="en-US" dirty="0" smtClean="0">
                <a:cs typeface="Verdana" panose="020B0604030504040204" pitchFamily="34" charset="0"/>
              </a:rPr>
              <a:t>Heterogeneous groups may experience considerable conflict.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63451797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Managing Teams</a:t>
            </a:r>
            <a:endParaRPr lang="en-US" dirty="0"/>
          </a:p>
        </p:txBody>
      </p:sp>
      <p:sp>
        <p:nvSpPr>
          <p:cNvPr id="33795" name="Rectangle 3"/>
          <p:cNvSpPr>
            <a:spLocks noGrp="1" noChangeArrowheads="1"/>
          </p:cNvSpPr>
          <p:nvPr>
            <p:ph type="body" idx="1"/>
          </p:nvPr>
        </p:nvSpPr>
        <p:spPr/>
        <p:txBody>
          <a:bodyPr/>
          <a:lstStyle/>
          <a:p>
            <a:r>
              <a:rPr lang="en-US" dirty="0" smtClean="0"/>
              <a:t>Productivity and Cohesiveness</a:t>
            </a:r>
          </a:p>
          <a:p>
            <a:pPr lvl="1"/>
            <a:r>
              <a:rPr lang="en-US"/>
              <a:t>Productivity</a:t>
            </a:r>
          </a:p>
          <a:p>
            <a:pPr lvl="2"/>
            <a:r>
              <a:rPr lang="en-US"/>
              <a:t>Represents how well the work group or team uses available resources to achieve its goals and produce its services</a:t>
            </a:r>
          </a:p>
          <a:p>
            <a:pPr lvl="1"/>
            <a:r>
              <a:rPr lang="en-US"/>
              <a:t>Cohesiveness</a:t>
            </a:r>
          </a:p>
          <a:p>
            <a:pPr lvl="2"/>
            <a:r>
              <a:rPr lang="en-US"/>
              <a:t>Degree to which the members are attracted to the group and how much they are willing to contribute</a:t>
            </a:r>
            <a:endParaRPr lang="en-US" dirty="0" smtClean="0"/>
          </a:p>
        </p:txBody>
      </p:sp>
      <p:sp>
        <p:nvSpPr>
          <p:cNvPr id="8" name="TextBox 7"/>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943864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Managing Teams</a:t>
            </a:r>
            <a:endParaRPr lang="en-US" dirty="0"/>
          </a:p>
        </p:txBody>
      </p:sp>
      <p:sp>
        <p:nvSpPr>
          <p:cNvPr id="33795" name="Rectangle 3"/>
          <p:cNvSpPr>
            <a:spLocks noGrp="1" noChangeArrowheads="1"/>
          </p:cNvSpPr>
          <p:nvPr>
            <p:ph type="body" idx="1"/>
          </p:nvPr>
        </p:nvSpPr>
        <p:spPr/>
        <p:txBody>
          <a:bodyPr/>
          <a:lstStyle/>
          <a:p>
            <a:r>
              <a:rPr lang="en-US" dirty="0" smtClean="0"/>
              <a:t>Productivity and Cohesiveness</a:t>
            </a:r>
          </a:p>
          <a:p>
            <a:pPr lvl="1"/>
            <a:r>
              <a:rPr lang="en-US"/>
              <a:t>Groups are more likely to become cohesive when members are characterized by the following: </a:t>
            </a:r>
          </a:p>
          <a:p>
            <a:pPr lvl="2"/>
            <a:r>
              <a:rPr lang="en-US"/>
              <a:t>Share similar values and beliefs </a:t>
            </a:r>
          </a:p>
          <a:p>
            <a:pPr lvl="2"/>
            <a:r>
              <a:rPr lang="en-US"/>
              <a:t>Are motivated by the same goals and tasks </a:t>
            </a:r>
          </a:p>
          <a:p>
            <a:pPr lvl="2"/>
            <a:r>
              <a:rPr lang="en-US"/>
              <a:t>Interact to achieve their goals and tasks </a:t>
            </a:r>
          </a:p>
          <a:p>
            <a:pPr lvl="2"/>
            <a:r>
              <a:rPr lang="en-US"/>
              <a:t>Work in proximity to each other (e.g., on the same unit and on the same shift) </a:t>
            </a:r>
          </a:p>
          <a:p>
            <a:pPr lvl="2"/>
            <a:r>
              <a:rPr lang="en-US"/>
              <a:t>Have specific needs that can be satisfied by involvement in the group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943864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Managing Teams</a:t>
            </a:r>
            <a:endParaRPr lang="en-US" dirty="0"/>
          </a:p>
        </p:txBody>
      </p:sp>
      <p:sp>
        <p:nvSpPr>
          <p:cNvPr id="33795" name="Rectangle 3"/>
          <p:cNvSpPr>
            <a:spLocks noGrp="1" noChangeArrowheads="1"/>
          </p:cNvSpPr>
          <p:nvPr>
            <p:ph type="body" idx="1"/>
          </p:nvPr>
        </p:nvSpPr>
        <p:spPr/>
        <p:txBody>
          <a:bodyPr/>
          <a:lstStyle/>
          <a:p>
            <a:r>
              <a:rPr lang="en-US" dirty="0" smtClean="0"/>
              <a:t>Productivity and Cohesiveness</a:t>
            </a:r>
          </a:p>
          <a:p>
            <a:pPr lvl="1"/>
            <a:r>
              <a:rPr lang="en-US"/>
              <a:t>Group cohesiveness is also influenced by the formal reward system.</a:t>
            </a:r>
          </a:p>
          <a:p>
            <a:pPr lvl="1"/>
            <a:r>
              <a:rPr lang="en-US"/>
              <a:t>Cohesiveness can produce intense social pressure. </a:t>
            </a:r>
          </a:p>
          <a:p>
            <a:pPr lvl="1"/>
            <a:r>
              <a:rPr lang="en-US"/>
              <a:t>Groups with high levels of cohesiveness exhibit lower turnover and absenteeism than groups with low levels of cohesiveness.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943864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Managing Teams</a:t>
            </a:r>
            <a:endParaRPr lang="en-US" dirty="0"/>
          </a:p>
        </p:txBody>
      </p:sp>
      <p:sp>
        <p:nvSpPr>
          <p:cNvPr id="33795" name="Rectangle 3"/>
          <p:cNvSpPr>
            <a:spLocks noGrp="1" noChangeArrowheads="1"/>
          </p:cNvSpPr>
          <p:nvPr>
            <p:ph type="body" idx="1"/>
          </p:nvPr>
        </p:nvSpPr>
        <p:spPr/>
        <p:txBody>
          <a:bodyPr/>
          <a:lstStyle/>
          <a:p>
            <a:r>
              <a:rPr lang="en-US" dirty="0" smtClean="0"/>
              <a:t>Development and Growth</a:t>
            </a:r>
          </a:p>
          <a:p>
            <a:pPr lvl="1"/>
            <a:r>
              <a:rPr lang="en-US"/>
              <a:t>Group cohesiveness and effectiveness improve as staff members take responsibility for teaching each other and jointly seeking new information or techniques.</a:t>
            </a:r>
            <a:endParaRPr lang="en-US" dirty="0" smtClean="0"/>
          </a:p>
          <a:p>
            <a:r>
              <a:rPr lang="en-US"/>
              <a:t>Shared Governance</a:t>
            </a:r>
          </a:p>
          <a:p>
            <a:pPr lvl="1"/>
            <a:r>
              <a:rPr lang="en-US"/>
              <a:t>Shared decision making is a hallmark of shared governance.</a:t>
            </a:r>
          </a:p>
          <a:p>
            <a:pPr lvl="1"/>
            <a:r>
              <a:rPr lang="en-US"/>
              <a:t>Managers perceive staff to have more power in making decisions than staff perceive that they do.</a:t>
            </a:r>
          </a:p>
        </p:txBody>
      </p:sp>
    </p:spTree>
    <p:extLst>
      <p:ext uri="{BB962C8B-B14F-4D97-AF65-F5344CB8AC3E}">
        <p14:creationId xmlns:p14="http://schemas.microsoft.com/office/powerpoint/2010/main" val="294386471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Five</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Explain why the nurse manager’s leadership skills are essential to team performance</a:t>
            </a:r>
            <a:r>
              <a:rPr lang="en-US" dirty="0" smtClean="0">
                <a:cs typeface="Verdana" panose="020B0604030504040204" pitchFamily="34" charset="0"/>
              </a:rPr>
              <a:t>.</a:t>
            </a:r>
            <a:endParaRPr lang="en-US" dirty="0">
              <a:cs typeface="Verdana" panose="020B0604030504040204" pitchFamily="34" charset="0"/>
            </a:endParaRPr>
          </a:p>
        </p:txBody>
      </p:sp>
    </p:spTree>
    <p:extLst>
      <p:ext uri="{BB962C8B-B14F-4D97-AF65-F5344CB8AC3E}">
        <p14:creationId xmlns:p14="http://schemas.microsoft.com/office/powerpoint/2010/main" val="2355255599"/>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dirty="0"/>
              <a:t>The Nurse Manager as Team Leader</a:t>
            </a:r>
          </a:p>
        </p:txBody>
      </p:sp>
      <p:sp>
        <p:nvSpPr>
          <p:cNvPr id="34819" name="Rectangle 3"/>
          <p:cNvSpPr>
            <a:spLocks noGrp="1" noChangeArrowheads="1"/>
          </p:cNvSpPr>
          <p:nvPr>
            <p:ph type="body" idx="1"/>
          </p:nvPr>
        </p:nvSpPr>
        <p:spPr/>
        <p:txBody>
          <a:bodyPr/>
          <a:lstStyle/>
          <a:p>
            <a:r>
              <a:rPr lang="en-US"/>
              <a:t>Communication </a:t>
            </a:r>
          </a:p>
          <a:p>
            <a:pPr lvl="1"/>
            <a:r>
              <a:rPr lang="en-US" dirty="0" smtClean="0">
                <a:cs typeface="Verdana" panose="020B0604030504040204" pitchFamily="34" charset="0"/>
              </a:rPr>
              <a:t>The manager can increase the perceived value of the group.</a:t>
            </a:r>
          </a:p>
          <a:p>
            <a:pPr lvl="1"/>
            <a:r>
              <a:rPr lang="en-US" dirty="0" smtClean="0">
                <a:cs typeface="Verdana" panose="020B0604030504040204" pitchFamily="34" charset="0"/>
              </a:rPr>
              <a:t>The manager's communication style affects group cohesiveness.</a:t>
            </a:r>
          </a:p>
          <a:p>
            <a:pPr lvl="1"/>
            <a:r>
              <a:rPr lang="en-US" dirty="0" smtClean="0">
                <a:cs typeface="Verdana" panose="020B0604030504040204" pitchFamily="34" charset="0"/>
              </a:rPr>
              <a:t>The manager controls what information is received and who receives it (gatekeeping).</a:t>
            </a:r>
          </a:p>
          <a:p>
            <a:pPr lvl="1"/>
            <a:r>
              <a:rPr lang="en-US" dirty="0" smtClean="0">
                <a:cs typeface="Verdana" panose="020B0604030504040204" pitchFamily="34" charset="0"/>
              </a:rPr>
              <a:t>Team evaluation is based on patient outcomes and team functioning.</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7247962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dirty="0"/>
              <a:t>The Nurse Manager as Team Leader</a:t>
            </a:r>
          </a:p>
        </p:txBody>
      </p:sp>
      <p:sp>
        <p:nvSpPr>
          <p:cNvPr id="34819" name="Rectangle 3"/>
          <p:cNvSpPr>
            <a:spLocks noGrp="1" noChangeArrowheads="1"/>
          </p:cNvSpPr>
          <p:nvPr>
            <p:ph type="body" idx="1"/>
          </p:nvPr>
        </p:nvSpPr>
        <p:spPr/>
        <p:txBody>
          <a:bodyPr/>
          <a:lstStyle/>
          <a:p>
            <a:r>
              <a:rPr lang="en-US"/>
              <a:t>Evaluating Team Performance</a:t>
            </a:r>
          </a:p>
          <a:p>
            <a:pPr lvl="1"/>
            <a:r>
              <a:rPr lang="en-US"/>
              <a:t>Group functioning can be assessed by the level of:</a:t>
            </a:r>
          </a:p>
          <a:p>
            <a:pPr lvl="2"/>
            <a:r>
              <a:rPr lang="en-US"/>
              <a:t>Work-group cohesion.</a:t>
            </a:r>
          </a:p>
          <a:p>
            <a:pPr lvl="2"/>
            <a:r>
              <a:rPr lang="en-US"/>
              <a:t>Involvement in the job.</a:t>
            </a:r>
          </a:p>
          <a:p>
            <a:pPr lvl="2"/>
            <a:r>
              <a:rPr lang="en-US"/>
              <a:t>Willingness to help each other. </a:t>
            </a:r>
          </a:p>
          <a:p>
            <a:pPr lvl="1"/>
            <a:r>
              <a:rPr lang="en-US"/>
              <a:t>Stability of members is an additional measure of group functioning.</a:t>
            </a:r>
          </a:p>
        </p:txBody>
      </p:sp>
    </p:spTree>
    <p:extLst>
      <p:ext uri="{BB962C8B-B14F-4D97-AF65-F5344CB8AC3E}">
        <p14:creationId xmlns:p14="http://schemas.microsoft.com/office/powerpoint/2010/main" val="217247962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Six</a:t>
            </a:r>
          </a:p>
        </p:txBody>
      </p:sp>
      <p:sp>
        <p:nvSpPr>
          <p:cNvPr id="8195" name="Rectangle 3"/>
          <p:cNvSpPr>
            <a:spLocks noGrp="1" noChangeArrowheads="1"/>
          </p:cNvSpPr>
          <p:nvPr>
            <p:ph idx="1"/>
          </p:nvPr>
        </p:nvSpPr>
        <p:spPr/>
        <p:txBody>
          <a:bodyPr/>
          <a:lstStyle/>
          <a:p>
            <a:r>
              <a:rPr lang="en-US" dirty="0">
                <a:cs typeface="Verdana" panose="020B0604030504040204" pitchFamily="34" charset="0"/>
              </a:rPr>
              <a:t>Discuss how to lead groups, task forces, and patient care conferences.</a:t>
            </a:r>
          </a:p>
        </p:txBody>
      </p:sp>
    </p:spTree>
    <p:extLst>
      <p:ext uri="{BB962C8B-B14F-4D97-AF65-F5344CB8AC3E}">
        <p14:creationId xmlns:p14="http://schemas.microsoft.com/office/powerpoint/2010/main" val="4248370906"/>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Leading Committees and Task Forces</a:t>
            </a:r>
          </a:p>
        </p:txBody>
      </p:sp>
      <p:sp>
        <p:nvSpPr>
          <p:cNvPr id="35843" name="Rectangle 3"/>
          <p:cNvSpPr>
            <a:spLocks noGrp="1" noChangeArrowheads="1"/>
          </p:cNvSpPr>
          <p:nvPr>
            <p:ph type="body" idx="1"/>
          </p:nvPr>
        </p:nvSpPr>
        <p:spPr/>
        <p:txBody>
          <a:bodyPr/>
          <a:lstStyle/>
          <a:p>
            <a:r>
              <a:rPr lang="en-US" dirty="0" smtClean="0">
                <a:cs typeface="Verdana" panose="020B0604030504040204" pitchFamily="34" charset="0"/>
              </a:rPr>
              <a:t>Committees</a:t>
            </a:r>
          </a:p>
          <a:p>
            <a:pPr lvl="1"/>
            <a:r>
              <a:rPr lang="en-US" dirty="0" smtClean="0">
                <a:cs typeface="Verdana" panose="020B0604030504040204" pitchFamily="34" charset="0"/>
              </a:rPr>
              <a:t>Generally permanent</a:t>
            </a:r>
          </a:p>
          <a:p>
            <a:pPr lvl="1"/>
            <a:r>
              <a:rPr lang="en-US" dirty="0" smtClean="0">
                <a:cs typeface="Verdana" panose="020B0604030504040204" pitchFamily="34" charset="0"/>
              </a:rPr>
              <a:t>Deal with recurring problems</a:t>
            </a:r>
          </a:p>
          <a:p>
            <a:r>
              <a:rPr lang="en-US" dirty="0" smtClean="0">
                <a:cs typeface="Verdana" panose="020B0604030504040204" pitchFamily="34" charset="0"/>
              </a:rPr>
              <a:t>Formal committees</a:t>
            </a:r>
          </a:p>
          <a:p>
            <a:pPr lvl="1"/>
            <a:r>
              <a:rPr lang="en-US" dirty="0" smtClean="0">
                <a:cs typeface="Verdana" panose="020B0604030504040204" pitchFamily="34" charset="0"/>
              </a:rPr>
              <a:t>Part of the organization</a:t>
            </a:r>
          </a:p>
          <a:p>
            <a:pPr lvl="1"/>
            <a:r>
              <a:rPr lang="en-US" dirty="0" smtClean="0">
                <a:cs typeface="Verdana" panose="020B0604030504040204" pitchFamily="34" charset="0"/>
              </a:rPr>
              <a:t>Have authority as well as a specific role</a:t>
            </a:r>
          </a:p>
        </p:txBody>
      </p:sp>
      <p:sp>
        <p:nvSpPr>
          <p:cNvPr id="5" name="TextBox 4"/>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269757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group</a:t>
            </a:r>
          </a:p>
          <a:p>
            <a:r>
              <a:rPr lang="en-US"/>
              <a:t>hidden agendas</a:t>
            </a:r>
          </a:p>
          <a:p>
            <a:r>
              <a:rPr lang="en-US"/>
              <a:t>informal committees</a:t>
            </a:r>
          </a:p>
          <a:p>
            <a:r>
              <a:rPr lang="en-US"/>
              <a:t>informal groups</a:t>
            </a:r>
          </a:p>
          <a:p>
            <a:r>
              <a:rPr lang="en-US"/>
              <a:t>norming</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Leading Committees and Task Forces</a:t>
            </a:r>
          </a:p>
        </p:txBody>
      </p:sp>
      <p:sp>
        <p:nvSpPr>
          <p:cNvPr id="35843" name="Rectangle 3"/>
          <p:cNvSpPr>
            <a:spLocks noGrp="1" noChangeArrowheads="1"/>
          </p:cNvSpPr>
          <p:nvPr>
            <p:ph type="body" idx="1"/>
          </p:nvPr>
        </p:nvSpPr>
        <p:spPr/>
        <p:txBody>
          <a:bodyPr/>
          <a:lstStyle/>
          <a:p>
            <a:r>
              <a:rPr lang="en-US" dirty="0">
                <a:cs typeface="Verdana" panose="020B0604030504040204" pitchFamily="34" charset="0"/>
              </a:rPr>
              <a:t>Informal committees</a:t>
            </a:r>
          </a:p>
          <a:p>
            <a:pPr lvl="1"/>
            <a:r>
              <a:rPr lang="en-US" dirty="0">
                <a:cs typeface="Verdana" panose="020B0604030504040204" pitchFamily="34" charset="0"/>
              </a:rPr>
              <a:t>Primarily for discussion and have no delegated authority</a:t>
            </a:r>
          </a:p>
          <a:p>
            <a:r>
              <a:rPr lang="en-US" dirty="0">
                <a:cs typeface="Verdana" panose="020B0604030504040204" pitchFamily="34" charset="0"/>
              </a:rPr>
              <a:t>Task forces</a:t>
            </a:r>
          </a:p>
          <a:p>
            <a:pPr lvl="1"/>
            <a:r>
              <a:rPr lang="en-US" dirty="0">
                <a:cs typeface="Verdana" panose="020B0604030504040204" pitchFamily="34" charset="0"/>
              </a:rPr>
              <a:t>Ad hoc committees appointed for a specific purpose and a limited time</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21269757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37891" name="Rectangle 3"/>
          <p:cNvSpPr>
            <a:spLocks noGrp="1" noChangeArrowheads="1"/>
          </p:cNvSpPr>
          <p:nvPr>
            <p:ph type="body" idx="1"/>
          </p:nvPr>
        </p:nvSpPr>
        <p:spPr/>
        <p:txBody>
          <a:bodyPr/>
          <a:lstStyle/>
          <a:p>
            <a:r>
              <a:rPr lang="en-US" dirty="0"/>
              <a:t>Guidelines for Conducting Meetings</a:t>
            </a:r>
          </a:p>
          <a:p>
            <a:pPr lvl="1"/>
            <a:r>
              <a:rPr lang="en-US" dirty="0" smtClean="0">
                <a:cs typeface="Verdana" panose="020B0604030504040204" pitchFamily="34" charset="0"/>
              </a:rPr>
              <a:t>Preparation</a:t>
            </a:r>
          </a:p>
          <a:p>
            <a:pPr lvl="2"/>
            <a:r>
              <a:rPr lang="en-US" dirty="0" smtClean="0">
                <a:cs typeface="Verdana" panose="020B0604030504040204" pitchFamily="34" charset="0"/>
              </a:rPr>
              <a:t>Includes clearly defining the purpose of the meeting</a:t>
            </a:r>
          </a:p>
          <a:p>
            <a:pPr lvl="2"/>
            <a:r>
              <a:rPr lang="en-US" dirty="0" smtClean="0">
                <a:cs typeface="Verdana" panose="020B0604030504040204" pitchFamily="34" charset="0"/>
              </a:rPr>
              <a:t>The leader should prepare an agenda.</a:t>
            </a:r>
          </a:p>
          <a:p>
            <a:pPr lvl="1"/>
            <a:r>
              <a:rPr lang="en-US" dirty="0" smtClean="0">
                <a:cs typeface="Verdana" panose="020B0604030504040204" pitchFamily="34" charset="0"/>
              </a:rPr>
              <a:t>Participation</a:t>
            </a:r>
          </a:p>
          <a:p>
            <a:pPr lvl="2"/>
            <a:r>
              <a:rPr lang="en-US" dirty="0" smtClean="0">
                <a:cs typeface="Verdana" panose="020B0604030504040204" pitchFamily="34" charset="0"/>
              </a:rPr>
              <a:t>Meeting should include the fewest number of stakeholders who can actively and effectively participate in decision making.</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539213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37891" name="Rectangle 3"/>
          <p:cNvSpPr>
            <a:spLocks noGrp="1" noChangeArrowheads="1"/>
          </p:cNvSpPr>
          <p:nvPr>
            <p:ph type="body" idx="1"/>
          </p:nvPr>
        </p:nvSpPr>
        <p:spPr/>
        <p:txBody>
          <a:bodyPr/>
          <a:lstStyle/>
          <a:p>
            <a:r>
              <a:rPr lang="en-US" dirty="0"/>
              <a:t>Guidelines for Conducting Meetings</a:t>
            </a:r>
          </a:p>
          <a:p>
            <a:pPr lvl="1"/>
            <a:r>
              <a:rPr lang="en-US" dirty="0">
                <a:cs typeface="Verdana" panose="020B0604030504040204" pitchFamily="34" charset="0"/>
              </a:rPr>
              <a:t>Place and time</a:t>
            </a:r>
          </a:p>
          <a:p>
            <a:pPr lvl="2"/>
            <a:r>
              <a:rPr lang="en-US" dirty="0">
                <a:cs typeface="Verdana" panose="020B0604030504040204" pitchFamily="34" charset="0"/>
              </a:rPr>
              <a:t>Meetings should be held in places where interruptions can be controlled and at a time when there is a natural time limit to the meeting.</a:t>
            </a:r>
          </a:p>
          <a:p>
            <a:pPr lvl="2"/>
            <a:r>
              <a:rPr lang="en-US" dirty="0">
                <a:cs typeface="Verdana" panose="020B0604030504040204" pitchFamily="34" charset="0"/>
              </a:rPr>
              <a:t>Meetings should be limited to 50 to 90 minutes.</a:t>
            </a:r>
          </a:p>
          <a:p>
            <a:pPr lvl="2"/>
            <a:r>
              <a:rPr lang="en-US" dirty="0">
                <a:cs typeface="Verdana" panose="020B0604030504040204" pitchFamily="34" charset="0"/>
              </a:rPr>
              <a:t>Meetings should start and finish on time.</a:t>
            </a:r>
            <a:endParaRPr 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539213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37891" name="Rectangle 3"/>
          <p:cNvSpPr>
            <a:spLocks noGrp="1" noChangeArrowheads="1"/>
          </p:cNvSpPr>
          <p:nvPr>
            <p:ph type="body" idx="1"/>
          </p:nvPr>
        </p:nvSpPr>
        <p:spPr/>
        <p:txBody>
          <a:bodyPr/>
          <a:lstStyle/>
          <a:p>
            <a:r>
              <a:rPr lang="en-US" dirty="0"/>
              <a:t>Guidelines for Conducting Meetings</a:t>
            </a:r>
          </a:p>
          <a:p>
            <a:pPr lvl="1"/>
            <a:r>
              <a:rPr lang="en-US" dirty="0" smtClean="0">
                <a:cs typeface="Verdana" panose="020B0604030504040204" pitchFamily="34" charset="0"/>
              </a:rPr>
              <a:t>Member behaviors</a:t>
            </a:r>
          </a:p>
          <a:p>
            <a:pPr lvl="2"/>
            <a:r>
              <a:rPr lang="en-US" dirty="0" smtClean="0">
                <a:cs typeface="Verdana" panose="020B0604030504040204" pitchFamily="34" charset="0"/>
              </a:rPr>
              <a:t>Group members should:</a:t>
            </a:r>
          </a:p>
          <a:p>
            <a:pPr lvl="3"/>
            <a:r>
              <a:rPr lang="en-US" dirty="0" smtClean="0">
                <a:cs typeface="Verdana" panose="020B0604030504040204" pitchFamily="34" charset="0"/>
              </a:rPr>
              <a:t>Be prepared for the meeting.</a:t>
            </a:r>
          </a:p>
          <a:p>
            <a:pPr lvl="3"/>
            <a:r>
              <a:rPr lang="en-US" dirty="0" smtClean="0">
                <a:cs typeface="Verdana" panose="020B0604030504040204" pitchFamily="34" charset="0"/>
              </a:rPr>
              <a:t>Ask for clarification as needed.</a:t>
            </a:r>
          </a:p>
          <a:p>
            <a:pPr lvl="3"/>
            <a:r>
              <a:rPr lang="en-US" dirty="0" smtClean="0">
                <a:cs typeface="Verdana" panose="020B0604030504040204" pitchFamily="34" charset="0"/>
              </a:rPr>
              <a:t>Offer suggestions and ideas as appropriate.</a:t>
            </a:r>
          </a:p>
          <a:p>
            <a:pPr lvl="3"/>
            <a:r>
              <a:rPr lang="en-US" dirty="0" smtClean="0">
                <a:cs typeface="Verdana" panose="020B0604030504040204" pitchFamily="34" charset="0"/>
              </a:rPr>
              <a:t>Encourage others to contribute ideas and opinions.</a:t>
            </a:r>
          </a:p>
          <a:p>
            <a:pPr lvl="3"/>
            <a:r>
              <a:rPr lang="en-US" dirty="0">
                <a:cs typeface="Verdana" panose="020B0604030504040204" pitchFamily="34" charset="0"/>
              </a:rPr>
              <a:t>Offer constructive criticism as appropriate.</a:t>
            </a:r>
          </a:p>
          <a:p>
            <a:pPr lvl="3"/>
            <a:r>
              <a:rPr lang="en-US" dirty="0">
                <a:cs typeface="Verdana" panose="020B0604030504040204" pitchFamily="34" charset="0"/>
              </a:rPr>
              <a:t>Help the discussion stay on track.</a:t>
            </a:r>
          </a:p>
          <a:p>
            <a:pPr lvl="3"/>
            <a:r>
              <a:rPr lang="en-US" dirty="0">
                <a:cs typeface="Verdana" panose="020B0604030504040204" pitchFamily="34" charset="0"/>
              </a:rPr>
              <a:t>Assist with implementation as </a:t>
            </a:r>
            <a:r>
              <a:rPr lang="en-US" dirty="0" smtClean="0">
                <a:cs typeface="Verdana" panose="020B0604030504040204" pitchFamily="34" charset="0"/>
              </a:rPr>
              <a:t>agreed.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5392136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43011" name="Rectangle 3"/>
          <p:cNvSpPr>
            <a:spLocks noGrp="1" noChangeArrowheads="1"/>
          </p:cNvSpPr>
          <p:nvPr>
            <p:ph type="body" idx="1"/>
          </p:nvPr>
        </p:nvSpPr>
        <p:spPr/>
        <p:txBody>
          <a:bodyPr/>
          <a:lstStyle/>
          <a:p>
            <a:r>
              <a:rPr lang="en-US" dirty="0"/>
              <a:t>Managing Task Forces</a:t>
            </a:r>
          </a:p>
          <a:p>
            <a:pPr lvl="1"/>
            <a:r>
              <a:rPr lang="en-US" dirty="0">
                <a:cs typeface="Verdana" panose="020B0604030504040204" pitchFamily="34" charset="0"/>
              </a:rPr>
              <a:t>Members of a task force have less time to build relationships.</a:t>
            </a:r>
            <a:endParaRPr lang="en-US" dirty="0" smtClean="0">
              <a:cs typeface="Verdana" panose="020B0604030504040204" pitchFamily="34" charset="0"/>
            </a:endParaRPr>
          </a:p>
          <a:p>
            <a:pPr lvl="1"/>
            <a:r>
              <a:rPr lang="en-US" dirty="0" smtClean="0">
                <a:cs typeface="Verdana" panose="020B0604030504040204" pitchFamily="34" charset="0"/>
              </a:rPr>
              <a:t>Preparing for the first meeting</a:t>
            </a:r>
          </a:p>
          <a:p>
            <a:pPr lvl="2"/>
            <a:r>
              <a:rPr lang="en-US" dirty="0" smtClean="0">
                <a:cs typeface="Verdana" panose="020B0604030504040204" pitchFamily="34" charset="0"/>
              </a:rPr>
              <a:t>Leader must clarify the objectives of the task force.</a:t>
            </a:r>
          </a:p>
          <a:p>
            <a:pPr lvl="2"/>
            <a:r>
              <a:rPr lang="en-US" dirty="0" smtClean="0">
                <a:cs typeface="Verdana" panose="020B0604030504040204" pitchFamily="34" charset="0"/>
              </a:rPr>
              <a:t>Task force members should be selected on the basis of their:</a:t>
            </a:r>
          </a:p>
          <a:p>
            <a:pPr lvl="3"/>
            <a:r>
              <a:rPr lang="en-US" dirty="0" smtClean="0">
                <a:cs typeface="Verdana" panose="020B0604030504040204" pitchFamily="34" charset="0"/>
              </a:rPr>
              <a:t>Knowledge.</a:t>
            </a:r>
          </a:p>
          <a:p>
            <a:pPr lvl="3"/>
            <a:r>
              <a:rPr lang="en-US" dirty="0" smtClean="0">
                <a:cs typeface="Verdana" panose="020B0604030504040204" pitchFamily="34" charset="0"/>
              </a:rPr>
              <a:t>Skills.</a:t>
            </a:r>
          </a:p>
          <a:p>
            <a:pPr lvl="3"/>
            <a:r>
              <a:rPr lang="en-US" dirty="0" smtClean="0">
                <a:cs typeface="Verdana" panose="020B0604030504040204" pitchFamily="34" charset="0"/>
              </a:rPr>
              <a:t>Personal concern for the task.</a:t>
            </a:r>
          </a:p>
          <a:p>
            <a:pPr lvl="3"/>
            <a:r>
              <a:rPr lang="en-US" dirty="0" smtClean="0">
                <a:cs typeface="Verdana" panose="020B0604030504040204" pitchFamily="34" charset="0"/>
              </a:rPr>
              <a:t>Time availability.</a:t>
            </a:r>
          </a:p>
          <a:p>
            <a:pPr lvl="3"/>
            <a:r>
              <a:rPr lang="en-US" dirty="0" smtClean="0">
                <a:cs typeface="Verdana" panose="020B0604030504040204" pitchFamily="34" charset="0"/>
              </a:rPr>
              <a:t>Organizational credibility.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0678152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45059" name="Rectangle 3"/>
          <p:cNvSpPr>
            <a:spLocks noGrp="1" noChangeArrowheads="1"/>
          </p:cNvSpPr>
          <p:nvPr>
            <p:ph type="body" idx="1"/>
          </p:nvPr>
        </p:nvSpPr>
        <p:spPr/>
        <p:txBody>
          <a:bodyPr/>
          <a:lstStyle/>
          <a:p>
            <a:r>
              <a:rPr lang="en-US" dirty="0"/>
              <a:t>Managing Task Forces</a:t>
            </a:r>
          </a:p>
          <a:p>
            <a:pPr lvl="1"/>
            <a:r>
              <a:rPr lang="en-US" dirty="0">
                <a:cs typeface="Verdana" panose="020B0604030504040204" pitchFamily="34" charset="0"/>
              </a:rPr>
              <a:t>Conducting the first meeting</a:t>
            </a:r>
          </a:p>
          <a:p>
            <a:pPr lvl="2"/>
            <a:r>
              <a:rPr lang="en-US" dirty="0">
                <a:cs typeface="Verdana" panose="020B0604030504040204" pitchFamily="34" charset="0"/>
              </a:rPr>
              <a:t>Goal is to come to a common understanding of the group's task and to define the group's working procedures and relationships.</a:t>
            </a:r>
          </a:p>
          <a:p>
            <a:pPr lvl="2"/>
            <a:r>
              <a:rPr lang="en-US" dirty="0">
                <a:cs typeface="Verdana" panose="020B0604030504040204" pitchFamily="34" charset="0"/>
              </a:rPr>
              <a:t>A standard of total participation should be well established.</a:t>
            </a:r>
            <a:endParaRPr lang="en-US" dirty="0" smtClean="0">
              <a:cs typeface="Verdana" panose="020B0604030504040204" pitchFamily="34" charset="0"/>
            </a:endParaRPr>
          </a:p>
          <a:p>
            <a:pPr lvl="1"/>
            <a:r>
              <a:rPr lang="en-US" dirty="0" smtClean="0">
                <a:cs typeface="Verdana" panose="020B0604030504040204" pitchFamily="34" charset="0"/>
              </a:rPr>
              <a:t>Managing subsequent meetings and subgroups</a:t>
            </a:r>
          </a:p>
          <a:p>
            <a:pPr lvl="2"/>
            <a:r>
              <a:rPr lang="en-US" dirty="0" smtClean="0">
                <a:cs typeface="Verdana" panose="020B0604030504040204" pitchFamily="34" charset="0"/>
              </a:rPr>
              <a:t>Keep all members informed of the group's progress.</a:t>
            </a:r>
          </a:p>
          <a:p>
            <a:pPr lvl="2"/>
            <a:r>
              <a:rPr lang="en-US" dirty="0" smtClean="0">
                <a:cs typeface="Verdana" panose="020B0604030504040204" pitchFamily="34" charset="0"/>
              </a:rPr>
              <a:t>A work plan should be developed.</a:t>
            </a:r>
          </a:p>
          <a:p>
            <a:pPr lvl="2"/>
            <a:r>
              <a:rPr lang="en-US" dirty="0" smtClean="0">
                <a:cs typeface="Verdana" panose="020B0604030504040204" pitchFamily="34" charset="0"/>
              </a:rPr>
              <a:t>The leader must be sensitive to the conflicting loyalties.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076651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45059" name="Rectangle 3"/>
          <p:cNvSpPr>
            <a:spLocks noGrp="1" noChangeArrowheads="1"/>
          </p:cNvSpPr>
          <p:nvPr>
            <p:ph type="body" idx="1"/>
          </p:nvPr>
        </p:nvSpPr>
        <p:spPr/>
        <p:txBody>
          <a:bodyPr/>
          <a:lstStyle/>
          <a:p>
            <a:r>
              <a:rPr lang="en-US" dirty="0"/>
              <a:t>Managing Task Forces</a:t>
            </a:r>
          </a:p>
          <a:p>
            <a:pPr lvl="1"/>
            <a:r>
              <a:rPr lang="en-US" dirty="0">
                <a:cs typeface="Verdana" panose="020B0604030504040204" pitchFamily="34" charset="0"/>
              </a:rPr>
              <a:t>Completing the task force's report</a:t>
            </a:r>
          </a:p>
          <a:p>
            <a:pPr lvl="2"/>
            <a:r>
              <a:rPr lang="en-US" dirty="0">
                <a:cs typeface="Verdana" panose="020B0604030504040204" pitchFamily="34" charset="0"/>
              </a:rPr>
              <a:t>Prepare a written report for the commissioning administrators.</a:t>
            </a:r>
          </a:p>
          <a:p>
            <a:pPr lvl="2"/>
            <a:r>
              <a:rPr lang="en-US"/>
              <a:t>Leader should consider involving a few task force members in the administrative presentation.</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076651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defRPr/>
            </a:pPr>
            <a:r>
              <a:rPr lang="en-US"/>
              <a:t>Leading Committees and Task Forces</a:t>
            </a:r>
            <a:endParaRPr lang="en-US" dirty="0"/>
          </a:p>
        </p:txBody>
      </p:sp>
      <p:sp>
        <p:nvSpPr>
          <p:cNvPr id="47107" name="Rectangle 3"/>
          <p:cNvSpPr>
            <a:spLocks noGrp="1" noChangeArrowheads="1"/>
          </p:cNvSpPr>
          <p:nvPr>
            <p:ph type="body" idx="1"/>
          </p:nvPr>
        </p:nvSpPr>
        <p:spPr/>
        <p:txBody>
          <a:bodyPr/>
          <a:lstStyle/>
          <a:p>
            <a:r>
              <a:rPr lang="en-US" dirty="0"/>
              <a:t>Patient Care Conferences</a:t>
            </a:r>
          </a:p>
          <a:p>
            <a:pPr lvl="1"/>
            <a:r>
              <a:rPr lang="en-US" dirty="0" smtClean="0">
                <a:cs typeface="Verdana" panose="020B0604030504040204" pitchFamily="34" charset="0"/>
              </a:rPr>
              <a:t>Held to address the needs of individual patients or patient populations</a:t>
            </a:r>
          </a:p>
          <a:p>
            <a:pPr lvl="1"/>
            <a:r>
              <a:rPr lang="en-US" dirty="0" smtClean="0">
                <a:cs typeface="Verdana" panose="020B0604030504040204" pitchFamily="34" charset="0"/>
              </a:rPr>
              <a:t>Meetings are usually </a:t>
            </a:r>
            <a:r>
              <a:rPr lang="en-US" dirty="0" err="1" smtClean="0">
                <a:cs typeface="Verdana" panose="020B0604030504040204" pitchFamily="34" charset="0"/>
              </a:rPr>
              <a:t>interprofessional</a:t>
            </a:r>
            <a:r>
              <a:rPr lang="en-US" dirty="0" smtClean="0">
                <a:cs typeface="Verdana" panose="020B0604030504040204" pitchFamily="34" charset="0"/>
              </a:rPr>
              <a:t> and used for case management to discuss specific patient care problems.</a:t>
            </a:r>
          </a:p>
          <a:p>
            <a:pPr lvl="1"/>
            <a:r>
              <a:rPr lang="en-US"/>
              <a:t>Team leader needs to have excellent leadership skills.</a:t>
            </a:r>
          </a:p>
          <a:p>
            <a:pPr lvl="2"/>
            <a:r>
              <a:rPr lang="en-US"/>
              <a:t>Task varies according to the task and the skill level of the team members. </a:t>
            </a:r>
          </a:p>
          <a:p>
            <a:pPr lvl="1"/>
            <a:endParaRPr lang="en-US" dirty="0" smtClean="0">
              <a:cs typeface="Verdana" panose="020B0604030504040204" pitchFamily="34" charset="0"/>
            </a:endParaRPr>
          </a:p>
        </p:txBody>
      </p:sp>
    </p:spTree>
    <p:extLst>
      <p:ext uri="{BB962C8B-B14F-4D97-AF65-F5344CB8AC3E}">
        <p14:creationId xmlns:p14="http://schemas.microsoft.com/office/powerpoint/2010/main" val="12679475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norms</a:t>
            </a:r>
          </a:p>
          <a:p>
            <a:r>
              <a:rPr lang="en-US"/>
              <a:t>ordinary interacting groups</a:t>
            </a:r>
          </a:p>
          <a:p>
            <a:r>
              <a:rPr lang="en-US"/>
              <a:t>performing</a:t>
            </a:r>
          </a:p>
          <a:p>
            <a:r>
              <a:rPr lang="en-US"/>
              <a:t>pooled interdependence</a:t>
            </a:r>
          </a:p>
          <a:p>
            <a:r>
              <a:rPr lang="en-US"/>
              <a:t>productivity</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real (command) groups</a:t>
            </a:r>
          </a:p>
          <a:p>
            <a:r>
              <a:rPr lang="en-US"/>
              <a:t>reciprocal interdependence</a:t>
            </a:r>
          </a:p>
          <a:p>
            <a:r>
              <a:rPr lang="en-US"/>
              <a:t>re-forming</a:t>
            </a:r>
          </a:p>
          <a:p>
            <a:r>
              <a:rPr lang="en-US"/>
              <a:t>role</a:t>
            </a:r>
          </a:p>
          <a:p>
            <a:r>
              <a:rPr lang="en-US"/>
              <a:t>sequential interdependence</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status</a:t>
            </a:r>
          </a:p>
          <a:p>
            <a:r>
              <a:rPr lang="en-US"/>
              <a:t>status incongruence</a:t>
            </a:r>
          </a:p>
          <a:p>
            <a:r>
              <a:rPr lang="en-US"/>
              <a:t>storming</a:t>
            </a:r>
          </a:p>
          <a:p>
            <a:r>
              <a:rPr lang="en-US"/>
              <a:t>task forces</a:t>
            </a:r>
          </a:p>
          <a:p>
            <a:r>
              <a:rPr lang="en-US"/>
              <a:t>task group</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teams</a:t>
            </a:r>
          </a:p>
          <a:p>
            <a:r>
              <a:rPr lang="en-US"/>
              <a:t>team building</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3229</TotalTime>
  <Words>2299</Words>
  <Application>Microsoft Office PowerPoint</Application>
  <PresentationFormat>On-screen Show (4:3)</PresentationFormat>
  <Paragraphs>390</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Times New Roman</vt:lpstr>
      <vt:lpstr>Verdana</vt:lpstr>
      <vt:lpstr>Wingdings</vt:lpstr>
      <vt:lpstr>508 Lecture</vt:lpstr>
      <vt:lpstr>Effective Leadership and Management in Nursing Ninth Edition</vt:lpstr>
      <vt:lpstr>Learning Outcomes</vt:lpstr>
      <vt:lpstr>Key Terms</vt:lpstr>
      <vt:lpstr>Key Terms</vt:lpstr>
      <vt:lpstr>Key Terms</vt:lpstr>
      <vt:lpstr>Key Terms</vt:lpstr>
      <vt:lpstr>Key Terms</vt:lpstr>
      <vt:lpstr>Key Terms</vt:lpstr>
      <vt:lpstr>Key Terms</vt:lpstr>
      <vt:lpstr>Introduction</vt:lpstr>
      <vt:lpstr>Learning Outcome One</vt:lpstr>
      <vt:lpstr>Groups and Teams</vt:lpstr>
      <vt:lpstr>Groups and Teams</vt:lpstr>
      <vt:lpstr>Groups and Teams</vt:lpstr>
      <vt:lpstr>Groups and Teams</vt:lpstr>
      <vt:lpstr>Groups and Teams</vt:lpstr>
      <vt:lpstr>Groups and Teams</vt:lpstr>
      <vt:lpstr>Groups and Teams</vt:lpstr>
      <vt:lpstr>Learning Outcome Two</vt:lpstr>
      <vt:lpstr>Group Essentials</vt:lpstr>
      <vt:lpstr>Figure 12-1   Conceptual scheme of a basic social system. Source: Adapted from Homans, G. (1950). The human group. New York: Harcourt Brace Jovanovich; and Homans, G. (1961). Social behavior: Its elementary forms. New York: Harcourt Brace. By permission of Transaction Publishers.</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Group and Team Processes: Homans Framework</vt:lpstr>
      <vt:lpstr>Learning Outcome Three</vt:lpstr>
      <vt:lpstr>Building Teams</vt:lpstr>
      <vt:lpstr>Building Teams</vt:lpstr>
      <vt:lpstr>Learning Outcome Four</vt:lpstr>
      <vt:lpstr>Managing Teams</vt:lpstr>
      <vt:lpstr>Managing Teams</vt:lpstr>
      <vt:lpstr>Managing Teams</vt:lpstr>
      <vt:lpstr>Managing Teams</vt:lpstr>
      <vt:lpstr>Managing Teams</vt:lpstr>
      <vt:lpstr>Managing Teams</vt:lpstr>
      <vt:lpstr>Managing Teams</vt:lpstr>
      <vt:lpstr>Learning Outcome Five</vt:lpstr>
      <vt:lpstr>The Nurse Manager as Team Leader</vt:lpstr>
      <vt:lpstr>The Nurse Manager as Team Leader</vt:lpstr>
      <vt:lpstr>Learning Outcome Six</vt:lpstr>
      <vt:lpstr>Leading Committees and Task Forces</vt:lpstr>
      <vt:lpstr>Leading Committees and Task Forces</vt:lpstr>
      <vt:lpstr>Leading Committees and Task Forces</vt:lpstr>
      <vt:lpstr>Leading Committees and Task Forces</vt:lpstr>
      <vt:lpstr>Leading Committees and Task Forces</vt:lpstr>
      <vt:lpstr>Leading Committees and Task Forces</vt:lpstr>
      <vt:lpstr>Leading Committees and Task Forces</vt:lpstr>
      <vt:lpstr>Leading Committees and Task Forces</vt:lpstr>
      <vt:lpstr>Leading Committees and Task Forces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195</cp:revision>
  <dcterms:created xsi:type="dcterms:W3CDTF">2017-07-11T15:36:42Z</dcterms:created>
  <dcterms:modified xsi:type="dcterms:W3CDTF">2017-08-02T01:19:22Z</dcterms:modified>
  <cp:category/>
</cp:coreProperties>
</file>