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48" r:id="rId2"/>
    <p:sldId id="349" r:id="rId3"/>
    <p:sldId id="385" r:id="rId4"/>
    <p:sldId id="386" r:id="rId5"/>
    <p:sldId id="395" r:id="rId6"/>
    <p:sldId id="387" r:id="rId7"/>
    <p:sldId id="392" r:id="rId8"/>
    <p:sldId id="397" r:id="rId9"/>
    <p:sldId id="351" r:id="rId10"/>
    <p:sldId id="398" r:id="rId11"/>
    <p:sldId id="399" r:id="rId12"/>
    <p:sldId id="400" r:id="rId13"/>
    <p:sldId id="401" r:id="rId14"/>
    <p:sldId id="402" r:id="rId15"/>
    <p:sldId id="403" r:id="rId16"/>
    <p:sldId id="404" r:id="rId17"/>
    <p:sldId id="405" r:id="rId18"/>
    <p:sldId id="388" r:id="rId19"/>
    <p:sldId id="357" r:id="rId20"/>
    <p:sldId id="406" r:id="rId21"/>
    <p:sldId id="407" r:id="rId22"/>
    <p:sldId id="389" r:id="rId23"/>
    <p:sldId id="366" r:id="rId24"/>
    <p:sldId id="408" r:id="rId25"/>
    <p:sldId id="409" r:id="rId26"/>
    <p:sldId id="410" r:id="rId27"/>
    <p:sldId id="416" r:id="rId28"/>
    <p:sldId id="411" r:id="rId29"/>
    <p:sldId id="417" r:id="rId30"/>
    <p:sldId id="418" r:id="rId31"/>
    <p:sldId id="412" r:id="rId32"/>
    <p:sldId id="413" r:id="rId33"/>
    <p:sldId id="414" r:id="rId34"/>
    <p:sldId id="415" r:id="rId35"/>
    <p:sldId id="394" r:id="rId36"/>
    <p:sldId id="378" r:id="rId37"/>
    <p:sldId id="419" r:id="rId38"/>
    <p:sldId id="379" r:id="rId39"/>
    <p:sldId id="393" r:id="rId40"/>
    <p:sldId id="383" r:id="rId41"/>
    <p:sldId id="42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5122" autoAdjust="0"/>
  </p:normalViewPr>
  <p:slideViewPr>
    <p:cSldViewPr>
      <p:cViewPr varScale="1">
        <p:scale>
          <a:sx n="88" d="100"/>
          <a:sy n="88" d="100"/>
        </p:scale>
        <p:origin x="1080" y="78"/>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18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7"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pic>
        <p:nvPicPr>
          <p:cNvPr id="14" name="Picture 13" descr="1d026244feaf06692eabcfef98.jpg"/>
          <p:cNvPicPr>
            <a:picLocks noChangeAspect="1"/>
          </p:cNvPicPr>
          <p:nvPr userDrawn="1"/>
        </p:nvPicPr>
        <p:blipFill>
          <a:blip r:embed="rId3"/>
          <a:stretch>
            <a:fillRect/>
          </a:stretch>
        </p:blipFill>
        <p:spPr>
          <a:xfrm>
            <a:off x="533400" y="1600200"/>
            <a:ext cx="3571875" cy="4572000"/>
          </a:xfrm>
          <a:prstGeom prst="rect">
            <a:avLst/>
          </a:prstGeom>
          <a:ln>
            <a:solidFill>
              <a:srgbClr val="3C1581"/>
            </a:solidFill>
          </a:ln>
        </p:spPr>
      </p:pic>
      <p:sp>
        <p:nvSpPr>
          <p:cNvPr id="12" name="TextBox 11"/>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Clr>
                <a:srgbClr val="007FA3"/>
              </a:buClr>
              <a:buSzPct val="100000"/>
              <a:buFont typeface="+mj-lt"/>
              <a:buAutoNum type="arabicPeriod"/>
              <a:defRPr/>
            </a:lvl1pPr>
            <a:lvl2pPr marL="800100" indent="-342900">
              <a:buClr>
                <a:srgbClr val="007FA3"/>
              </a:buClr>
              <a:buFont typeface="+mj-lt"/>
              <a:buAutoNum type="arabicPeriod"/>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68582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3061228"/>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3429000"/>
            <a:ext cx="8229600" cy="2697163"/>
          </a:xfrm>
        </p:spPr>
        <p:txBody>
          <a:bodyPr/>
          <a:lstStyle>
            <a:lvl1pPr marL="0" indent="0" algn="ctr">
              <a:buClr>
                <a:srgbClr val="007FA3"/>
              </a:buClr>
              <a:buSzPct val="100000"/>
              <a:buNone/>
              <a:defRPr sz="2800"/>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2993711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19456"/>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2" name="TextBox 11"/>
          <p:cNvSpPr txBox="1"/>
          <p:nvPr userDrawn="1"/>
        </p:nvSpPr>
        <p:spPr>
          <a:xfrm>
            <a:off x="1981200" y="6457890"/>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0" dirty="0" smtClean="0">
                <a:ea typeface="Verdana" panose="020B0604030504040204" pitchFamily="34" charset="0"/>
                <a:cs typeface="Verdana" panose="020B0604030504040204" pitchFamily="34" charset="0"/>
              </a:rPr>
              <a:t>Copyright © 2017,</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Pearson Education, Inc.</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All Rights Reserved</a:t>
            </a:r>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5419344"/>
            <a:ext cx="8229600" cy="829056"/>
          </a:xfrm>
        </p:spPr>
        <p:txBody>
          <a:bodyPr anchor="b" anchorCtr="0"/>
          <a:lstStyle>
            <a:lvl1pPr>
              <a:defRPr sz="1600" b="0">
                <a:solidFill>
                  <a:schemeClr val="tx1"/>
                </a:solidFill>
                <a:latin typeface="Arial"/>
                <a:cs typeface="Arial"/>
              </a:defRPr>
            </a:lvl1pPr>
          </a:lstStyle>
          <a:p>
            <a:r>
              <a:rPr lang="en-US" dirty="0" smtClean="0"/>
              <a:t>Click to add figure number and title</a:t>
            </a:r>
            <a:endParaRPr lang="en-US" dirty="0"/>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7" name="TextBox 6"/>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pic>
        <p:nvPicPr>
          <p:cNvPr id="9" name="Picture 8" descr="Pearson 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6" name="TextBox 5"/>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60" r:id="rId3"/>
    <p:sldLayoutId id="2147483659" r:id="rId4"/>
    <p:sldLayoutId id="2147483658" r:id="rId5"/>
    <p:sldLayoutId id="2147483661" r:id="rId6"/>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latin typeface="Arial"/>
                <a:cs typeface="Arial"/>
              </a:rPr>
              <a:t>Effective Leadership and Management in Nursing</a:t>
            </a:r>
            <a:r>
              <a:rPr lang="en-US" i="1" dirty="0" smtClean="0">
                <a:latin typeface="Arial"/>
                <a:cs typeface="Arial"/>
              </a:rPr>
              <a:t/>
            </a:r>
            <a:br>
              <a:rPr lang="en-US" i="1" dirty="0" smtClean="0">
                <a:latin typeface="Arial"/>
                <a:cs typeface="Arial"/>
              </a:rPr>
            </a:br>
            <a:r>
              <a:rPr lang="en-US" sz="2400" b="0" dirty="0" smtClean="0">
                <a:latin typeface="Arial"/>
                <a:cs typeface="Arial"/>
              </a:rPr>
              <a:t>Ninth Edition</a:t>
            </a:r>
            <a:endParaRPr lang="en-US" sz="2400" b="0" dirty="0">
              <a:latin typeface="Arial"/>
              <a:cs typeface="Arial"/>
            </a:endParaRPr>
          </a:p>
        </p:txBody>
      </p:sp>
      <p:sp>
        <p:nvSpPr>
          <p:cNvPr id="4" name="Text Placeholder 3"/>
          <p:cNvSpPr>
            <a:spLocks noGrp="1"/>
          </p:cNvSpPr>
          <p:nvPr>
            <p:ph type="body" sz="quarter" idx="14"/>
          </p:nvPr>
        </p:nvSpPr>
        <p:spPr/>
        <p:txBody>
          <a:bodyPr/>
          <a:lstStyle/>
          <a:p>
            <a:r>
              <a:rPr lang="en-US" sz="2800" dirty="0"/>
              <a:t>Chapter </a:t>
            </a:r>
            <a:r>
              <a:rPr lang="en-US" sz="2800" dirty="0" smtClean="0"/>
              <a:t>10</a:t>
            </a:r>
            <a:endParaRPr lang="en-US" sz="2800" dirty="0"/>
          </a:p>
          <a:p>
            <a:endParaRPr lang="en-US" sz="2800" dirty="0"/>
          </a:p>
        </p:txBody>
      </p:sp>
      <p:sp>
        <p:nvSpPr>
          <p:cNvPr id="5" name="Text Placeholder 4"/>
          <p:cNvSpPr>
            <a:spLocks noGrp="1"/>
          </p:cNvSpPr>
          <p:nvPr>
            <p:ph type="body" sz="quarter" idx="15"/>
          </p:nvPr>
        </p:nvSpPr>
        <p:spPr/>
        <p:txBody>
          <a:bodyPr/>
          <a:lstStyle/>
          <a:p>
            <a:r>
              <a:rPr lang="en-US" sz="2400" dirty="0"/>
              <a:t>Communicating Effectively</a:t>
            </a:r>
          </a:p>
        </p:txBody>
      </p:sp>
    </p:spTree>
    <p:extLst>
      <p:ext uri="{BB962C8B-B14F-4D97-AF65-F5344CB8AC3E}">
        <p14:creationId xmlns:p14="http://schemas.microsoft.com/office/powerpoint/2010/main" val="5787346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Channels of Communication</a:t>
            </a:r>
          </a:p>
          <a:p>
            <a:pPr lvl="1"/>
            <a:r>
              <a:rPr lang="en-US"/>
              <a:t>May be described on a continuum with synchronous and asynchronous channels as endpoints</a:t>
            </a:r>
          </a:p>
          <a:p>
            <a:pPr lvl="2"/>
            <a:r>
              <a:rPr lang="en-US"/>
              <a:t>Synchronous</a:t>
            </a:r>
          </a:p>
          <a:p>
            <a:pPr lvl="3"/>
            <a:r>
              <a:rPr lang="en-US"/>
              <a:t>Rapid feedback, multiple cues, natural language, and personal focus</a:t>
            </a:r>
          </a:p>
          <a:p>
            <a:pPr lvl="3"/>
            <a:r>
              <a:rPr lang="en-US"/>
              <a:t>Face-to- face, telephone, voicemail, and video</a:t>
            </a:r>
          </a:p>
          <a:p>
            <a:pPr lvl="2"/>
            <a:r>
              <a:rPr lang="en-US"/>
              <a:t>Asynchronous </a:t>
            </a:r>
          </a:p>
          <a:p>
            <a:pPr lvl="3"/>
            <a:r>
              <a:rPr lang="en-US"/>
              <a:t>Slower feedback, fewer cues, less naturally occurring language, and less personal focus</a:t>
            </a:r>
          </a:p>
          <a:p>
            <a:pPr lvl="3"/>
            <a:r>
              <a:rPr lang="en-US"/>
              <a:t>Email, postal mail, discussion board posts</a:t>
            </a:r>
          </a:p>
          <a:p>
            <a:pPr lvl="3"/>
            <a:endParaRPr lang="en-US"/>
          </a:p>
          <a:p>
            <a:pPr lvl="2"/>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Channels of Communication</a:t>
            </a:r>
          </a:p>
          <a:p>
            <a:pPr lvl="1"/>
            <a:r>
              <a:rPr lang="en-US"/>
              <a:t>Channels with more to less information, or cues, are ranked here from more synchronous to less synchronous: </a:t>
            </a:r>
          </a:p>
          <a:p>
            <a:pPr lvl="2"/>
            <a:r>
              <a:rPr lang="en-US"/>
              <a:t>In person </a:t>
            </a:r>
          </a:p>
          <a:p>
            <a:pPr lvl="2"/>
            <a:r>
              <a:rPr lang="en-US"/>
              <a:t>By phone </a:t>
            </a:r>
          </a:p>
          <a:p>
            <a:pPr lvl="2"/>
            <a:r>
              <a:rPr lang="en-US"/>
              <a:t>Voice mail </a:t>
            </a:r>
          </a:p>
          <a:p>
            <a:pPr lvl="2"/>
            <a:r>
              <a:rPr lang="en-US"/>
              <a:t>Text </a:t>
            </a:r>
          </a:p>
          <a:p>
            <a:pPr lvl="2"/>
            <a:r>
              <a:rPr lang="en-US"/>
              <a:t>Email </a:t>
            </a:r>
          </a:p>
          <a:p>
            <a:pPr lvl="2"/>
            <a:r>
              <a:rPr lang="en-US"/>
              <a:t>Postal mail </a:t>
            </a:r>
          </a:p>
          <a:p>
            <a:pPr lvl="2"/>
            <a:r>
              <a:rPr lang="en-US"/>
              <a:t>Posting on social media websites, including blogs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Nonverbal Messages</a:t>
            </a:r>
          </a:p>
          <a:p>
            <a:pPr lvl="1"/>
            <a:r>
              <a:rPr lang="en-US"/>
              <a:t>Head or facial agreement or disagreement</a:t>
            </a:r>
          </a:p>
          <a:p>
            <a:pPr lvl="1"/>
            <a:r>
              <a:rPr lang="en-US"/>
              <a:t>Eye contact</a:t>
            </a:r>
          </a:p>
          <a:p>
            <a:pPr lvl="1"/>
            <a:r>
              <a:rPr lang="en-US"/>
              <a:t>Tone</a:t>
            </a:r>
          </a:p>
          <a:p>
            <a:pPr lvl="1"/>
            <a:r>
              <a:rPr lang="en-US"/>
              <a:t>Volume</a:t>
            </a:r>
          </a:p>
          <a:p>
            <a:pPr lvl="1"/>
            <a:r>
              <a:rPr lang="en-US"/>
              <a:t>Inflection </a:t>
            </a:r>
          </a:p>
          <a:p>
            <a:pPr lvl="1"/>
            <a:r>
              <a:rPr lang="en-US"/>
              <a:t>Gestures of the shoulders, arms, hands, or finger</a:t>
            </a:r>
          </a:p>
          <a:p>
            <a:pPr lvl="1"/>
            <a:r>
              <a:rPr lang="en-US"/>
              <a:t>Body posture and position</a:t>
            </a:r>
          </a:p>
          <a:p>
            <a:pPr lvl="1"/>
            <a:r>
              <a:rPr lang="en-US"/>
              <a:t>Dress and appearance</a:t>
            </a:r>
          </a:p>
          <a:p>
            <a:pPr lvl="1"/>
            <a:r>
              <a:rPr lang="en-US"/>
              <a:t>Timing</a:t>
            </a:r>
          </a:p>
          <a:p>
            <a:pPr lvl="1"/>
            <a:r>
              <a:rPr lang="en-US"/>
              <a:t>Environment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Nonverbal Messages</a:t>
            </a:r>
          </a:p>
          <a:p>
            <a:pPr lvl="1"/>
            <a:r>
              <a:rPr lang="en-US"/>
              <a:t>Nonverbal communication may be more powerful than spoken words and can influence the meaning of the words.</a:t>
            </a:r>
          </a:p>
          <a:p>
            <a:pPr lvl="1"/>
            <a:r>
              <a:rPr lang="en-US"/>
              <a:t>The following are other common causes of unclear messages: </a:t>
            </a:r>
          </a:p>
          <a:p>
            <a:pPr lvl="2"/>
            <a:r>
              <a:rPr lang="en-US"/>
              <a:t>Using inadequate reasoning </a:t>
            </a:r>
          </a:p>
          <a:p>
            <a:pPr lvl="2"/>
            <a:r>
              <a:rPr lang="en-US"/>
              <a:t>Using strong, judgmental words </a:t>
            </a:r>
          </a:p>
          <a:p>
            <a:pPr lvl="2"/>
            <a:r>
              <a:rPr lang="en-US"/>
              <a:t>Speaking too quickly or too slowly </a:t>
            </a:r>
          </a:p>
          <a:p>
            <a:pPr lvl="2"/>
            <a:r>
              <a:rPr lang="en-US"/>
              <a:t>Using unfamiliar words </a:t>
            </a:r>
          </a:p>
          <a:p>
            <a:pPr lvl="2"/>
            <a:r>
              <a:rPr lang="en-US"/>
              <a:t>Spending too much time on details </a:t>
            </a:r>
          </a:p>
          <a:p>
            <a:pPr lvl="1"/>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Nonverbal Messages</a:t>
            </a:r>
          </a:p>
          <a:p>
            <a:pPr lvl="1"/>
            <a:r>
              <a:rPr lang="en-US"/>
              <a:t>Messages become less clear when the recipient:</a:t>
            </a:r>
          </a:p>
          <a:p>
            <a:pPr lvl="2"/>
            <a:r>
              <a:rPr lang="en-US"/>
              <a:t>Is busy or distracted.</a:t>
            </a:r>
          </a:p>
          <a:p>
            <a:pPr lvl="2"/>
            <a:r>
              <a:rPr lang="en-US"/>
              <a:t>Bases understanding on previous unsatisfactory experience with the sender.</a:t>
            </a:r>
          </a:p>
          <a:p>
            <a:pPr lvl="2"/>
            <a:r>
              <a:rPr lang="en-US"/>
              <a:t>Has a biased perception of the meaning of the message or the messenger.</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Directions of Communication</a:t>
            </a:r>
          </a:p>
          <a:p>
            <a:pPr lvl="1"/>
            <a:r>
              <a:rPr lang="en-US"/>
              <a:t>Downward communication</a:t>
            </a:r>
          </a:p>
          <a:p>
            <a:pPr lvl="2"/>
            <a:r>
              <a:rPr lang="en-US"/>
              <a:t>Manager to staff</a:t>
            </a:r>
          </a:p>
          <a:p>
            <a:pPr lvl="2"/>
            <a:r>
              <a:rPr lang="en-US"/>
              <a:t>Is often directive. </a:t>
            </a:r>
          </a:p>
          <a:p>
            <a:pPr lvl="1"/>
            <a:r>
              <a:rPr lang="en-US"/>
              <a:t>Upward communication</a:t>
            </a:r>
          </a:p>
          <a:p>
            <a:pPr lvl="2"/>
            <a:r>
              <a:rPr lang="en-US"/>
              <a:t>Occurs from staff to management </a:t>
            </a:r>
          </a:p>
          <a:p>
            <a:pPr lvl="2"/>
            <a:r>
              <a:rPr lang="en-US"/>
              <a:t>Often involves reporting pertinent information to facilitate problem solving and decision making</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Directions of Communication</a:t>
            </a:r>
          </a:p>
          <a:p>
            <a:pPr lvl="1"/>
            <a:r>
              <a:rPr lang="en-US"/>
              <a:t>Lateral communication</a:t>
            </a:r>
          </a:p>
          <a:p>
            <a:pPr lvl="2"/>
            <a:r>
              <a:rPr lang="en-US"/>
              <a:t>Occurs between individuals or departments at the same hierarchical level </a:t>
            </a:r>
          </a:p>
          <a:p>
            <a:pPr lvl="1"/>
            <a:r>
              <a:rPr lang="en-US"/>
              <a:t>Diagonal communication</a:t>
            </a:r>
          </a:p>
          <a:p>
            <a:pPr lvl="2"/>
            <a:r>
              <a:rPr lang="en-US"/>
              <a:t>Involves individuals or departments at different hierarchical levels</a:t>
            </a:r>
          </a:p>
          <a:p>
            <a:pPr lvl="1"/>
            <a:r>
              <a:rPr lang="en-US" dirty="0" smtClean="0">
                <a:cs typeface="Verdana" panose="020B0604030504040204" pitchFamily="34" charset="0"/>
              </a:rPr>
              <a:t>Grapevine</a:t>
            </a:r>
          </a:p>
          <a:p>
            <a:pPr lvl="2"/>
            <a:r>
              <a:rPr lang="en-US" dirty="0" smtClean="0">
                <a:cs typeface="Verdana" panose="020B0604030504040204" pitchFamily="34" charset="0"/>
              </a:rPr>
              <a:t>Rumors and gossip</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Communication</a:t>
            </a:r>
          </a:p>
        </p:txBody>
      </p:sp>
      <p:sp>
        <p:nvSpPr>
          <p:cNvPr id="7171" name="Rectangle 3"/>
          <p:cNvSpPr>
            <a:spLocks noGrp="1" noChangeArrowheads="1"/>
          </p:cNvSpPr>
          <p:nvPr>
            <p:ph type="body" idx="1"/>
          </p:nvPr>
        </p:nvSpPr>
        <p:spPr/>
        <p:txBody>
          <a:bodyPr/>
          <a:lstStyle/>
          <a:p>
            <a:r>
              <a:rPr lang="en-US"/>
              <a:t>Effective Listening</a:t>
            </a:r>
          </a:p>
          <a:p>
            <a:pPr lvl="1"/>
            <a:r>
              <a:rPr lang="en-US"/>
              <a:t>Being a good listener, however, involves more than just hearing words and watching body language.</a:t>
            </a:r>
          </a:p>
          <a:p>
            <a:pPr lvl="1"/>
            <a:r>
              <a:rPr lang="en-US"/>
              <a:t>Barriers to effective listening include:</a:t>
            </a:r>
          </a:p>
          <a:p>
            <a:pPr lvl="2"/>
            <a:r>
              <a:rPr lang="en-US"/>
              <a:t>Preconceived beliefs.</a:t>
            </a:r>
          </a:p>
          <a:p>
            <a:pPr lvl="2"/>
            <a:r>
              <a:rPr lang="en-US"/>
              <a:t>Lack of self-confidence.</a:t>
            </a:r>
          </a:p>
          <a:p>
            <a:pPr lvl="2"/>
            <a:r>
              <a:rPr lang="en-US"/>
              <a:t>Flagging energy.</a:t>
            </a:r>
          </a:p>
          <a:p>
            <a:pPr lvl="2"/>
            <a:r>
              <a:rPr lang="en-US"/>
              <a:t>Defensiveness.</a:t>
            </a:r>
          </a:p>
          <a:p>
            <a:pPr lvl="2"/>
            <a:r>
              <a:rPr lang="en-US"/>
              <a:t>Habit.</a:t>
            </a:r>
          </a:p>
          <a:p>
            <a:pPr lvl="1"/>
            <a:endParaRPr lang="en-US"/>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Two</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Describe how difference in gender, generation, culture, and organization can affect communication</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149298171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t>Effects of Differences in Communication</a:t>
            </a:r>
            <a:endParaRPr lang="en-US" dirty="0" smtClean="0"/>
          </a:p>
        </p:txBody>
      </p:sp>
      <p:sp>
        <p:nvSpPr>
          <p:cNvPr id="13315" name="Rectangle 3"/>
          <p:cNvSpPr>
            <a:spLocks noGrp="1" noChangeArrowheads="1"/>
          </p:cNvSpPr>
          <p:nvPr>
            <p:ph type="body" idx="1"/>
          </p:nvPr>
        </p:nvSpPr>
        <p:spPr/>
        <p:txBody>
          <a:bodyPr/>
          <a:lstStyle/>
          <a:p>
            <a:r>
              <a:rPr lang="en-US" dirty="0" smtClean="0"/>
              <a:t>Gender Differences in Communication</a:t>
            </a:r>
          </a:p>
          <a:p>
            <a:pPr lvl="1"/>
            <a:r>
              <a:rPr lang="en-US" dirty="0" smtClean="0">
                <a:cs typeface="Verdana" panose="020B0604030504040204" pitchFamily="34" charset="0"/>
              </a:rPr>
              <a:t>Men and women communicate differently.</a:t>
            </a:r>
          </a:p>
          <a:p>
            <a:pPr lvl="1"/>
            <a:r>
              <a:rPr lang="en-US" dirty="0" smtClean="0">
                <a:cs typeface="Verdana" panose="020B0604030504040204" pitchFamily="34" charset="0"/>
              </a:rPr>
              <a:t>Using gender-neutral language helps bridge the gap between men's and women's ways of communicating.</a:t>
            </a:r>
          </a:p>
          <a:p>
            <a:pPr lvl="1"/>
            <a:r>
              <a:rPr lang="en-US" dirty="0" smtClean="0">
                <a:cs typeface="Verdana" panose="020B0604030504040204" pitchFamily="34" charset="0"/>
              </a:rPr>
              <a:t>Men and women can improve their ability to communicate with one another.</a:t>
            </a:r>
          </a:p>
          <a:p>
            <a:pPr lvl="2"/>
            <a:r>
              <a:rPr lang="en-US"/>
              <a:t>Neither men nor women should raise their voices no matter what the provocation.</a:t>
            </a:r>
          </a:p>
          <a:p>
            <a:pPr lvl="2"/>
            <a:r>
              <a:rPr lang="en-US"/>
              <a:t>Finish what you are saying before you leave a conversation.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28328386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514350" indent="-514350">
              <a:buFont typeface="Arial" panose="020B0604020202020204" pitchFamily="34" charset="0"/>
              <a:buAutoNum type="arabicPeriod"/>
            </a:pPr>
            <a:r>
              <a:rPr lang="en-US" dirty="0" smtClean="0">
                <a:cs typeface="Verdana" panose="020B0604030504040204" pitchFamily="34" charset="0"/>
              </a:rPr>
              <a:t>Identify the factors that influence communication.</a:t>
            </a:r>
          </a:p>
          <a:p>
            <a:pPr marL="514350" indent="-514350">
              <a:buFont typeface="Arial" panose="020B0604020202020204" pitchFamily="34" charset="0"/>
              <a:buAutoNum type="arabicPeriod"/>
            </a:pPr>
            <a:r>
              <a:rPr lang="en-US" dirty="0" smtClean="0">
                <a:cs typeface="Verdana" panose="020B0604030504040204" pitchFamily="34" charset="0"/>
              </a:rPr>
              <a:t>Describe how difference in gender, generation, culture, and organization can affect communication.</a:t>
            </a:r>
          </a:p>
          <a:p>
            <a:pPr marL="514350" indent="-514350">
              <a:buFont typeface="Arial" panose="020B0604020202020204" pitchFamily="34" charset="0"/>
              <a:buAutoNum type="arabicPeriod"/>
            </a:pPr>
            <a:r>
              <a:rPr lang="en-US" dirty="0" smtClean="0">
                <a:cs typeface="Verdana" panose="020B0604030504040204" pitchFamily="34" charset="0"/>
              </a:rPr>
              <a:t>Explain how communication content and medium selection vary according to the situation (context), goals, and relationship of those involved.</a:t>
            </a:r>
          </a:p>
          <a:p>
            <a:pPr marL="514350" indent="-514350">
              <a:buFont typeface="Arial" panose="020B0604020202020204" pitchFamily="34" charset="0"/>
              <a:buAutoNum type="arabicPeriod"/>
            </a:pPr>
            <a:r>
              <a:rPr lang="en-US" dirty="0" smtClean="0">
                <a:cs typeface="Verdana" panose="020B0604030504040204" pitchFamily="34" charset="0"/>
              </a:rPr>
              <a:t>Explain what principles must be followed for collaborative communication to take place.</a:t>
            </a:r>
          </a:p>
          <a:p>
            <a:pPr marL="514350" indent="-514350">
              <a:buFont typeface="Arial" panose="020B0604020202020204" pitchFamily="34" charset="0"/>
              <a:buAutoNum type="arabicPeriod"/>
            </a:pPr>
            <a:r>
              <a:rPr lang="en-US" dirty="0" smtClean="0">
                <a:cs typeface="Verdana" panose="020B0604030504040204" pitchFamily="34" charset="0"/>
              </a:rPr>
              <a:t>Develop a plan to improve your communication skills.</a:t>
            </a:r>
          </a:p>
        </p:txBody>
      </p:sp>
    </p:spTree>
    <p:extLst>
      <p:ext uri="{BB962C8B-B14F-4D97-AF65-F5344CB8AC3E}">
        <p14:creationId xmlns:p14="http://schemas.microsoft.com/office/powerpoint/2010/main" val="230474092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t>Effects of Differences in Communication</a:t>
            </a:r>
            <a:endParaRPr lang="en-US" dirty="0" smtClean="0"/>
          </a:p>
        </p:txBody>
      </p:sp>
      <p:sp>
        <p:nvSpPr>
          <p:cNvPr id="13315" name="Rectangle 3"/>
          <p:cNvSpPr>
            <a:spLocks noGrp="1" noChangeArrowheads="1"/>
          </p:cNvSpPr>
          <p:nvPr>
            <p:ph type="body" idx="1"/>
          </p:nvPr>
        </p:nvSpPr>
        <p:spPr/>
        <p:txBody>
          <a:bodyPr/>
          <a:lstStyle/>
          <a:p>
            <a:r>
              <a:rPr lang="en-US"/>
              <a:t>Generational and Cultural Differences in Communication </a:t>
            </a:r>
          </a:p>
          <a:p>
            <a:pPr lvl="1"/>
            <a:r>
              <a:rPr lang="en-US" dirty="0" smtClean="0">
                <a:cs typeface="Verdana" panose="020B0604030504040204" pitchFamily="34" charset="0"/>
              </a:rPr>
              <a:t>Generational differences affect communication styles.</a:t>
            </a:r>
          </a:p>
          <a:p>
            <a:pPr lvl="1"/>
            <a:r>
              <a:rPr lang="en-US" dirty="0" smtClean="0">
                <a:cs typeface="Verdana" panose="020B0604030504040204" pitchFamily="34" charset="0"/>
              </a:rPr>
              <a:t>Cultural attitudes, beliefs, and behaviors also affect communication.</a:t>
            </a:r>
          </a:p>
          <a:p>
            <a:pPr lvl="2"/>
            <a:r>
              <a:rPr lang="en-US" dirty="0" smtClean="0">
                <a:cs typeface="Verdana" panose="020B0604030504040204" pitchFamily="34" charset="0"/>
              </a:rPr>
              <a:t>Misunderstanding results from people's lack of understanding of one another's cultural expectations.</a:t>
            </a:r>
          </a:p>
          <a:p>
            <a:pPr lvl="1"/>
            <a:r>
              <a:rPr lang="en-US"/>
              <a:t>Understanding the cultural heritage of employees and learning to interpret cultural messages are essential to communicating effectively with staff from diverse backgrounds. </a:t>
            </a:r>
          </a:p>
          <a:p>
            <a:pPr lvl="2"/>
            <a:r>
              <a:rPr lang="en-US" dirty="0">
                <a:cs typeface="Verdana" panose="020B0604030504040204" pitchFamily="34" charset="0"/>
              </a:rPr>
              <a:t>Personal and professional cultural enrichment training is recommended.</a:t>
            </a:r>
          </a:p>
          <a:p>
            <a:pPr lvl="1"/>
            <a:r>
              <a:rPr lang="en-US" dirty="0">
                <a:cs typeface="Verdana" panose="020B0604030504040204" pitchFamily="34" charset="0"/>
              </a:rPr>
              <a:t>What applies to one individual will not be true for everyone else in that culture.</a:t>
            </a:r>
            <a:endParaRPr lang="en-US" dirty="0" smtClean="0">
              <a:cs typeface="Verdana" panose="020B0604030504040204" pitchFamily="34" charset="0"/>
            </a:endParaRPr>
          </a:p>
          <a:p>
            <a:pPr lvl="1"/>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28328386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t>Effects of Differences in Communication</a:t>
            </a:r>
            <a:endParaRPr lang="en-US" dirty="0" smtClean="0"/>
          </a:p>
        </p:txBody>
      </p:sp>
      <p:sp>
        <p:nvSpPr>
          <p:cNvPr id="13315" name="Rectangle 3"/>
          <p:cNvSpPr>
            <a:spLocks noGrp="1" noChangeArrowheads="1"/>
          </p:cNvSpPr>
          <p:nvPr>
            <p:ph type="body" idx="1"/>
          </p:nvPr>
        </p:nvSpPr>
        <p:spPr/>
        <p:txBody>
          <a:bodyPr/>
          <a:lstStyle/>
          <a:p>
            <a:r>
              <a:rPr lang="en-US"/>
              <a:t>Differences in Organizational Culture </a:t>
            </a:r>
          </a:p>
          <a:p>
            <a:pPr lvl="1"/>
            <a:r>
              <a:rPr lang="en-US" dirty="0" smtClean="0">
                <a:cs typeface="Verdana" panose="020B0604030504040204" pitchFamily="34" charset="0"/>
              </a:rPr>
              <a:t>Customs, norms, and expectations within an organization shape behavior.</a:t>
            </a:r>
          </a:p>
          <a:p>
            <a:pPr lvl="1"/>
            <a:r>
              <a:rPr lang="en-US" dirty="0" smtClean="0">
                <a:cs typeface="Verdana" panose="020B0604030504040204" pitchFamily="34" charset="0"/>
              </a:rPr>
              <a:t>Poor communication can be a source of job dissatisfaction.</a:t>
            </a:r>
          </a:p>
          <a:p>
            <a:pPr lvl="1"/>
            <a:r>
              <a:rPr lang="en-US" dirty="0" smtClean="0">
                <a:cs typeface="Verdana" panose="020B0604030504040204" pitchFamily="34" charset="0"/>
              </a:rPr>
              <a:t>Violating the organization's communication rules can result in repercussions.</a:t>
            </a:r>
          </a:p>
        </p:txBody>
      </p:sp>
    </p:spTree>
    <p:extLst>
      <p:ext uri="{BB962C8B-B14F-4D97-AF65-F5344CB8AC3E}">
        <p14:creationId xmlns:p14="http://schemas.microsoft.com/office/powerpoint/2010/main" val="228328386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Three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Explain how communication content and medium selection vary according to the situation (context), goals, and relationship of those involved</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852859834"/>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dirty="0" smtClean="0">
                <a:cs typeface="Verdana" panose="020B0604030504040204" pitchFamily="34" charset="0"/>
              </a:rPr>
              <a:t>Leaders who engage in open, two-way communication are seen as informative.</a:t>
            </a:r>
          </a:p>
          <a:p>
            <a:r>
              <a:rPr lang="en-US" dirty="0" smtClean="0">
                <a:cs typeface="Verdana" panose="020B0604030504040204" pitchFamily="34" charset="0"/>
              </a:rPr>
              <a:t>Communication is enhanced when the manager listens carefully and is sensitive to others.</a:t>
            </a:r>
          </a:p>
          <a:p>
            <a:r>
              <a:rPr lang="en-US" dirty="0">
                <a:cs typeface="Verdana" panose="020B0604030504040204" pitchFamily="34" charset="0"/>
              </a:rPr>
              <a:t>A major underlying factor is an ongoing relationship between manager and employees.</a:t>
            </a:r>
          </a:p>
          <a:p>
            <a:r>
              <a:rPr lang="en-US" dirty="0">
                <a:cs typeface="Verdana" panose="020B0604030504040204" pitchFamily="34" charset="0"/>
              </a:rPr>
              <a:t>Successful leaders are able to persuade others and enlist their suppor</a:t>
            </a:r>
            <a:r>
              <a:rPr lang="en-US" dirty="0">
                <a:latin typeface="Verdana" panose="020B0604030504040204" pitchFamily="34" charset="0"/>
                <a:cs typeface="Verdana" panose="020B0604030504040204" pitchFamily="34" charset="0"/>
              </a:rPr>
              <a:t>t.</a:t>
            </a:r>
            <a:endParaRPr lang="en-US" dirty="0" smtClean="0">
              <a:latin typeface="Verdana" panose="020B0604030504040204" pitchFamily="34" charset="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Employees</a:t>
            </a:r>
          </a:p>
          <a:p>
            <a:pPr lvl="1"/>
            <a:r>
              <a:rPr lang="en-US" dirty="0" smtClean="0">
                <a:cs typeface="Verdana" panose="020B0604030504040204" pitchFamily="34" charset="0"/>
              </a:rPr>
              <a:t>Good communication is the adhesive that builds and maintains an effective work group.</a:t>
            </a:r>
          </a:p>
          <a:p>
            <a:pPr lvl="1"/>
            <a:r>
              <a:rPr lang="en-US" dirty="0" smtClean="0">
                <a:cs typeface="Verdana" panose="020B0604030504040204" pitchFamily="34" charset="0"/>
              </a:rPr>
              <a:t>Techniques for giving direction include</a:t>
            </a:r>
          </a:p>
          <a:p>
            <a:pPr lvl="2"/>
            <a:r>
              <a:rPr lang="en-US" dirty="0" smtClean="0">
                <a:cs typeface="Verdana" panose="020B0604030504040204" pitchFamily="34" charset="0"/>
              </a:rPr>
              <a:t>Know the context of the instruction.</a:t>
            </a:r>
          </a:p>
          <a:p>
            <a:pPr lvl="2"/>
            <a:r>
              <a:rPr lang="en-US" dirty="0" smtClean="0">
                <a:cs typeface="Verdana" panose="020B0604030504040204" pitchFamily="34" charset="0"/>
              </a:rPr>
              <a:t>Get positive attention.</a:t>
            </a:r>
          </a:p>
          <a:p>
            <a:pPr lvl="2"/>
            <a:r>
              <a:rPr lang="en-US" dirty="0" smtClean="0">
                <a:cs typeface="Verdana" panose="020B0604030504040204" pitchFamily="34" charset="0"/>
              </a:rPr>
              <a:t>Give clear, concise instructions.</a:t>
            </a:r>
          </a:p>
          <a:p>
            <a:pPr lvl="2"/>
            <a:r>
              <a:rPr lang="en-US" dirty="0" smtClean="0">
                <a:cs typeface="Verdana" panose="020B0604030504040204" pitchFamily="34" charset="0"/>
              </a:rPr>
              <a:t>Verify through feedback.</a:t>
            </a:r>
          </a:p>
          <a:p>
            <a:pPr lvl="2"/>
            <a:r>
              <a:rPr lang="en-US" dirty="0" smtClean="0">
                <a:cs typeface="Verdana" panose="020B0604030504040204" pitchFamily="34" charset="0"/>
              </a:rPr>
              <a:t>Provide follow-up messages.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Administrators</a:t>
            </a:r>
          </a:p>
          <a:p>
            <a:pPr lvl="1"/>
            <a:r>
              <a:rPr lang="en-US" dirty="0" smtClean="0">
                <a:cs typeface="Verdana" panose="020B0604030504040204" pitchFamily="34" charset="0"/>
              </a:rPr>
              <a:t>Working effectively with an administrator is important because this person directly influences personal success in a career and within the organization.</a:t>
            </a:r>
          </a:p>
          <a:p>
            <a:pPr lvl="1"/>
            <a:r>
              <a:rPr lang="en-US" dirty="0" smtClean="0">
                <a:cs typeface="Verdana" panose="020B0604030504040204" pitchFamily="34" charset="0"/>
              </a:rPr>
              <a:t>Managing a supervisor is a crucial skill for nurses.</a:t>
            </a:r>
          </a:p>
          <a:p>
            <a:pPr lvl="1"/>
            <a:r>
              <a:rPr lang="en-US" dirty="0">
                <a:cs typeface="Verdana" panose="020B0604030504040204" pitchFamily="34" charset="0"/>
              </a:rPr>
              <a:t>Managing upward is successful when power and influence move in both directions.</a:t>
            </a:r>
          </a:p>
          <a:p>
            <a:pPr lvl="1"/>
            <a:r>
              <a:rPr lang="en-US" dirty="0">
                <a:cs typeface="Verdana" panose="020B0604030504040204" pitchFamily="34" charset="0"/>
              </a:rPr>
              <a:t>Understand the superior's position from her or his frame of reference</a:t>
            </a:r>
            <a:r>
              <a:rPr lang="en-US" dirty="0"/>
              <a:t>.</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Administrators</a:t>
            </a:r>
          </a:p>
          <a:p>
            <a:pPr lvl="1"/>
            <a:r>
              <a:rPr lang="en-US" dirty="0" smtClean="0"/>
              <a:t>Influencing Your Supervisor</a:t>
            </a:r>
          </a:p>
          <a:p>
            <a:pPr lvl="2"/>
            <a:r>
              <a:rPr lang="en-US" dirty="0" smtClean="0">
                <a:cs typeface="Verdana" panose="020B0604030504040204" pitchFamily="34" charset="0"/>
              </a:rPr>
              <a:t>Nurses need to approach their supervisor to exert their influence on a variety of issues and problems.</a:t>
            </a:r>
          </a:p>
          <a:p>
            <a:pPr lvl="2"/>
            <a:r>
              <a:rPr lang="en-US" dirty="0" smtClean="0">
                <a:cs typeface="Verdana" panose="020B0604030504040204" pitchFamily="34" charset="0"/>
              </a:rPr>
              <a:t>Timing is critical.</a:t>
            </a:r>
          </a:p>
          <a:p>
            <a:pPr lvl="3"/>
            <a:r>
              <a:rPr lang="en-US" dirty="0" smtClean="0">
                <a:cs typeface="Verdana" panose="020B0604030504040204" pitchFamily="34" charset="0"/>
              </a:rPr>
              <a:t>Consider the impact of your ideas on other events occurring at that time.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Administrators</a:t>
            </a:r>
          </a:p>
          <a:p>
            <a:pPr lvl="1"/>
            <a:r>
              <a:rPr lang="en-US" dirty="0" smtClean="0"/>
              <a:t>Influencing Your Supervisor</a:t>
            </a:r>
          </a:p>
          <a:p>
            <a:pPr lvl="2"/>
            <a:r>
              <a:rPr lang="en-US"/>
              <a:t>What can be done if, in spite of careful preparation, your supervisor says no? </a:t>
            </a:r>
          </a:p>
          <a:p>
            <a:pPr lvl="3"/>
            <a:r>
              <a:rPr lang="en-US" dirty="0" smtClean="0">
                <a:cs typeface="Verdana" panose="020B0604030504040204" pitchFamily="34" charset="0"/>
              </a:rPr>
              <a:t>Negative inquiry</a:t>
            </a:r>
          </a:p>
          <a:p>
            <a:pPr lvl="4"/>
            <a:r>
              <a:rPr lang="en-US" dirty="0" smtClean="0">
                <a:cs typeface="Verdana" panose="020B0604030504040204" pitchFamily="34" charset="0"/>
              </a:rPr>
              <a:t>"I don't understand"</a:t>
            </a:r>
          </a:p>
          <a:p>
            <a:pPr lvl="3"/>
            <a:r>
              <a:rPr lang="en-US"/>
              <a:t>Do not interrupt or become defensive or distraught.</a:t>
            </a:r>
          </a:p>
          <a:p>
            <a:pPr lvl="4"/>
            <a:r>
              <a:rPr lang="en-US"/>
              <a:t>Remain diplomatic. </a:t>
            </a:r>
          </a:p>
          <a:p>
            <a:pPr lvl="2"/>
            <a:r>
              <a:rPr lang="en-US"/>
              <a:t>Managers often succeed in influencing supervisors through persistence and repetition.</a:t>
            </a:r>
          </a:p>
          <a:p>
            <a:pPr lvl="3"/>
            <a:r>
              <a:rPr lang="en-US"/>
              <a:t>Especially if supporting data and documentation are supplied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Administrators</a:t>
            </a:r>
          </a:p>
          <a:p>
            <a:pPr lvl="1"/>
            <a:r>
              <a:rPr lang="en-US" dirty="0" smtClean="0">
                <a:cs typeface="Verdana" panose="020B0604030504040204" pitchFamily="34" charset="0"/>
              </a:rPr>
              <a:t>Taking a Problem to Your Supervisor</a:t>
            </a:r>
          </a:p>
          <a:p>
            <a:pPr lvl="2"/>
            <a:r>
              <a:rPr lang="en-US" dirty="0" smtClean="0">
                <a:cs typeface="Verdana" panose="020B0604030504040204" pitchFamily="34" charset="0"/>
              </a:rPr>
              <a:t>Go with a goal to problem-solve together.</a:t>
            </a:r>
          </a:p>
          <a:p>
            <a:pPr lvl="2"/>
            <a:r>
              <a:rPr lang="en-US" dirty="0" smtClean="0">
                <a:cs typeface="Verdana" panose="020B0604030504040204" pitchFamily="34" charset="0"/>
              </a:rPr>
              <a:t>Have some ideas about solving the problem.</a:t>
            </a:r>
          </a:p>
          <a:p>
            <a:pPr lvl="2"/>
            <a:r>
              <a:rPr lang="en-US" dirty="0" smtClean="0">
                <a:cs typeface="Verdana" panose="020B0604030504040204" pitchFamily="34" charset="0"/>
              </a:rPr>
              <a:t>Keep an open mind.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Administrators</a:t>
            </a:r>
          </a:p>
          <a:p>
            <a:pPr lvl="1"/>
            <a:r>
              <a:rPr lang="en-US" dirty="0" smtClean="0">
                <a:cs typeface="Verdana" panose="020B0604030504040204" pitchFamily="34" charset="0"/>
              </a:rPr>
              <a:t>Taking a Problem to Your Supervisor</a:t>
            </a:r>
          </a:p>
          <a:p>
            <a:pPr lvl="2"/>
            <a:r>
              <a:rPr lang="en-US"/>
              <a:t>Find an appropriate time to discuss a problem.</a:t>
            </a:r>
          </a:p>
          <a:p>
            <a:pPr lvl="3"/>
            <a:r>
              <a:rPr lang="en-US"/>
              <a:t>Schedule an appointment if necessary. </a:t>
            </a:r>
          </a:p>
          <a:p>
            <a:pPr lvl="2"/>
            <a:r>
              <a:rPr lang="en-US"/>
              <a:t>State the problem succinctly.</a:t>
            </a:r>
          </a:p>
          <a:p>
            <a:pPr lvl="3"/>
            <a:r>
              <a:rPr lang="en-US"/>
              <a:t>Explain why it is interfering with work. </a:t>
            </a:r>
          </a:p>
          <a:p>
            <a:pPr lvl="2"/>
            <a:r>
              <a:rPr lang="en-US"/>
              <a:t>Listen to your supervisor’s response, and provide more information if needed. </a:t>
            </a:r>
          </a:p>
          <a:p>
            <a:pPr lvl="2"/>
            <a:r>
              <a:rPr lang="en-US"/>
              <a:t>If you agree on a solution, offer to do your part to solve it. If you cannot discover an agreeable solution, schedule a follow-up meeting or decide to gather more information. </a:t>
            </a:r>
          </a:p>
          <a:p>
            <a:pPr lvl="2"/>
            <a:r>
              <a:rPr lang="en-US"/>
              <a:t>Schedule a follow-up appointment, if appropriate.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communication</a:t>
            </a:r>
          </a:p>
          <a:p>
            <a:r>
              <a:rPr lang="en-US"/>
              <a:t>channels of communication</a:t>
            </a:r>
          </a:p>
          <a:p>
            <a:r>
              <a:rPr lang="en-US"/>
              <a:t>diagonal communication</a:t>
            </a:r>
          </a:p>
          <a:p>
            <a:r>
              <a:rPr lang="en-US"/>
              <a:t>downward communication</a:t>
            </a:r>
          </a:p>
          <a:p>
            <a:r>
              <a:rPr lang="en-US"/>
              <a:t>lateral communication</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Administrators</a:t>
            </a:r>
          </a:p>
          <a:p>
            <a:pPr lvl="1"/>
            <a:r>
              <a:rPr lang="en-US" dirty="0" smtClean="0">
                <a:cs typeface="Verdana" panose="020B0604030504040204" pitchFamily="34" charset="0"/>
              </a:rPr>
              <a:t>If All Else Fails</a:t>
            </a:r>
          </a:p>
          <a:p>
            <a:pPr lvl="2"/>
            <a:r>
              <a:rPr lang="en-US"/>
              <a:t>Sometimes no matter what you do, working with your supervisor seems nearly impossible. </a:t>
            </a:r>
          </a:p>
          <a:p>
            <a:pPr lvl="2"/>
            <a:r>
              <a:rPr lang="en-US"/>
              <a:t>As a manager, you are charged with supporting your supervisor.</a:t>
            </a:r>
          </a:p>
          <a:p>
            <a:pPr lvl="2"/>
            <a:r>
              <a:rPr lang="en-US"/>
              <a:t>If working with that person is too difficult for you to manage your work satisfactorily, you may have to transfer elsewhere or leave.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Coworkers</a:t>
            </a:r>
          </a:p>
          <a:p>
            <a:pPr lvl="1"/>
            <a:r>
              <a:rPr lang="en-US"/>
              <a:t>Coworkers often share similar concerns. </a:t>
            </a:r>
          </a:p>
          <a:p>
            <a:pPr lvl="1"/>
            <a:r>
              <a:rPr lang="en-US" dirty="0" smtClean="0">
                <a:cs typeface="Verdana" panose="020B0604030504040204" pitchFamily="34" charset="0"/>
              </a:rPr>
              <a:t>Can provide support in difficult situations</a:t>
            </a:r>
          </a:p>
          <a:p>
            <a:pPr lvl="2"/>
            <a:r>
              <a:rPr lang="en-US" dirty="0" smtClean="0">
                <a:cs typeface="Verdana" panose="020B0604030504040204" pitchFamily="34" charset="0"/>
              </a:rPr>
              <a:t>There may also be competition or conflicts.</a:t>
            </a:r>
          </a:p>
          <a:p>
            <a:pPr lvl="1"/>
            <a:r>
              <a:rPr lang="en-US" dirty="0" smtClean="0">
                <a:cs typeface="Verdana" panose="020B0604030504040204" pitchFamily="34" charset="0"/>
              </a:rPr>
              <a:t>Should interact on a professional level, even in conflict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Medical Staff </a:t>
            </a:r>
          </a:p>
          <a:p>
            <a:pPr lvl="1"/>
            <a:r>
              <a:rPr lang="en-US" dirty="0">
                <a:cs typeface="Verdana" panose="020B0604030504040204" pitchFamily="34" charset="0"/>
              </a:rPr>
              <a:t>Communication may be difficult for the nurse manager.</a:t>
            </a:r>
          </a:p>
          <a:p>
            <a:pPr lvl="2"/>
            <a:r>
              <a:rPr lang="en-US" dirty="0">
                <a:cs typeface="Verdana" panose="020B0604030504040204" pitchFamily="34" charset="0"/>
              </a:rPr>
              <a:t>Relationship of physician and nurse has been that of superior and subordinate.</a:t>
            </a:r>
          </a:p>
          <a:p>
            <a:pPr lvl="1"/>
            <a:r>
              <a:rPr lang="en-US" dirty="0">
                <a:cs typeface="Verdana" panose="020B0604030504040204" pitchFamily="34" charset="0"/>
              </a:rPr>
              <a:t>Staff have considerable power because of their ability to attract patients to the organization.</a:t>
            </a:r>
          </a:p>
          <a:p>
            <a:pPr lvl="1"/>
            <a:r>
              <a:rPr lang="en-US" dirty="0" smtClean="0">
                <a:cs typeface="Verdana" panose="020B0604030504040204" pitchFamily="34" charset="0"/>
              </a:rPr>
              <a:t>Everybody in the organization has </a:t>
            </a:r>
            <a:r>
              <a:rPr lang="en-US"/>
              <a:t>their own cultural, gender, and generational backgrounds.</a:t>
            </a:r>
            <a:endParaRPr lang="en-US" dirty="0" smtClean="0">
              <a:cs typeface="Verdana" panose="020B0604030504040204" pitchFamily="34" charset="0"/>
            </a:endParaRPr>
          </a:p>
          <a:p>
            <a:pPr lvl="1"/>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Other Healthcare Personnel</a:t>
            </a:r>
          </a:p>
          <a:p>
            <a:pPr lvl="1"/>
            <a:r>
              <a:rPr lang="en-US"/>
              <a:t>The manager needs considerable skill to communicate effectively with diverse personnel, recognize their commonalities, and deal with their differences. </a:t>
            </a:r>
          </a:p>
          <a:p>
            <a:pPr lvl="1"/>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The Role of Communication in Leadership</a:t>
            </a:r>
          </a:p>
        </p:txBody>
      </p:sp>
      <p:sp>
        <p:nvSpPr>
          <p:cNvPr id="22531" name="Rectangle 3"/>
          <p:cNvSpPr>
            <a:spLocks noGrp="1" noChangeArrowheads="1"/>
          </p:cNvSpPr>
          <p:nvPr>
            <p:ph type="body" idx="1"/>
          </p:nvPr>
        </p:nvSpPr>
        <p:spPr/>
        <p:txBody>
          <a:bodyPr/>
          <a:lstStyle/>
          <a:p>
            <a:r>
              <a:rPr lang="en-US"/>
              <a:t>Patients and Families </a:t>
            </a:r>
          </a:p>
          <a:p>
            <a:pPr lvl="1"/>
            <a:r>
              <a:rPr lang="en-US"/>
              <a:t>Keep the following principles in mind: </a:t>
            </a:r>
          </a:p>
          <a:p>
            <a:pPr lvl="2"/>
            <a:r>
              <a:rPr lang="en-US" dirty="0" smtClean="0"/>
              <a:t>The patient and family are the principal customers of the organization.</a:t>
            </a:r>
          </a:p>
          <a:p>
            <a:pPr lvl="2"/>
            <a:r>
              <a:rPr lang="en-US"/>
              <a:t>Most individuals are unfamiliar with medical jargon. </a:t>
            </a:r>
          </a:p>
          <a:p>
            <a:pPr lvl="2"/>
            <a:r>
              <a:rPr lang="en-US"/>
              <a:t>Maintain privacy and identify a neutral location for dealing with difficult interactions. </a:t>
            </a:r>
          </a:p>
          <a:p>
            <a:pPr lvl="2"/>
            <a:r>
              <a:rPr lang="en-US"/>
              <a:t>Make special efforts to find interpreters if a patient or family does not speak English. </a:t>
            </a:r>
          </a:p>
          <a:p>
            <a:pPr lvl="2"/>
            <a:r>
              <a:rPr lang="en-US"/>
              <a:t>Recognize cultural differences in communicating with patients and their families.</a:t>
            </a:r>
          </a:p>
        </p:txBody>
      </p:sp>
    </p:spTree>
    <p:extLst>
      <p:ext uri="{BB962C8B-B14F-4D97-AF65-F5344CB8AC3E}">
        <p14:creationId xmlns:p14="http://schemas.microsoft.com/office/powerpoint/2010/main" val="2841366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Four</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Explain what principles must be followed for collaborative communication to take place</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1824037593"/>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a:t>Collaborative Communication </a:t>
            </a:r>
            <a:endParaRPr lang="en-US" dirty="0" smtClean="0"/>
          </a:p>
        </p:txBody>
      </p:sp>
      <p:sp>
        <p:nvSpPr>
          <p:cNvPr id="34819" name="Rectangle 3"/>
          <p:cNvSpPr>
            <a:spLocks noGrp="1" noChangeArrowheads="1"/>
          </p:cNvSpPr>
          <p:nvPr>
            <p:ph type="body" idx="1"/>
          </p:nvPr>
        </p:nvSpPr>
        <p:spPr/>
        <p:txBody>
          <a:bodyPr/>
          <a:lstStyle/>
          <a:p>
            <a:r>
              <a:rPr lang="en-US"/>
              <a:t>Collaboration is central to patient safety.</a:t>
            </a:r>
          </a:p>
          <a:p>
            <a:r>
              <a:rPr lang="en-US"/>
              <a:t>Processes critical to ensuring collaboration with physicians and other members of the healthcare team:</a:t>
            </a:r>
          </a:p>
          <a:p>
            <a:pPr lvl="1"/>
            <a:r>
              <a:rPr lang="en-US"/>
              <a:t>Ensuring quality decisions </a:t>
            </a:r>
          </a:p>
          <a:p>
            <a:pPr lvl="1"/>
            <a:r>
              <a:rPr lang="en-US"/>
              <a:t>Promoting team synergy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32658301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a:t>Collaborative Communication </a:t>
            </a:r>
            <a:endParaRPr lang="en-US" dirty="0" smtClean="0"/>
          </a:p>
        </p:txBody>
      </p:sp>
      <p:sp>
        <p:nvSpPr>
          <p:cNvPr id="34819" name="Rectangle 3"/>
          <p:cNvSpPr>
            <a:spLocks noGrp="1" noChangeArrowheads="1"/>
          </p:cNvSpPr>
          <p:nvPr>
            <p:ph type="body" idx="1"/>
          </p:nvPr>
        </p:nvSpPr>
        <p:spPr/>
        <p:txBody>
          <a:bodyPr/>
          <a:lstStyle/>
          <a:p>
            <a:r>
              <a:rPr lang="en-US"/>
              <a:t>To support greater collaboration between nurses and physicians and to improve the product of nursing service—patient care—keep these principles in mind: </a:t>
            </a:r>
          </a:p>
          <a:p>
            <a:pPr lvl="1"/>
            <a:r>
              <a:rPr lang="en-US" dirty="0" smtClean="0">
                <a:cs typeface="Verdana" panose="020B0604030504040204" pitchFamily="34" charset="0"/>
              </a:rPr>
              <a:t>Respect physicians as persons, and expect them to respect you.</a:t>
            </a:r>
          </a:p>
          <a:p>
            <a:pPr lvl="1"/>
            <a:r>
              <a:rPr lang="en-US" dirty="0" smtClean="0">
                <a:cs typeface="Verdana" panose="020B0604030504040204" pitchFamily="34" charset="0"/>
              </a:rPr>
              <a:t>Consider yourself and your staff equal partners with physicians in health care.</a:t>
            </a:r>
          </a:p>
          <a:p>
            <a:pPr lvl="1"/>
            <a:r>
              <a:rPr lang="en-US" dirty="0" smtClean="0">
                <a:cs typeface="Verdana" panose="020B0604030504040204" pitchFamily="34" charset="0"/>
              </a:rPr>
              <a:t>Build the staff's clinical competence and credibility.</a:t>
            </a:r>
          </a:p>
          <a:p>
            <a:pPr lvl="1"/>
            <a:r>
              <a:rPr lang="en-US" dirty="0" smtClean="0">
                <a:cs typeface="Verdana" panose="020B0604030504040204" pitchFamily="34" charset="0"/>
              </a:rPr>
              <a:t>Actively listen and respond to physician complaints as customer complaints.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32658301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a:t>Collaborative Communication </a:t>
            </a:r>
            <a:endParaRPr lang="en-US" dirty="0" smtClean="0"/>
          </a:p>
        </p:txBody>
      </p:sp>
      <p:sp>
        <p:nvSpPr>
          <p:cNvPr id="35843" name="Rectangle 3"/>
          <p:cNvSpPr>
            <a:spLocks noGrp="1" noChangeArrowheads="1"/>
          </p:cNvSpPr>
          <p:nvPr>
            <p:ph type="body" idx="1"/>
          </p:nvPr>
        </p:nvSpPr>
        <p:spPr/>
        <p:txBody>
          <a:bodyPr/>
          <a:lstStyle/>
          <a:p>
            <a:r>
              <a:rPr lang="en-US"/>
              <a:t>To support greater collaboration between nurses and physicians and to improve the product of nursing service—patient care—keep these principles in mind: </a:t>
            </a:r>
          </a:p>
          <a:p>
            <a:pPr lvl="1"/>
            <a:r>
              <a:rPr lang="en-US"/>
              <a:t>Consider implementing Team Strategies and Tools to Enhance Performance and Patient Safety (TeamSTEPPS).</a:t>
            </a:r>
          </a:p>
          <a:p>
            <a:pPr lvl="1"/>
            <a:r>
              <a:rPr lang="en-US" dirty="0" smtClean="0">
                <a:cs typeface="Verdana" panose="020B0604030504040204" pitchFamily="34" charset="0"/>
              </a:rPr>
              <a:t>Use every opportunity to increase your staff's contact with physicians.</a:t>
            </a:r>
          </a:p>
          <a:p>
            <a:pPr lvl="1"/>
            <a:r>
              <a:rPr lang="en-US" dirty="0" smtClean="0">
                <a:cs typeface="Verdana" panose="020B0604030504040204" pitchFamily="34" charset="0"/>
              </a:rPr>
              <a:t>Establish a collaborative practice committee on your unit.</a:t>
            </a:r>
          </a:p>
          <a:p>
            <a:pPr lvl="1"/>
            <a:r>
              <a:rPr lang="en-US" dirty="0" smtClean="0">
                <a:cs typeface="Verdana" panose="020B0604030504040204" pitchFamily="34" charset="0"/>
              </a:rPr>
              <a:t>Serve as a role model to your staff in nurse-physician communication.</a:t>
            </a:r>
          </a:p>
          <a:p>
            <a:pPr lvl="1"/>
            <a:r>
              <a:rPr lang="en-US" dirty="0" smtClean="0">
                <a:cs typeface="Verdana" panose="020B0604030504040204" pitchFamily="34" charset="0"/>
              </a:rPr>
              <a:t>Support your staff in participating in collaborative efforts by your words and actions.</a:t>
            </a:r>
          </a:p>
        </p:txBody>
      </p:sp>
    </p:spTree>
    <p:extLst>
      <p:ext uri="{BB962C8B-B14F-4D97-AF65-F5344CB8AC3E}">
        <p14:creationId xmlns:p14="http://schemas.microsoft.com/office/powerpoint/2010/main" val="380172726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Five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Develop a plan to improve your communication skills.</a:t>
            </a:r>
          </a:p>
        </p:txBody>
      </p:sp>
    </p:spTree>
    <p:extLst>
      <p:ext uri="{BB962C8B-B14F-4D97-AF65-F5344CB8AC3E}">
        <p14:creationId xmlns:p14="http://schemas.microsoft.com/office/powerpoint/2010/main" val="329266962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negative inquiry</a:t>
            </a:r>
          </a:p>
          <a:p>
            <a:r>
              <a:rPr lang="en-US"/>
              <a:t>synchronous and asynchronous channels</a:t>
            </a:r>
          </a:p>
          <a:p>
            <a:r>
              <a:rPr lang="en-US"/>
              <a:t>upward communication</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Enhancing Your Communication Skills </a:t>
            </a:r>
          </a:p>
        </p:txBody>
      </p:sp>
      <p:sp>
        <p:nvSpPr>
          <p:cNvPr id="39939" name="Rectangle 3"/>
          <p:cNvSpPr>
            <a:spLocks noGrp="1" noChangeArrowheads="1"/>
          </p:cNvSpPr>
          <p:nvPr>
            <p:ph type="body" idx="1"/>
          </p:nvPr>
        </p:nvSpPr>
        <p:spPr/>
        <p:txBody>
          <a:bodyPr/>
          <a:lstStyle/>
          <a:p>
            <a:pPr marL="457200" indent="-457200">
              <a:buFont typeface="+mj-lt"/>
              <a:buAutoNum type="arabicPeriod"/>
            </a:pPr>
            <a:r>
              <a:rPr lang="en-US" dirty="0" smtClean="0"/>
              <a:t>Consider your relationship to the receiver</a:t>
            </a:r>
          </a:p>
          <a:p>
            <a:pPr marL="457200" indent="-457200">
              <a:buFont typeface="+mj-lt"/>
              <a:buAutoNum type="arabicPeriod"/>
            </a:pPr>
            <a:r>
              <a:rPr lang="en-US"/>
              <a:t>Craft your message, including your goal and how to answer responses. </a:t>
            </a:r>
          </a:p>
          <a:p>
            <a:pPr marL="457200" indent="-457200">
              <a:buFont typeface="+mj-lt"/>
              <a:buAutoNum type="arabicPeriod"/>
            </a:pPr>
            <a:r>
              <a:rPr lang="en-US"/>
              <a:t>Decide on the medium, based on your relationship, the content, and the setting. </a:t>
            </a:r>
          </a:p>
          <a:p>
            <a:pPr marL="457200" indent="-457200">
              <a:buFont typeface="+mj-lt"/>
              <a:buAutoNum type="arabicPeriod"/>
            </a:pPr>
            <a:r>
              <a:rPr lang="en-US"/>
              <a:t>Check your timing. </a:t>
            </a:r>
          </a:p>
        </p:txBody>
      </p:sp>
      <p:sp>
        <p:nvSpPr>
          <p:cNvPr id="8" name="TextBox 7"/>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08207360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Enhancing Your Communication Skills </a:t>
            </a:r>
          </a:p>
        </p:txBody>
      </p:sp>
      <p:sp>
        <p:nvSpPr>
          <p:cNvPr id="39939" name="Rectangle 3"/>
          <p:cNvSpPr>
            <a:spLocks noGrp="1" noChangeArrowheads="1"/>
          </p:cNvSpPr>
          <p:nvPr>
            <p:ph type="body" idx="1"/>
          </p:nvPr>
        </p:nvSpPr>
        <p:spPr/>
        <p:txBody>
          <a:bodyPr/>
          <a:lstStyle/>
          <a:p>
            <a:pPr marL="457200" indent="-457200">
              <a:buFont typeface="+mj-lt"/>
              <a:buAutoNum type="arabicPeriod" startAt="5"/>
            </a:pPr>
            <a:r>
              <a:rPr lang="en-US"/>
              <a:t>Deliver your message. </a:t>
            </a:r>
          </a:p>
          <a:p>
            <a:pPr marL="457200" indent="-457200">
              <a:buFont typeface="+mj-lt"/>
              <a:buAutoNum type="arabicPeriod" startAt="5"/>
            </a:pPr>
            <a:r>
              <a:rPr lang="en-US"/>
              <a:t>Attend to verbal or written responses. </a:t>
            </a:r>
          </a:p>
          <a:p>
            <a:pPr marL="457200" indent="-457200">
              <a:buFont typeface="+mj-lt"/>
              <a:buAutoNum type="arabicPeriod" startAt="5"/>
            </a:pPr>
            <a:r>
              <a:rPr lang="en-US"/>
              <a:t>Reply appropriately. </a:t>
            </a:r>
          </a:p>
          <a:p>
            <a:pPr marL="457200" indent="-457200">
              <a:buFont typeface="+mj-lt"/>
              <a:buAutoNum type="arabicPeriod" startAt="5"/>
            </a:pPr>
            <a:r>
              <a:rPr lang="en-US"/>
              <a:t>Conclude when both parties’ messages have been understood. </a:t>
            </a:r>
          </a:p>
          <a:p>
            <a:pPr marL="457200" indent="-457200">
              <a:buFont typeface="+mj-lt"/>
              <a:buAutoNum type="arabicPeriod" startAt="5"/>
            </a:pPr>
            <a:r>
              <a:rPr lang="en-US"/>
              <a:t>Evaluate the communication process. </a:t>
            </a:r>
          </a:p>
        </p:txBody>
      </p:sp>
    </p:spTree>
    <p:extLst>
      <p:ext uri="{BB962C8B-B14F-4D97-AF65-F5344CB8AC3E}">
        <p14:creationId xmlns:p14="http://schemas.microsoft.com/office/powerpoint/2010/main" val="108207360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Introduction</a:t>
            </a:r>
          </a:p>
        </p:txBody>
      </p:sp>
      <p:sp>
        <p:nvSpPr>
          <p:cNvPr id="7171" name="Rectangle 3"/>
          <p:cNvSpPr>
            <a:spLocks noGrp="1" noChangeArrowheads="1"/>
          </p:cNvSpPr>
          <p:nvPr>
            <p:ph type="body" idx="1"/>
          </p:nvPr>
        </p:nvSpPr>
        <p:spPr/>
        <p:txBody>
          <a:bodyPr/>
          <a:lstStyle/>
          <a:p>
            <a:r>
              <a:rPr lang="en-US"/>
              <a:t>Communication</a:t>
            </a:r>
          </a:p>
          <a:p>
            <a:pPr lvl="1"/>
            <a:r>
              <a:rPr lang="en-US"/>
              <a:t>A complex, ongoing, dynamic process in which the participants simultaneously create shared meaning in an interaction</a:t>
            </a:r>
          </a:p>
          <a:p>
            <a:pPr lvl="1"/>
            <a:r>
              <a:rPr lang="en-US"/>
              <a:t>Process in which individuals employ symbols (both verbal and nonverbal) to establish and interpret meaning within their environment </a:t>
            </a:r>
          </a:p>
          <a:p>
            <a:pPr lvl="1"/>
            <a:r>
              <a:rPr lang="en-US" i="1"/>
              <a:t>Simple</a:t>
            </a:r>
            <a:r>
              <a:rPr lang="en-US"/>
              <a:t>, but not </a:t>
            </a:r>
            <a:r>
              <a:rPr lang="en-US" i="1"/>
              <a:t>easy</a:t>
            </a:r>
            <a:endParaRPr lang="en-US"/>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One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Identify the factors that influence communication</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48435658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Communication</a:t>
            </a:r>
          </a:p>
        </p:txBody>
      </p:sp>
      <p:sp>
        <p:nvSpPr>
          <p:cNvPr id="7171" name="Rectangle 3"/>
          <p:cNvSpPr>
            <a:spLocks noGrp="1" noChangeArrowheads="1"/>
          </p:cNvSpPr>
          <p:nvPr>
            <p:ph type="body" idx="1"/>
          </p:nvPr>
        </p:nvSpPr>
        <p:spPr/>
        <p:txBody>
          <a:bodyPr/>
          <a:lstStyle/>
          <a:p>
            <a:r>
              <a:rPr lang="en-US"/>
              <a:t>In any one situation, we are trying to achieve at least three goals simultaneously.</a:t>
            </a:r>
          </a:p>
          <a:p>
            <a:pPr lvl="1"/>
            <a:r>
              <a:rPr lang="en-US"/>
              <a:t>Instrumental</a:t>
            </a:r>
          </a:p>
          <a:p>
            <a:pPr lvl="1"/>
            <a:r>
              <a:rPr lang="en-US"/>
              <a:t>Relational</a:t>
            </a:r>
          </a:p>
          <a:p>
            <a:pPr lvl="1"/>
            <a:r>
              <a:rPr lang="en-US"/>
              <a:t>Identity </a:t>
            </a:r>
          </a:p>
          <a:p>
            <a:r>
              <a:rPr lang="en-US"/>
              <a:t>In any particular interaction, we are trying to build or maintain a relationship.</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Communication</a:t>
            </a:r>
          </a:p>
        </p:txBody>
      </p:sp>
      <p:sp>
        <p:nvSpPr>
          <p:cNvPr id="7171" name="Rectangle 3"/>
          <p:cNvSpPr>
            <a:spLocks noGrp="1" noChangeArrowheads="1"/>
          </p:cNvSpPr>
          <p:nvPr>
            <p:ph type="body" idx="1"/>
          </p:nvPr>
        </p:nvSpPr>
        <p:spPr/>
        <p:txBody>
          <a:bodyPr/>
          <a:lstStyle/>
          <a:p>
            <a:r>
              <a:rPr lang="en-US"/>
              <a:t>Transactional Model of Communication</a:t>
            </a:r>
          </a:p>
          <a:p>
            <a:pPr lvl="1"/>
            <a:r>
              <a:rPr lang="en-US"/>
              <a:t>All participants are influenced by:</a:t>
            </a:r>
          </a:p>
          <a:p>
            <a:pPr lvl="2"/>
            <a:r>
              <a:rPr lang="en-US"/>
              <a:t>Past experiences.</a:t>
            </a:r>
          </a:p>
          <a:p>
            <a:pPr lvl="2"/>
            <a:r>
              <a:rPr lang="en-US"/>
              <a:t>The present situation.</a:t>
            </a:r>
          </a:p>
          <a:p>
            <a:pPr lvl="2"/>
            <a:r>
              <a:rPr lang="en-US"/>
              <a:t>The contexts in which the interaction is occurring.</a:t>
            </a:r>
          </a:p>
          <a:p>
            <a:pPr lvl="1"/>
            <a:r>
              <a:rPr lang="en-US"/>
              <a:t>The communication process is dynamic.</a:t>
            </a:r>
          </a:p>
          <a:p>
            <a:pPr lvl="2"/>
            <a:r>
              <a:rPr lang="en-US"/>
              <a:t>Ever moving forward</a:t>
            </a:r>
          </a:p>
          <a:p>
            <a:pPr lvl="1"/>
            <a:r>
              <a:rPr lang="en-US"/>
              <a:t>The communication process is also irreversible.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b="1" smtClean="0"/>
              <a:t>Figure 10-1</a:t>
            </a:r>
            <a:r>
              <a:rPr lang="en-US" smtClean="0"/>
              <a:t>   Transactional Model of Communication.</a:t>
            </a:r>
            <a:endParaRPr lang="en-US" dirty="0" smtClean="0"/>
          </a:p>
        </p:txBody>
      </p:sp>
      <p:pic>
        <p:nvPicPr>
          <p:cNvPr id="6" name="Picture 5" descr="A diagram shows transactional model of communication.&#10;The diagram shows context as main influencing factor. It includes field of experience for various competent communicators who encode and decode message and feedback from each other. The other factors affecting the communication are noise, channel, and the effect of feedback."/>
          <p:cNvPicPr>
            <a:picLocks noChangeAspect="1"/>
          </p:cNvPicPr>
          <p:nvPr/>
        </p:nvPicPr>
        <p:blipFill>
          <a:blip r:embed="rId2"/>
          <a:stretch>
            <a:fillRect/>
          </a:stretch>
        </p:blipFill>
        <p:spPr>
          <a:xfrm>
            <a:off x="1524000" y="609600"/>
            <a:ext cx="6127750" cy="5029200"/>
          </a:xfrm>
          <a:prstGeom prst="rect">
            <a:avLst/>
          </a:prstGeom>
        </p:spPr>
      </p:pic>
    </p:spTree>
    <p:extLst>
      <p:ext uri="{BB962C8B-B14F-4D97-AF65-F5344CB8AC3E}">
        <p14:creationId xmlns:p14="http://schemas.microsoft.com/office/powerpoint/2010/main" val="167879329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2367</TotalTime>
  <Words>1895</Words>
  <Application>Microsoft Office PowerPoint</Application>
  <PresentationFormat>On-screen Show (4:3)</PresentationFormat>
  <Paragraphs>277</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Times New Roman</vt:lpstr>
      <vt:lpstr>Verdana</vt:lpstr>
      <vt:lpstr>Wingdings</vt:lpstr>
      <vt:lpstr>508 Lecture</vt:lpstr>
      <vt:lpstr>Effective Leadership and Management in Nursing Ninth Edition</vt:lpstr>
      <vt:lpstr>Learning Outcomes</vt:lpstr>
      <vt:lpstr>Key Terms</vt:lpstr>
      <vt:lpstr>Key Terms</vt:lpstr>
      <vt:lpstr>Introduction</vt:lpstr>
      <vt:lpstr>Learning Outcome One</vt:lpstr>
      <vt:lpstr>Communication</vt:lpstr>
      <vt:lpstr>Communication</vt:lpstr>
      <vt:lpstr>Figure 10-1   Transactional Model of Communication.</vt:lpstr>
      <vt:lpstr>Communication</vt:lpstr>
      <vt:lpstr>Communication</vt:lpstr>
      <vt:lpstr>Communication</vt:lpstr>
      <vt:lpstr>Communication</vt:lpstr>
      <vt:lpstr>Communication</vt:lpstr>
      <vt:lpstr>Communication</vt:lpstr>
      <vt:lpstr>Communication</vt:lpstr>
      <vt:lpstr>Communication</vt:lpstr>
      <vt:lpstr>Learning Outcome Two</vt:lpstr>
      <vt:lpstr>Effects of Differences in Communication</vt:lpstr>
      <vt:lpstr>Effects of Differences in Communication</vt:lpstr>
      <vt:lpstr>Effects of Differences in Communication</vt:lpstr>
      <vt:lpstr>Learning Outcome Three</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The Role of Communication in Leadership</vt:lpstr>
      <vt:lpstr>Learning Outcome Four</vt:lpstr>
      <vt:lpstr>Collaborative Communication </vt:lpstr>
      <vt:lpstr>Collaborative Communication </vt:lpstr>
      <vt:lpstr>Collaborative Communication </vt:lpstr>
      <vt:lpstr>Learning Outcome Five</vt:lpstr>
      <vt:lpstr>Enhancing Your Communication Skills </vt:lpstr>
      <vt:lpstr>Enhancing Your Communication Skills </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and Management in Nursing, 9e</dc:title>
  <dc:subject/>
  <dc:creator>Eleanor J. Sullivan</dc:creator>
  <cp:keywords/>
  <dc:description/>
  <cp:lastModifiedBy>laptopuser</cp:lastModifiedBy>
  <cp:revision>186</cp:revision>
  <dcterms:created xsi:type="dcterms:W3CDTF">2017-07-11T13:10:05Z</dcterms:created>
  <dcterms:modified xsi:type="dcterms:W3CDTF">2017-08-02T01:15:38Z</dcterms:modified>
  <cp:category/>
</cp:coreProperties>
</file>