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48" r:id="rId2"/>
    <p:sldId id="349" r:id="rId3"/>
    <p:sldId id="371" r:id="rId4"/>
    <p:sldId id="372" r:id="rId5"/>
    <p:sldId id="373" r:id="rId6"/>
    <p:sldId id="374" r:id="rId7"/>
    <p:sldId id="351" r:id="rId8"/>
    <p:sldId id="384" r:id="rId9"/>
    <p:sldId id="380" r:id="rId10"/>
    <p:sldId id="352" r:id="rId11"/>
    <p:sldId id="385" r:id="rId12"/>
    <p:sldId id="386" r:id="rId13"/>
    <p:sldId id="387" r:id="rId14"/>
    <p:sldId id="388" r:id="rId15"/>
    <p:sldId id="389" r:id="rId16"/>
    <p:sldId id="391" r:id="rId17"/>
    <p:sldId id="392" r:id="rId18"/>
    <p:sldId id="390" r:id="rId19"/>
    <p:sldId id="383" r:id="rId20"/>
    <p:sldId id="354" r:id="rId21"/>
    <p:sldId id="381" r:id="rId22"/>
    <p:sldId id="393" r:id="rId23"/>
    <p:sldId id="377" r:id="rId24"/>
    <p:sldId id="355" r:id="rId25"/>
    <p:sldId id="395" r:id="rId26"/>
    <p:sldId id="396" r:id="rId27"/>
    <p:sldId id="397" r:id="rId28"/>
    <p:sldId id="398" r:id="rId29"/>
    <p:sldId id="399" r:id="rId30"/>
    <p:sldId id="400" r:id="rId31"/>
    <p:sldId id="394" r:id="rId32"/>
    <p:sldId id="401" r:id="rId33"/>
    <p:sldId id="402" r:id="rId34"/>
    <p:sldId id="403" r:id="rId35"/>
    <p:sldId id="404" r:id="rId36"/>
    <p:sldId id="405" r:id="rId37"/>
    <p:sldId id="365" r:id="rId38"/>
    <p:sldId id="407" r:id="rId39"/>
    <p:sldId id="406" r:id="rId40"/>
    <p:sldId id="408" r:id="rId41"/>
    <p:sldId id="409" r:id="rId42"/>
    <p:sldId id="382" r:id="rId43"/>
    <p:sldId id="411" r:id="rId44"/>
    <p:sldId id="412" r:id="rId45"/>
    <p:sldId id="413" r:id="rId46"/>
    <p:sldId id="379" r:id="rId47"/>
    <p:sldId id="369" r:id="rId48"/>
    <p:sldId id="410" r:id="rId49"/>
    <p:sldId id="415" r:id="rId50"/>
    <p:sldId id="416" r:id="rId51"/>
    <p:sldId id="414" r:id="rId52"/>
    <p:sldId id="41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  <p:sldLayoutId id="2147483662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16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Recruiting and Selecting Staff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best recruitment strategy is the organization’s reputation among its nurses.</a:t>
            </a:r>
          </a:p>
          <a:p>
            <a:pPr lvl="1"/>
            <a:r>
              <a:rPr lang="en-US"/>
              <a:t>Nurses in Magnet hospitals demonstrated higher levels of job satisfaction than those in non-Magnet hospitals. </a:t>
            </a:r>
          </a:p>
          <a:p>
            <a:pPr lvl="1"/>
            <a:r>
              <a:rPr lang="en-US"/>
              <a:t>Individual nurse managers also affect how well the unit is able to attract and retain staff.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recruiting strategy includes four elements: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Where to look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How to look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When to look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How to sell the organization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to Look </a:t>
            </a:r>
          </a:p>
          <a:p>
            <a:pPr lvl="1"/>
            <a:r>
              <a:rPr lang="en-US"/>
              <a:t>Today many organizations use social media for recruitment.</a:t>
            </a:r>
          </a:p>
          <a:p>
            <a:pPr lvl="1"/>
            <a:r>
              <a:rPr lang="en-US"/>
              <a:t>Recruitment efforts should focus on nurses living nearby.</a:t>
            </a:r>
          </a:p>
          <a:p>
            <a:pPr lvl="1"/>
            <a:r>
              <a:rPr lang="en-US"/>
              <a:t>Collaborative arrangements with local schools of nursing offer opportunities for recruitment.</a:t>
            </a:r>
          </a:p>
          <a:p>
            <a:pPr lvl="1"/>
            <a:r>
              <a:rPr lang="en-US"/>
              <a:t>Employing students as aides may provide another recruitment tool.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Look </a:t>
            </a:r>
          </a:p>
          <a:p>
            <a:pPr lvl="1"/>
            <a:r>
              <a:rPr lang="en-US"/>
              <a:t>Posting online on general job search sites or on nurse-specific job referral sites is a common practice.</a:t>
            </a:r>
          </a:p>
          <a:p>
            <a:pPr lvl="1"/>
            <a:r>
              <a:rPr lang="en-US"/>
              <a:t>Recruiting sources include:</a:t>
            </a:r>
          </a:p>
          <a:p>
            <a:pPr lvl="2"/>
            <a:r>
              <a:rPr lang="en-US"/>
              <a:t>Employee referrals.</a:t>
            </a:r>
          </a:p>
          <a:p>
            <a:pPr lvl="2"/>
            <a:r>
              <a:rPr lang="en-US"/>
              <a:t>Advertising in professional journals.</a:t>
            </a:r>
          </a:p>
          <a:p>
            <a:pPr lvl="2"/>
            <a:r>
              <a:rPr lang="en-US"/>
              <a:t>Attendance at professional conventions, job fairs, and career days.</a:t>
            </a:r>
          </a:p>
          <a:p>
            <a:pPr lvl="2"/>
            <a:r>
              <a:rPr lang="en-US"/>
              <a:t>Visits to educational institutions.</a:t>
            </a:r>
          </a:p>
          <a:p>
            <a:pPr lvl="2"/>
            <a:r>
              <a:rPr lang="en-US"/>
              <a:t>Employment and temporary agencies.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to Look </a:t>
            </a:r>
          </a:p>
          <a:p>
            <a:pPr lvl="1"/>
            <a:r>
              <a:rPr lang="en-US"/>
              <a:t>Time lag in recruiting is a concern to nursing because of the shortage. </a:t>
            </a:r>
          </a:p>
          <a:p>
            <a:pPr lvl="1"/>
            <a:r>
              <a:rPr lang="en-US"/>
              <a:t>Careful planning is necessary to ensure that recruitment begins well in advance of anticipated needs.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Promote the Organization </a:t>
            </a:r>
          </a:p>
          <a:p>
            <a:pPr lvl="1"/>
            <a:r>
              <a:rPr lang="en-US"/>
              <a:t>Four Ps of marketing</a:t>
            </a:r>
          </a:p>
          <a:p>
            <a:pPr lvl="2"/>
            <a:r>
              <a:rPr lang="en-US"/>
              <a:t>Product</a:t>
            </a:r>
          </a:p>
          <a:p>
            <a:pPr lvl="3"/>
            <a:r>
              <a:rPr lang="en-US"/>
              <a:t>Available position(s) within the organization</a:t>
            </a:r>
          </a:p>
          <a:p>
            <a:pPr lvl="2"/>
            <a:r>
              <a:rPr lang="en-US"/>
              <a:t>Place </a:t>
            </a:r>
          </a:p>
          <a:p>
            <a:pPr lvl="3"/>
            <a:r>
              <a:rPr lang="en-US"/>
              <a:t>Physical qualities and location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Promote the Organization </a:t>
            </a:r>
          </a:p>
          <a:p>
            <a:pPr lvl="1"/>
            <a:r>
              <a:rPr lang="en-US"/>
              <a:t>Four Ps of marketing</a:t>
            </a:r>
          </a:p>
          <a:p>
            <a:pPr lvl="2"/>
            <a:r>
              <a:rPr lang="en-US"/>
              <a:t>Price </a:t>
            </a:r>
          </a:p>
          <a:p>
            <a:pPr lvl="3"/>
            <a:r>
              <a:rPr lang="en-US"/>
              <a:t>Pay and differentials </a:t>
            </a:r>
          </a:p>
          <a:p>
            <a:pPr lvl="3"/>
            <a:r>
              <a:rPr lang="en-US"/>
              <a:t>Benefits </a:t>
            </a:r>
          </a:p>
          <a:p>
            <a:pPr lvl="3"/>
            <a:r>
              <a:rPr lang="en-US"/>
              <a:t>Sign-on bonuses </a:t>
            </a:r>
          </a:p>
          <a:p>
            <a:pPr lvl="3"/>
            <a:r>
              <a:rPr lang="en-US"/>
              <a:t>Insurance </a:t>
            </a:r>
          </a:p>
          <a:p>
            <a:pPr lvl="3"/>
            <a:r>
              <a:rPr lang="en-US"/>
              <a:t>Retirement plans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Promote the Organization </a:t>
            </a:r>
          </a:p>
          <a:p>
            <a:pPr lvl="1"/>
            <a:r>
              <a:rPr lang="en-US"/>
              <a:t>Four Ps of marketing</a:t>
            </a:r>
          </a:p>
          <a:p>
            <a:pPr lvl="2"/>
            <a:r>
              <a:rPr lang="en-US"/>
              <a:t>Promotion</a:t>
            </a:r>
          </a:p>
          <a:p>
            <a:pPr lvl="3"/>
            <a:r>
              <a:rPr lang="en-US"/>
              <a:t>Advertising </a:t>
            </a:r>
          </a:p>
          <a:p>
            <a:pPr lvl="3"/>
            <a:r>
              <a:rPr lang="en-US"/>
              <a:t>Public relations </a:t>
            </a:r>
          </a:p>
          <a:p>
            <a:pPr lvl="3"/>
            <a:r>
              <a:rPr lang="en-US"/>
              <a:t>Direct word of mouth </a:t>
            </a:r>
          </a:p>
          <a:p>
            <a:pPr lvl="3"/>
            <a:r>
              <a:rPr lang="en-US"/>
              <a:t>Personal selling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Recruiting Applicants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Cross-training as a Recruitment Strategy</a:t>
            </a:r>
          </a:p>
          <a:p>
            <a:pPr lvl="1"/>
            <a:r>
              <a:rPr lang="en-US"/>
              <a:t>Offering cross-training may increase the applicant pool. </a:t>
            </a:r>
          </a:p>
          <a:p>
            <a:pPr lvl="1"/>
            <a:r>
              <a:rPr lang="en-US"/>
              <a:t>Cross-training can provide a number of benefits:</a:t>
            </a:r>
          </a:p>
          <a:p>
            <a:pPr lvl="2"/>
            <a:r>
              <a:rPr lang="en-US"/>
              <a:t>Increased morale and job satisfaction</a:t>
            </a:r>
          </a:p>
          <a:p>
            <a:pPr lvl="2"/>
            <a:r>
              <a:rPr lang="en-US"/>
              <a:t>Improved efficiency</a:t>
            </a:r>
          </a:p>
          <a:p>
            <a:pPr lvl="2"/>
            <a:r>
              <a:rPr lang="en-US"/>
              <a:t>Increased flexibility of the staff</a:t>
            </a:r>
          </a:p>
          <a:p>
            <a:pPr lvl="2"/>
            <a:r>
              <a:rPr lang="en-US"/>
              <a:t>Means to manage fluctuations in the census</a:t>
            </a:r>
          </a:p>
        </p:txBody>
      </p:sp>
    </p:spTree>
    <p:extLst>
      <p:ext uri="{BB962C8B-B14F-4D97-AF65-F5344CB8AC3E}">
        <p14:creationId xmlns:p14="http://schemas.microsoft.com/office/powerpoint/2010/main" val="8510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Delineate how to select candidates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215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Identify the important elements of the recruitment and selection process.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Describe how to recruit applicants.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Delineate how to select candidates.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Explain how to interview prospective candidates.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Determine how to make a hiring decision.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Examine the legal issues involved in hiring.</a:t>
            </a:r>
          </a:p>
        </p:txBody>
      </p:sp>
    </p:spTree>
    <p:extLst>
      <p:ext uri="{BB962C8B-B14F-4D97-AF65-F5344CB8AC3E}">
        <p14:creationId xmlns:p14="http://schemas.microsoft.com/office/powerpoint/2010/main" val="12137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Candidates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Selection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Review application (nurse manager and HR).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Conduct screening interview (HR).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Contact references (HR).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Conduct second interview (nurse manager).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Compare applicants (nurse manager/nursing department).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7554600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Candidates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Selection Process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Make hire/no hire decision (nurse manager/nursing department).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Perform background check (HR).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Make phone offer, conditional on clean drug test within 24 hours (nurse manager).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With clean drug test, offer is official.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7554600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Candidates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Nurse manager should participate in the interview process for two reasons: </a:t>
            </a:r>
          </a:p>
          <a:p>
            <a:pPr lvl="1"/>
            <a:r>
              <a:rPr lang="en-US"/>
              <a:t>Best able to assess applicants’ technical competence, potential, and overall suitability </a:t>
            </a:r>
          </a:p>
          <a:p>
            <a:pPr lvl="1"/>
            <a:r>
              <a:rPr lang="en-US"/>
              <a:t>Able to answer applicants’ technical, work-related questions more realistically</a:t>
            </a:r>
          </a:p>
        </p:txBody>
      </p:sp>
    </p:spTree>
    <p:extLst>
      <p:ext uri="{BB962C8B-B14F-4D97-AF65-F5344CB8AC3E}">
        <p14:creationId xmlns:p14="http://schemas.microsoft.com/office/powerpoint/2010/main" val="367554600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Explain how to interview prospective candidates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7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Interview</a:t>
            </a:r>
          </a:p>
          <a:p>
            <a:pPr lvl="1"/>
            <a:r>
              <a:rPr lang="en-US"/>
              <a:t>Information-seeking mechanism between an individual applying for a position and a member of an organization doing the hiring</a:t>
            </a:r>
          </a:p>
          <a:p>
            <a:pPr lvl="1"/>
            <a:r>
              <a:rPr lang="en-US"/>
              <a:t>Used to:</a:t>
            </a:r>
          </a:p>
          <a:p>
            <a:pPr lvl="2"/>
            <a:r>
              <a:rPr lang="en-US"/>
              <a:t>Clarify information gathered from the application form</a:t>
            </a:r>
          </a:p>
          <a:p>
            <a:pPr lvl="2"/>
            <a:r>
              <a:rPr lang="en-US"/>
              <a:t>Evaluate the applicant’s responses to questions</a:t>
            </a:r>
          </a:p>
          <a:p>
            <a:pPr lvl="2"/>
            <a:r>
              <a:rPr lang="en-US"/>
              <a:t>Determine the fit of the applicant to the position, unit, and organization</a:t>
            </a:r>
          </a:p>
          <a:p>
            <a:pPr lvl="1"/>
            <a:r>
              <a:rPr lang="en-US"/>
              <a:t>Gathering information is the core of the interview.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Developing structured interview guides</a:t>
            </a:r>
          </a:p>
          <a:p>
            <a:pPr lvl="1"/>
            <a:r>
              <a:rPr lang="en-US"/>
              <a:t>Preparing for the interview</a:t>
            </a:r>
          </a:p>
          <a:p>
            <a:pPr lvl="1"/>
            <a:r>
              <a:rPr lang="en-US"/>
              <a:t>Opening the interview</a:t>
            </a:r>
          </a:p>
          <a:p>
            <a:pPr lvl="1"/>
            <a:r>
              <a:rPr lang="en-US"/>
              <a:t>Giving information</a:t>
            </a:r>
          </a:p>
          <a:p>
            <a:pPr lvl="1"/>
            <a:r>
              <a:rPr lang="en-US"/>
              <a:t>Closing the interview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Developing structured interview guides</a:t>
            </a:r>
          </a:p>
          <a:p>
            <a:pPr lvl="2"/>
            <a:r>
              <a:rPr lang="en-US"/>
              <a:t>Interview guide is a written document.</a:t>
            </a:r>
          </a:p>
          <a:p>
            <a:pPr lvl="3"/>
            <a:r>
              <a:rPr lang="en-US"/>
              <a:t>Contains questions, interviewer directions, and other pertinent information so the same process is followed and the same basic information is gathered from each applicant</a:t>
            </a:r>
          </a:p>
          <a:p>
            <a:pPr lvl="2"/>
            <a:r>
              <a:rPr lang="en-US"/>
              <a:t>Should be specific to the job, or job category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/>
              <a:t>Behavioral interviewing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Decision-making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What was your most difficult decision in the last month and why was it difficult?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Communication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What do you think is the most important skill in successful communication?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Adaptability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Describe a major change that affected you and how you handled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/>
              <a:t>Behavioral interviewing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Delegation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How do you make a decision to delegate? Describe a specific situation.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Initiative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What have you done in school or on a job that went beyond what was required?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Motivation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What is your most significant professional accomplishment?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/>
              <a:t>Behavioral interviewing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Negotiation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Give an example of a negotiation situation and your role in it.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Planning and organization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How do you schedule your time?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What do you do when unexpected circumstances interfere with your schedule?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Age Discrimination Act</a:t>
            </a:r>
          </a:p>
          <a:p>
            <a:r>
              <a:rPr lang="en-US"/>
              <a:t>Americans with Disabilities Act</a:t>
            </a:r>
          </a:p>
          <a:p>
            <a:r>
              <a:rPr lang="en-US"/>
              <a:t>behavioral interviewing</a:t>
            </a:r>
          </a:p>
          <a:p>
            <a:r>
              <a:rPr lang="en-US"/>
              <a:t>bona fide occupational qualification (BFOQ)</a:t>
            </a:r>
          </a:p>
          <a:p>
            <a:r>
              <a:rPr lang="en-US"/>
              <a:t>business necessity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/>
              <a:t>Behavioral interviewing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Critical thinking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Describe a situation in which you made a decision by </a:t>
            </a:r>
            <a:r>
              <a:rPr lang="en-AU" altLang="en-US" dirty="0" err="1" smtClean="0">
                <a:cs typeface="Verdana" panose="020B0604030504040204" pitchFamily="34" charset="0"/>
              </a:rPr>
              <a:t>analyzing</a:t>
            </a:r>
            <a:r>
              <a:rPr lang="en-AU" altLang="en-US" dirty="0" smtClean="0">
                <a:cs typeface="Verdana" panose="020B0604030504040204" pitchFamily="34" charset="0"/>
              </a:rPr>
              <a:t> information, considering a range of alternatives, and selecting the best one for the circumstances.</a:t>
            </a:r>
          </a:p>
          <a:p>
            <a:pPr lvl="3"/>
            <a:r>
              <a:rPr lang="en-AU" altLang="en-US" dirty="0" smtClean="0">
                <a:cs typeface="Verdana" panose="020B0604030504040204" pitchFamily="34" charset="0"/>
              </a:rPr>
              <a:t>Conflict resolution</a:t>
            </a:r>
          </a:p>
          <a:p>
            <a:pPr lvl="4"/>
            <a:r>
              <a:rPr lang="en-AU" altLang="en-US" dirty="0" smtClean="0">
                <a:cs typeface="Verdana" panose="020B0604030504040204" pitchFamily="34" charset="0"/>
              </a:rPr>
              <a:t>Describe a situation in which you helped to settle a conflict.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Review application and résumé.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Determine discrepancies between applicant's qualifications and job description.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List specific questions to ask applicant.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Identify a rapport builder.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Determine if résumé provides a balance of strengths and weaknesses.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Preparing for the interview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Assemble all materials for interview.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Use a quiet, pleasant interview site.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Verify scheduled time with the applicant.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Avoid interruptions.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Opening the interview</a:t>
            </a:r>
          </a:p>
          <a:p>
            <a:pPr lvl="2"/>
            <a:r>
              <a:rPr lang="en-US"/>
              <a:t>Begin the interview on time.</a:t>
            </a:r>
          </a:p>
          <a:p>
            <a:pPr lvl="2"/>
            <a:r>
              <a:rPr lang="en-US"/>
              <a:t>Try to minimize your status.</a:t>
            </a:r>
          </a:p>
          <a:p>
            <a:pPr lvl="2"/>
            <a:r>
              <a:rPr lang="en-US"/>
              <a:t>Establish and maintain rapport throughout the interview.</a:t>
            </a:r>
          </a:p>
          <a:p>
            <a:pPr lvl="2"/>
            <a:r>
              <a:rPr lang="en-US"/>
              <a:t>Be careful not to form hasty first impressions.</a:t>
            </a:r>
          </a:p>
          <a:p>
            <a:pPr lvl="2"/>
            <a:r>
              <a:rPr lang="en-US"/>
              <a:t>Take notes, using the structured interview guide.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Opening the interview</a:t>
            </a:r>
          </a:p>
          <a:p>
            <a:pPr lvl="2"/>
            <a:r>
              <a:rPr lang="en-US" dirty="0"/>
              <a:t>Work sample questions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Determine applicant's knowledge of work tasks, but avoid leading questions such as: </a:t>
            </a:r>
          </a:p>
          <a:p>
            <a:pPr lvl="4"/>
            <a:r>
              <a:rPr lang="en-US" altLang="en-US" dirty="0" smtClean="0">
                <a:cs typeface="Verdana" panose="020B0604030504040204" pitchFamily="34" charset="0"/>
              </a:rPr>
              <a:t>We have lots of overtime. Do you mind overtime?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for Effective Interviewing</a:t>
            </a:r>
          </a:p>
          <a:p>
            <a:pPr lvl="1"/>
            <a:r>
              <a:rPr lang="en-US"/>
              <a:t>Giving information</a:t>
            </a:r>
          </a:p>
          <a:p>
            <a:pPr lvl="2"/>
            <a:r>
              <a:rPr lang="en-US"/>
              <a:t>You must know what information you should give, and what is being provided by others. </a:t>
            </a:r>
          </a:p>
          <a:p>
            <a:pPr lvl="1"/>
            <a:r>
              <a:rPr lang="en-US"/>
              <a:t>Closing the interview</a:t>
            </a:r>
          </a:p>
          <a:p>
            <a:pPr lvl="2"/>
            <a:r>
              <a:rPr lang="en-US"/>
              <a:t>Ask the applicant whether she or he has anything to add or ask about the job and the organization.</a:t>
            </a:r>
          </a:p>
          <a:p>
            <a:pPr lvl="2"/>
            <a:r>
              <a:rPr lang="en-US"/>
              <a:t>May want to mention the candidate’s weaknesses, if they are objective and job-related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Involving Staff in the Interview Process</a:t>
            </a:r>
          </a:p>
          <a:p>
            <a:pPr lvl="1"/>
            <a:r>
              <a:rPr lang="en-US"/>
              <a:t>Helps strengthen teamwork</a:t>
            </a:r>
          </a:p>
          <a:p>
            <a:pPr lvl="1"/>
            <a:r>
              <a:rPr lang="en-US"/>
              <a:t>Improves work-group effectiveness</a:t>
            </a:r>
          </a:p>
          <a:p>
            <a:pPr lvl="1"/>
            <a:r>
              <a:rPr lang="en-US"/>
              <a:t>Increases staff involvement in other unit activities</a:t>
            </a:r>
          </a:p>
          <a:p>
            <a:pPr lvl="1"/>
            <a:r>
              <a:rPr lang="en-US"/>
              <a:t>Increases the likelihood of selecting the best candidate for the 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48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Interview Reliability and Validity</a:t>
            </a:r>
          </a:p>
          <a:p>
            <a:pPr lvl="1"/>
            <a:r>
              <a:rPr lang="en-US"/>
              <a:t>Intrarater reliability </a:t>
            </a:r>
          </a:p>
          <a:p>
            <a:pPr lvl="2"/>
            <a:r>
              <a:rPr lang="en-AU" dirty="0" smtClean="0"/>
              <a:t>Agreement between two interviews of same measure by same interviewer</a:t>
            </a:r>
          </a:p>
          <a:p>
            <a:pPr lvl="2"/>
            <a:r>
              <a:rPr lang="en-AU" dirty="0" smtClean="0"/>
              <a:t>High</a:t>
            </a:r>
          </a:p>
          <a:p>
            <a:pPr lvl="1"/>
            <a:r>
              <a:rPr lang="en-US"/>
              <a:t>Interrater reliability </a:t>
            </a:r>
          </a:p>
          <a:p>
            <a:pPr lvl="2"/>
            <a:r>
              <a:rPr lang="en-US"/>
              <a:t>Agreement between two interviews of the same measure by several interviewers </a:t>
            </a:r>
          </a:p>
          <a:p>
            <a:pPr lvl="2"/>
            <a:r>
              <a:rPr lang="en-US"/>
              <a:t>Rather low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1018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Interview Reliability and Validity</a:t>
            </a:r>
          </a:p>
          <a:p>
            <a:pPr lvl="1"/>
            <a:r>
              <a:rPr lang="en-AU" dirty="0" smtClean="0"/>
              <a:t>Validity</a:t>
            </a:r>
          </a:p>
          <a:p>
            <a:pPr lvl="2"/>
            <a:r>
              <a:rPr lang="en-AU" dirty="0" smtClean="0"/>
              <a:t>Ability to predict job performance</a:t>
            </a:r>
          </a:p>
          <a:p>
            <a:pPr lvl="2"/>
            <a:r>
              <a:rPr lang="en-AU" dirty="0" smtClean="0"/>
              <a:t>Very low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1018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AU" dirty="0"/>
              <a:t>Interview Reliability and Validity</a:t>
            </a:r>
          </a:p>
          <a:p>
            <a:pPr lvl="1"/>
            <a:r>
              <a:rPr lang="en-US" dirty="0" smtClean="0"/>
              <a:t>Research indicates:</a:t>
            </a:r>
          </a:p>
          <a:p>
            <a:pPr lvl="2"/>
            <a:r>
              <a:rPr lang="en-US"/>
              <a:t>Structured interviews are more reliable and valid. </a:t>
            </a:r>
          </a:p>
          <a:p>
            <a:pPr lvl="2"/>
            <a:r>
              <a:rPr lang="en-US"/>
              <a:t>Interviewers who are under pressure to hire in a short time or meet a recruitment quota are less accurate than other interviewers. </a:t>
            </a:r>
          </a:p>
          <a:p>
            <a:pPr lvl="2"/>
            <a:r>
              <a:rPr lang="en-US"/>
              <a:t>Interviewers who have detailed information about the job for which they are interviewing exhibit higher interrater reliability and validity.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1626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four Ps of marketing</a:t>
            </a:r>
          </a:p>
          <a:p>
            <a:r>
              <a:rPr lang="en-US"/>
              <a:t>interrater reliability</a:t>
            </a:r>
          </a:p>
          <a:p>
            <a:r>
              <a:rPr lang="en-US"/>
              <a:t>interview guide</a:t>
            </a:r>
          </a:p>
          <a:p>
            <a:r>
              <a:rPr lang="en-US"/>
              <a:t>intrarater reliability</a:t>
            </a:r>
          </a:p>
          <a:p>
            <a:r>
              <a:rPr lang="en-US"/>
              <a:t>negligent hiring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AU" dirty="0"/>
              <a:t>Interview Reliability and Validity</a:t>
            </a:r>
          </a:p>
          <a:p>
            <a:pPr lvl="1"/>
            <a:r>
              <a:rPr lang="en-US" dirty="0" smtClean="0"/>
              <a:t>Research indicates:</a:t>
            </a:r>
          </a:p>
          <a:p>
            <a:pPr lvl="2"/>
            <a:r>
              <a:rPr lang="en-US"/>
              <a:t>The interviewer’s experience does not seem to be related to reliability and validity. </a:t>
            </a:r>
          </a:p>
          <a:p>
            <a:pPr lvl="2"/>
            <a:r>
              <a:rPr lang="en-US"/>
              <a:t>There is a decided tendency for interviewers to make quick decisions and therefore be less accurate. </a:t>
            </a:r>
          </a:p>
          <a:p>
            <a:pPr lvl="2"/>
            <a:r>
              <a:rPr lang="en-US"/>
              <a:t>Interviewers develop stereotypes of ideal applicants against which interviewees are evaluated. Individual interviewers may hold different stereotypes, which decreases interrater reliability and validity. </a:t>
            </a:r>
          </a:p>
          <a:p>
            <a:pPr lvl="2"/>
            <a:r>
              <a:rPr lang="en-US"/>
              <a:t>Race and gender may influence interviewers’ evaluations.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1626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Interviewing Candidates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AU" dirty="0"/>
              <a:t>Interview Reliability and Validity</a:t>
            </a:r>
          </a:p>
          <a:p>
            <a:pPr lvl="1"/>
            <a:r>
              <a:rPr lang="en-US"/>
              <a:t>Information collected during an interview should answer three fundamental questions: </a:t>
            </a:r>
          </a:p>
          <a:p>
            <a:pPr lvl="2"/>
            <a:r>
              <a:rPr lang="en-US"/>
              <a:t>Can the applicant perform the job? </a:t>
            </a:r>
          </a:p>
          <a:p>
            <a:pPr lvl="2"/>
            <a:r>
              <a:rPr lang="en-US"/>
              <a:t>Will the applicant perform the job? </a:t>
            </a:r>
          </a:p>
          <a:p>
            <a:pPr lvl="2"/>
            <a:r>
              <a:rPr lang="en-US"/>
              <a:t>Will the candidate fit into the culture of the unit and the organization? </a:t>
            </a:r>
          </a:p>
        </p:txBody>
      </p:sp>
    </p:spTree>
    <p:extLst>
      <p:ext uri="{BB962C8B-B14F-4D97-AF65-F5344CB8AC3E}">
        <p14:creationId xmlns:p14="http://schemas.microsoft.com/office/powerpoint/2010/main" val="351626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Determine how to make a hiring decision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461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a Hire Decision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Education, experience, licensure</a:t>
            </a:r>
          </a:p>
          <a:p>
            <a:pPr lvl="1"/>
            <a:r>
              <a:rPr lang="en-US"/>
              <a:t>Educational preparation is particularly important for nurses.</a:t>
            </a:r>
          </a:p>
          <a:p>
            <a:pPr lvl="1"/>
            <a:r>
              <a:rPr lang="en-US"/>
              <a:t>Avoid making assumptions about the type of experience and number of years of experience that an applicant has.</a:t>
            </a:r>
          </a:p>
          <a:p>
            <a:pPr lvl="1"/>
            <a:r>
              <a:rPr lang="en-US"/>
              <a:t>References and letters of recommendation are also used to assess the applicant’s past job experience.</a:t>
            </a:r>
          </a:p>
          <a:p>
            <a:pPr lvl="2"/>
            <a:r>
              <a:rPr lang="en-US"/>
              <a:t>Little evidence that these have any validity</a:t>
            </a:r>
          </a:p>
          <a:p>
            <a:pPr lvl="1"/>
            <a:r>
              <a:rPr lang="en-US"/>
              <a:t>Critical whether the applicant has distorted responses on the application form, either intentionally or unintentionally. 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08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a Hire Decision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Integrating the Information </a:t>
            </a:r>
          </a:p>
          <a:p>
            <a:pPr lvl="1"/>
            <a:r>
              <a:rPr lang="en-US"/>
              <a:t>Weigh the qualities required for the job in order of importance.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Weigh desired qualities based on reliability of data.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Weigh job dimensions based on trainability.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Attempt to compare data across entire applicant pool.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08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a Hire Decision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Making an Offer</a:t>
            </a:r>
          </a:p>
          <a:p>
            <a:pPr lvl="1"/>
            <a:r>
              <a:rPr lang="en-US"/>
              <a:t>After the interview, if the nurse manager wants to offer a position to a candidate, HR is notified. </a:t>
            </a:r>
          </a:p>
          <a:p>
            <a:pPr lvl="2"/>
            <a:r>
              <a:rPr lang="en-US"/>
              <a:t>Confirm reported criminal history, licensure, and employment history</a:t>
            </a:r>
          </a:p>
          <a:p>
            <a:pPr lvl="1"/>
            <a:r>
              <a:rPr lang="en-US"/>
              <a:t>Employer must check applicants’ backgrounds before hiring in regard to licensure, credentials, and references.</a:t>
            </a:r>
          </a:p>
          <a:p>
            <a:pPr lvl="1"/>
            <a:r>
              <a:rPr lang="en-US"/>
              <a:t>Failure to do so constitutes negligent hiring.</a:t>
            </a:r>
          </a:p>
        </p:txBody>
      </p:sp>
    </p:spTree>
    <p:extLst>
      <p:ext uri="{BB962C8B-B14F-4D97-AF65-F5344CB8AC3E}">
        <p14:creationId xmlns:p14="http://schemas.microsoft.com/office/powerpoint/2010/main" val="3508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Six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Examine the legal issues involved in hiring.</a:t>
            </a:r>
          </a:p>
        </p:txBody>
      </p:sp>
    </p:spTree>
    <p:extLst>
      <p:ext uri="{BB962C8B-B14F-4D97-AF65-F5344CB8AC3E}">
        <p14:creationId xmlns:p14="http://schemas.microsoft.com/office/powerpoint/2010/main" val="2785860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Legality in Hiring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Legal Issues in Hiring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Title VII of the Civil Rights Act of 1964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Equal Pay Act of 1963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Age Discrimination Act of 1967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Title I of Americans with Disabilities Act of 1990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Bona Fide Occupational Qualification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Uniform Guidelines on Employee Selection Procedures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203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Legality in Hiring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Title VII of the Civil Rights Act of 1964 prohibits </a:t>
            </a:r>
            <a:r>
              <a:rPr lang="en-US"/>
              <a:t>discrimination in any personnel decision on the basis of:</a:t>
            </a:r>
            <a:endParaRPr lang="en-US" dirty="0"/>
          </a:p>
          <a:p>
            <a:pPr lvl="1"/>
            <a:r>
              <a:rPr lang="en-US" altLang="en-US" dirty="0" smtClean="0"/>
              <a:t>Race</a:t>
            </a:r>
          </a:p>
          <a:p>
            <a:pPr lvl="1"/>
            <a:r>
              <a:rPr lang="en-US" altLang="en-US" dirty="0" smtClean="0"/>
              <a:t>Color</a:t>
            </a:r>
          </a:p>
          <a:p>
            <a:pPr lvl="1"/>
            <a:r>
              <a:rPr lang="en-US" altLang="en-US" dirty="0" smtClean="0"/>
              <a:t>Sex</a:t>
            </a:r>
          </a:p>
          <a:p>
            <a:pPr lvl="1"/>
            <a:r>
              <a:rPr lang="en-US" altLang="en-US" dirty="0" smtClean="0"/>
              <a:t>Religion</a:t>
            </a:r>
          </a:p>
          <a:p>
            <a:pPr lvl="1"/>
            <a:r>
              <a:rPr lang="en-US" altLang="en-US" dirty="0" smtClean="0"/>
              <a:t>National origin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788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Legality in Hiring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Legal Issues in Hiring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Bona Fide Occupational Qualification</a:t>
            </a:r>
          </a:p>
          <a:p>
            <a:pPr lvl="2"/>
            <a:r>
              <a:rPr lang="en-US"/>
              <a:t>Exemptions allow discrimination on the basis of national origin (citizenship or immigration status), religion, sex, and age if that discrimination can be shown to be a "bona fide occupational qualification reasonably necessary for the normal operation of a business."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203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position description</a:t>
            </a:r>
          </a:p>
          <a:p>
            <a:r>
              <a:rPr lang="en-US"/>
              <a:t>validity</a:t>
            </a:r>
          </a:p>
          <a:p>
            <a:r>
              <a:rPr lang="en-US"/>
              <a:t>work sample questions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Legality in Hiring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Legal Issues in Hiring</a:t>
            </a:r>
          </a:p>
          <a:p>
            <a:pPr lvl="1"/>
            <a:r>
              <a:rPr lang="en-US"/>
              <a:t>Equal Employment Opportunity Commission (EEOC)</a:t>
            </a:r>
          </a:p>
          <a:p>
            <a:pPr lvl="2"/>
            <a:r>
              <a:rPr lang="en-US"/>
              <a:t>Charged with enforcing and interpreting the Civil Rights Act</a:t>
            </a:r>
          </a:p>
          <a:p>
            <a:pPr lvl="2"/>
            <a:r>
              <a:rPr lang="en-US"/>
              <a:t>Has issued Uniform Guidelines on Employee Selection Procedures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203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Legality in Hiring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Americans with Disabilities Act </a:t>
            </a:r>
          </a:p>
          <a:p>
            <a:pPr lvl="1"/>
            <a:r>
              <a:rPr lang="en-US"/>
              <a:t>Prohibits discrimination based on an individual’s disability.</a:t>
            </a:r>
          </a:p>
          <a:p>
            <a:pPr lvl="2"/>
            <a:r>
              <a:rPr lang="en-US"/>
              <a:t>Disability is defined as a physical or mental impairment that substantially limits one or more of the major life activities, or has a record of such impairment.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788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Legality in Hiring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Inappropriate questions during an interview include those regarding: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Age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Race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Color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Sex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Marital status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Sexual preference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Disability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National origin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Any other protected factor</a:t>
            </a:r>
          </a:p>
        </p:txBody>
      </p:sp>
    </p:spTree>
    <p:extLst>
      <p:ext uri="{BB962C8B-B14F-4D97-AF65-F5344CB8AC3E}">
        <p14:creationId xmlns:p14="http://schemas.microsoft.com/office/powerpoint/2010/main" val="26788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Identify the important elements of the recruitment and selection process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Recruitment and Selection Process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 of the recruitment and selection process is to match people to jobs.</a:t>
            </a:r>
          </a:p>
          <a:p>
            <a:r>
              <a:rPr lang="en-US"/>
              <a:t>First-line nursing managers are the most knowledgeable about job requirements and can best describe the job to applicants.</a:t>
            </a:r>
          </a:p>
          <a:p>
            <a:r>
              <a:rPr lang="en-US"/>
              <a:t>Before recruiting or selecting new staff, those responsible for hiring must be familiar with the position description.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884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Recruitment and Selection Process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position description should:</a:t>
            </a:r>
          </a:p>
          <a:p>
            <a:pPr lvl="1"/>
            <a:r>
              <a:rPr lang="en-AU" altLang="en-US" dirty="0" smtClean="0">
                <a:cs typeface="Verdana" panose="020B0604030504040204" pitchFamily="34" charset="0"/>
              </a:rPr>
              <a:t>Reflect </a:t>
            </a:r>
            <a:r>
              <a:rPr lang="en-US" altLang="en-US" dirty="0" smtClean="0">
                <a:cs typeface="Verdana" panose="020B0604030504040204" pitchFamily="34" charset="0"/>
              </a:rPr>
              <a:t>current practice guidelines.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Include duties and responsibilities.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List tasks inherent said duties.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Specify personal qualifications.</a:t>
            </a:r>
          </a:p>
          <a:p>
            <a:pPr lvl="2"/>
            <a:r>
              <a:rPr lang="en-AU" altLang="en-US" dirty="0" smtClean="0">
                <a:cs typeface="Verdana" panose="020B0604030504040204" pitchFamily="34" charset="0"/>
              </a:rPr>
              <a:t>Skills, abilities, and knowledge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Include competency-based behaviors.</a:t>
            </a:r>
          </a:p>
        </p:txBody>
      </p:sp>
    </p:spTree>
    <p:extLst>
      <p:ext uri="{BB962C8B-B14F-4D97-AF65-F5344CB8AC3E}">
        <p14:creationId xmlns:p14="http://schemas.microsoft.com/office/powerpoint/2010/main" val="20884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Describe how to recruit applicants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600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2454</TotalTime>
  <Words>2098</Words>
  <Application>Microsoft Office PowerPoint</Application>
  <PresentationFormat>On-screen Show (4:3)</PresentationFormat>
  <Paragraphs>355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Times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Learning Outcome One</vt:lpstr>
      <vt:lpstr>The Recruitment and Selection Process</vt:lpstr>
      <vt:lpstr>The Recruitment and Selection Process</vt:lpstr>
      <vt:lpstr>Learning Outcome Two</vt:lpstr>
      <vt:lpstr>Recruiting Applicants</vt:lpstr>
      <vt:lpstr>Recruiting Applicants</vt:lpstr>
      <vt:lpstr>Recruiting Applicants</vt:lpstr>
      <vt:lpstr>Recruiting Applicants</vt:lpstr>
      <vt:lpstr>Recruiting Applicants</vt:lpstr>
      <vt:lpstr>Recruiting Applicants</vt:lpstr>
      <vt:lpstr>Recruiting Applicants</vt:lpstr>
      <vt:lpstr>Recruiting Applicants</vt:lpstr>
      <vt:lpstr>Recruiting Applicants</vt:lpstr>
      <vt:lpstr>Learning Outcome Three</vt:lpstr>
      <vt:lpstr>Selecting Candidates </vt:lpstr>
      <vt:lpstr>Selecting Candidates </vt:lpstr>
      <vt:lpstr>Selecting Candidates </vt:lpstr>
      <vt:lpstr>Learning Outcome Four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Interviewing Candidates</vt:lpstr>
      <vt:lpstr>Learning Outcome Five</vt:lpstr>
      <vt:lpstr>Making a Hire Decision </vt:lpstr>
      <vt:lpstr>Making a Hire Decision </vt:lpstr>
      <vt:lpstr>Making a Hire Decision </vt:lpstr>
      <vt:lpstr>Learning Outcome Six</vt:lpstr>
      <vt:lpstr>Legality in Hiring</vt:lpstr>
      <vt:lpstr>Legality in Hiring</vt:lpstr>
      <vt:lpstr>Legality in Hiring</vt:lpstr>
      <vt:lpstr>Legality in Hiring</vt:lpstr>
      <vt:lpstr>Legality in Hiring</vt:lpstr>
      <vt:lpstr>Legality in Hiring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210</cp:revision>
  <dcterms:created xsi:type="dcterms:W3CDTF">2017-07-12T14:17:29Z</dcterms:created>
  <dcterms:modified xsi:type="dcterms:W3CDTF">2017-08-02T01:23:42Z</dcterms:modified>
  <cp:category/>
</cp:coreProperties>
</file>