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48" r:id="rId2"/>
    <p:sldId id="349" r:id="rId3"/>
    <p:sldId id="370" r:id="rId4"/>
    <p:sldId id="371" r:id="rId5"/>
    <p:sldId id="372" r:id="rId6"/>
    <p:sldId id="373" r:id="rId7"/>
    <p:sldId id="375" r:id="rId8"/>
    <p:sldId id="351" r:id="rId9"/>
    <p:sldId id="382" r:id="rId10"/>
    <p:sldId id="383" r:id="rId11"/>
    <p:sldId id="378" r:id="rId12"/>
    <p:sldId id="352" r:id="rId13"/>
    <p:sldId id="384" r:id="rId14"/>
    <p:sldId id="385" r:id="rId15"/>
    <p:sldId id="353" r:id="rId16"/>
    <p:sldId id="386" r:id="rId17"/>
    <p:sldId id="355" r:id="rId18"/>
    <p:sldId id="356" r:id="rId19"/>
    <p:sldId id="379" r:id="rId20"/>
    <p:sldId id="387" r:id="rId21"/>
    <p:sldId id="380" r:id="rId22"/>
    <p:sldId id="381" r:id="rId23"/>
    <p:sldId id="357" r:id="rId24"/>
    <p:sldId id="358" r:id="rId25"/>
    <p:sldId id="359" r:id="rId26"/>
    <p:sldId id="388" r:id="rId27"/>
    <p:sldId id="360" r:id="rId28"/>
    <p:sldId id="389" r:id="rId29"/>
    <p:sldId id="390" r:id="rId30"/>
    <p:sldId id="391" r:id="rId31"/>
    <p:sldId id="392" r:id="rId32"/>
    <p:sldId id="377" r:id="rId33"/>
    <p:sldId id="361" r:id="rId34"/>
    <p:sldId id="362" r:id="rId35"/>
    <p:sldId id="393" r:id="rId36"/>
    <p:sldId id="364" r:id="rId37"/>
    <p:sldId id="366" r:id="rId38"/>
    <p:sldId id="394" r:id="rId39"/>
    <p:sldId id="395" r:id="rId40"/>
    <p:sldId id="396" r:id="rId41"/>
    <p:sldId id="397" r:id="rId42"/>
    <p:sldId id="398" r:id="rId43"/>
    <p:sldId id="399" r:id="rId44"/>
    <p:sldId id="367" r:id="rId45"/>
    <p:sldId id="400" r:id="rId46"/>
    <p:sldId id="401" r:id="rId47"/>
    <p:sldId id="368" r:id="rId48"/>
    <p:sldId id="36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5122" autoAdjust="0"/>
  </p:normalViewPr>
  <p:slideViewPr>
    <p:cSldViewPr>
      <p:cViewPr varScale="1">
        <p:scale>
          <a:sx n="88" d="100"/>
          <a:sy n="88" d="100"/>
        </p:scale>
        <p:origin x="10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2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pic>
        <p:nvPicPr>
          <p:cNvPr id="17" name="Picture 1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0" y="6477000"/>
            <a:ext cx="918000" cy="279915"/>
          </a:xfrm>
          <a:prstGeom prst="rect">
            <a:avLst/>
          </a:prstGeom>
        </p:spPr>
      </p:pic>
      <p:pic>
        <p:nvPicPr>
          <p:cNvPr id="14" name="Picture 13" descr="1d026244feaf06692eabcfef98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" y="1600200"/>
            <a:ext cx="3571875" cy="4572000"/>
          </a:xfrm>
          <a:prstGeom prst="rect">
            <a:avLst/>
          </a:prstGeom>
          <a:ln>
            <a:solidFill>
              <a:srgbClr val="3C1581"/>
            </a:solidFill>
          </a:ln>
        </p:spPr>
      </p:pic>
      <p:sp>
        <p:nvSpPr>
          <p:cNvPr id="12" name="TextBox 11"/>
          <p:cNvSpPr txBox="1"/>
          <p:nvPr userDrawn="1"/>
        </p:nvSpPr>
        <p:spPr>
          <a:xfrm>
            <a:off x="1981200" y="6457890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Copyright © 2018,</a:t>
            </a:r>
            <a:r>
              <a:rPr lang="en-US" altLang="en-US" sz="1000" b="0" baseline="0" dirty="0" smtClean="0">
                <a:ea typeface="Verdana" panose="020B0604030504040204" pitchFamily="34" charset="0"/>
                <a:cs typeface="Verdana" panose="020B0604030504040204" pitchFamily="34" charset="0"/>
              </a:rPr>
              <a:t> 2013, 2009 </a:t>
            </a:r>
            <a:r>
              <a:rPr lang="en-US" altLang="en-US" sz="10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Pearson Education, Inc.</a:t>
            </a:r>
            <a:r>
              <a:rPr lang="en-US" altLang="en-US" sz="1000" b="0" baseline="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0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rgbClr val="007FA3"/>
              </a:buClr>
              <a:buSzPct val="100000"/>
              <a:buFont typeface="+mj-lt"/>
              <a:buAutoNum type="arabicPeriod"/>
              <a:defRPr/>
            </a:lvl1pPr>
            <a:lvl2pPr marL="800100" indent="-342900">
              <a:buClr>
                <a:srgbClr val="007FA3"/>
              </a:buClr>
              <a:buFont typeface="+mj-lt"/>
              <a:buAutoNum type="arabicPeriod"/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3061228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>
            <a:lvl1pPr marL="0" indent="0" algn="ctr">
              <a:buClr>
                <a:srgbClr val="007FA3"/>
              </a:buClr>
              <a:buSzPct val="100000"/>
              <a:buNone/>
              <a:defRPr sz="2800"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19456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81200" y="6457890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Copyright © 2017,</a:t>
            </a:r>
            <a:r>
              <a:rPr lang="en-US" altLang="en-US" sz="700" b="0" baseline="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7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Pearson Education, Inc.</a:t>
            </a:r>
            <a:r>
              <a:rPr lang="en-US" altLang="en-US" sz="700" b="0" baseline="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7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All Rights Reserved</a:t>
            </a:r>
          </a:p>
        </p:txBody>
      </p:sp>
      <p:pic>
        <p:nvPicPr>
          <p:cNvPr id="6" name="Picture 5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0" y="6477000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419344"/>
            <a:ext cx="8229600" cy="829056"/>
          </a:xfrm>
        </p:spPr>
        <p:txBody>
          <a:bodyPr anchor="b" anchorCtr="0"/>
          <a:lstStyle>
            <a:lvl1pPr>
              <a:defRPr sz="16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pic>
        <p:nvPicPr>
          <p:cNvPr id="6" name="Picture 5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0" y="6477000"/>
            <a:ext cx="918000" cy="27991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981200" y="6457890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Copyright © 2018,</a:t>
            </a:r>
            <a:r>
              <a:rPr lang="en-US" altLang="en-US" sz="1000" b="0" baseline="0" dirty="0" smtClean="0">
                <a:ea typeface="Verdana" panose="020B0604030504040204" pitchFamily="34" charset="0"/>
                <a:cs typeface="Verdana" panose="020B0604030504040204" pitchFamily="34" charset="0"/>
              </a:rPr>
              <a:t> 2013, 2009 </a:t>
            </a:r>
            <a:r>
              <a:rPr lang="en-US" altLang="en-US" sz="10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Pearson Education, Inc.</a:t>
            </a:r>
            <a:r>
              <a:rPr lang="en-US" altLang="en-US" sz="1000" b="0" baseline="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0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pic>
        <p:nvPicPr>
          <p:cNvPr id="9" name="Picture 8" descr="Pearson Logo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0" y="6477000"/>
            <a:ext cx="918000" cy="27991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981200" y="6457890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Copyright © 2018,</a:t>
            </a:r>
            <a:r>
              <a:rPr lang="en-US" altLang="en-US" sz="1000" b="0" baseline="0" dirty="0" smtClean="0">
                <a:ea typeface="Verdana" panose="020B0604030504040204" pitchFamily="34" charset="0"/>
                <a:cs typeface="Verdana" panose="020B0604030504040204" pitchFamily="34" charset="0"/>
              </a:rPr>
              <a:t> 2013, 2009 </a:t>
            </a:r>
            <a:r>
              <a:rPr lang="en-US" altLang="en-US" sz="10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Pearson Education, Inc.</a:t>
            </a:r>
            <a:r>
              <a:rPr lang="en-US" altLang="en-US" sz="1000" b="0" baseline="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0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60" r:id="rId3"/>
    <p:sldLayoutId id="2147483659" r:id="rId4"/>
    <p:sldLayoutId id="2147483658" r:id="rId5"/>
    <p:sldLayoutId id="2147483661" r:id="rId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>
                <a:latin typeface="Arial"/>
                <a:cs typeface="Arial"/>
              </a:rPr>
              <a:t>Effective Leadership and Management in Nursing</a:t>
            </a:r>
            <a:r>
              <a:rPr lang="en-US" i="1" dirty="0" smtClean="0">
                <a:latin typeface="Arial"/>
                <a:cs typeface="Arial"/>
              </a:rPr>
              <a:t/>
            </a:r>
            <a:br>
              <a:rPr lang="en-US" i="1" dirty="0" smtClean="0">
                <a:latin typeface="Arial"/>
                <a:cs typeface="Arial"/>
              </a:rPr>
            </a:br>
            <a:r>
              <a:rPr lang="en-US" sz="2400" b="0" dirty="0" smtClean="0">
                <a:latin typeface="Arial"/>
                <a:cs typeface="Arial"/>
              </a:rPr>
              <a:t>Ninth Edition</a:t>
            </a:r>
            <a:endParaRPr lang="en-US" sz="2400" b="0" dirty="0"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dirty="0"/>
              <a:t>Chapter </a:t>
            </a:r>
            <a:r>
              <a:rPr lang="en-US" sz="2800" dirty="0" smtClean="0"/>
              <a:t>6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>
                <a:ea typeface="ＭＳ Ｐゴシック" charset="-128"/>
              </a:rPr>
              <a:t>Managing and Improving Quality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87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Quality Management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Quality Management</a:t>
            </a:r>
          </a:p>
          <a:p>
            <a:pPr lvl="1"/>
            <a:r>
              <a:rPr lang="en-US"/>
              <a:t>"You can’t manage what you can’t (or don’t) measure."</a:t>
            </a:r>
          </a:p>
          <a:p>
            <a:pPr lvl="1"/>
            <a:r>
              <a:rPr lang="en-US"/>
              <a:t>Dr. W. Edwards Deming </a:t>
            </a:r>
          </a:p>
          <a:p>
            <a:pPr lvl="2"/>
            <a:r>
              <a:rPr lang="en-US"/>
              <a:t>Applied the scientific method to develop a model called the PDCA (Plan, Do, Check, Act) cycle</a:t>
            </a:r>
          </a:p>
        </p:txBody>
      </p:sp>
    </p:spTree>
    <p:extLst>
      <p:ext uri="{BB962C8B-B14F-4D97-AF65-F5344CB8AC3E}">
        <p14:creationId xmlns:p14="http://schemas.microsoft.com/office/powerpoint/2010/main" val="16092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Figure 6-1</a:t>
            </a:r>
            <a:r>
              <a:rPr lang="en-US" smtClean="0"/>
              <a:t>   PDCA cycle.</a:t>
            </a:r>
            <a:endParaRPr lang="en-US" dirty="0" smtClean="0"/>
          </a:p>
        </p:txBody>
      </p:sp>
      <p:pic>
        <p:nvPicPr>
          <p:cNvPr id="2" name="Picture 1" descr="A cyclic diagram shows plan leading to do, do leading to check, check leading to act and acting leading back to plan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457200"/>
            <a:ext cx="68008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Quality Management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Continuous Quality Improvement</a:t>
            </a:r>
          </a:p>
          <a:p>
            <a:pPr lvl="1"/>
            <a:r>
              <a:rPr lang="en-US" dirty="0" smtClean="0">
                <a:cs typeface="Verdana" panose="020B0604030504040204" pitchFamily="34" charset="0"/>
              </a:rPr>
              <a:t>Process to improve quality and performance</a:t>
            </a:r>
          </a:p>
          <a:p>
            <a:pPr lvl="1"/>
            <a:r>
              <a:rPr lang="en-US"/>
              <a:t>Used to systematically investigate ways to improve patient care</a:t>
            </a:r>
            <a:endParaRPr lang="en-US" dirty="0" smtClean="0">
              <a:cs typeface="Verdana" panose="020B0604030504040204" pitchFamily="34" charset="0"/>
            </a:endParaRPr>
          </a:p>
          <a:p>
            <a:pPr lvl="1"/>
            <a:r>
              <a:rPr lang="en-US" dirty="0" smtClean="0">
                <a:cs typeface="Verdana" panose="020B0604030504040204" pitchFamily="34" charset="0"/>
              </a:rPr>
              <a:t>Involves evaluation, actions, and mind-set to strive for excellence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6189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Quality Management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Components of Quality Management</a:t>
            </a:r>
          </a:p>
          <a:p>
            <a:pPr lvl="1"/>
            <a:r>
              <a:rPr lang="en-US"/>
              <a:t>Plan identifies processes and systems that:</a:t>
            </a:r>
          </a:p>
          <a:p>
            <a:pPr lvl="2"/>
            <a:r>
              <a:rPr lang="en-US"/>
              <a:t>Represent the goals and mission of the organization.</a:t>
            </a:r>
          </a:p>
          <a:p>
            <a:pPr lvl="2"/>
            <a:r>
              <a:rPr lang="en-US"/>
              <a:t>Identifies customers.</a:t>
            </a:r>
          </a:p>
          <a:p>
            <a:pPr lvl="2"/>
            <a:r>
              <a:rPr lang="en-US"/>
              <a:t>Specifies opportunities for improvement.</a:t>
            </a:r>
          </a:p>
          <a:p>
            <a:pPr lvl="1"/>
            <a:r>
              <a:rPr lang="en-US"/>
              <a:t>Quality management plan includes written statements that define a level of performance or a set of conditions.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6189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Management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Components of Quality Management</a:t>
            </a:r>
          </a:p>
          <a:p>
            <a:pPr lvl="1"/>
            <a:r>
              <a:rPr lang="en-US"/>
              <a:t>Standards relate to three major dimensions of quality care: </a:t>
            </a:r>
          </a:p>
          <a:p>
            <a:pPr lvl="2"/>
            <a:r>
              <a:rPr lang="en-US"/>
              <a:t>Structure standards</a:t>
            </a:r>
          </a:p>
          <a:p>
            <a:pPr lvl="3"/>
            <a:r>
              <a:rPr lang="en-US"/>
              <a:t>Relate to the physical environment, organization, and management of an organization </a:t>
            </a:r>
          </a:p>
          <a:p>
            <a:pPr lvl="2"/>
            <a:r>
              <a:rPr lang="en-US"/>
              <a:t>Process standards</a:t>
            </a:r>
          </a:p>
          <a:p>
            <a:pPr lvl="3"/>
            <a:r>
              <a:rPr lang="en-US"/>
              <a:t>Connected with the actual delivery of care</a:t>
            </a:r>
          </a:p>
          <a:p>
            <a:pPr lvl="2"/>
            <a:r>
              <a:rPr lang="en-US"/>
              <a:t>Outcome standards</a:t>
            </a:r>
          </a:p>
          <a:p>
            <a:pPr lvl="3"/>
            <a:r>
              <a:rPr lang="en-US"/>
              <a:t>Involve the end results of care that has been given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6189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Management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Six Sigma</a:t>
            </a:r>
          </a:p>
          <a:p>
            <a:pPr lvl="1"/>
            <a:r>
              <a:rPr lang="en-US" dirty="0" smtClean="0"/>
              <a:t>Uses quantitative data to measure progress</a:t>
            </a:r>
          </a:p>
          <a:p>
            <a:pPr lvl="1"/>
            <a:r>
              <a:rPr lang="en-US"/>
              <a:t>Six Sigma is a measure, a goal, and a system of management.</a:t>
            </a:r>
          </a:p>
          <a:p>
            <a:pPr lvl="2"/>
            <a:r>
              <a:rPr lang="en-US"/>
              <a:t>As a measure</a:t>
            </a:r>
          </a:p>
          <a:p>
            <a:pPr lvl="3"/>
            <a:r>
              <a:rPr lang="en-US"/>
              <a:t>Sigma is the Greek letter (Σ) for standard.</a:t>
            </a:r>
          </a:p>
          <a:p>
            <a:pPr lvl="2"/>
            <a:r>
              <a:rPr lang="en-US"/>
              <a:t>As a goal</a:t>
            </a:r>
          </a:p>
          <a:p>
            <a:pPr lvl="3"/>
            <a:r>
              <a:rPr lang="en-US"/>
              <a:t>One goal might be accuracy.</a:t>
            </a:r>
          </a:p>
          <a:p>
            <a:pPr lvl="2"/>
            <a:r>
              <a:rPr lang="en-US"/>
              <a:t>As a management system</a:t>
            </a:r>
          </a:p>
          <a:p>
            <a:pPr lvl="3"/>
            <a:r>
              <a:rPr lang="en-US"/>
              <a:t>Involves management to a greater extent in monitoring performance and ensuring favorable 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5611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Quality Management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Six Sigma</a:t>
            </a:r>
          </a:p>
          <a:p>
            <a:pPr lvl="1"/>
            <a:r>
              <a:rPr lang="en-US"/>
              <a:t>System has six themes: </a:t>
            </a:r>
          </a:p>
          <a:p>
            <a:pPr lvl="2"/>
            <a:r>
              <a:rPr lang="en-US"/>
              <a:t>Customer (patient) focus </a:t>
            </a:r>
          </a:p>
          <a:p>
            <a:pPr lvl="2"/>
            <a:r>
              <a:rPr lang="en-US"/>
              <a:t>Data driven </a:t>
            </a:r>
          </a:p>
          <a:p>
            <a:pPr lvl="2"/>
            <a:r>
              <a:rPr lang="en-US"/>
              <a:t>Process emphasis </a:t>
            </a:r>
          </a:p>
          <a:p>
            <a:pPr lvl="2"/>
            <a:r>
              <a:rPr lang="en-US"/>
              <a:t>Proactive management </a:t>
            </a:r>
          </a:p>
          <a:p>
            <a:pPr lvl="2"/>
            <a:r>
              <a:rPr lang="en-US"/>
              <a:t>Boundaryless collaboration </a:t>
            </a:r>
          </a:p>
          <a:p>
            <a:pPr lvl="2"/>
            <a:r>
              <a:rPr lang="en-US"/>
              <a:t>Aim for perfection, but tolerate failure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5611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Quality Management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Lean Six Sigma</a:t>
            </a:r>
          </a:p>
          <a:p>
            <a:pPr lvl="1"/>
            <a:r>
              <a:rPr lang="en-US" dirty="0" smtClean="0">
                <a:cs typeface="Verdana" panose="020B0604030504040204" pitchFamily="34" charset="0"/>
              </a:rPr>
              <a:t>Focuses on improving process flow and eliminating waste</a:t>
            </a:r>
          </a:p>
          <a:p>
            <a:pPr lvl="2"/>
            <a:r>
              <a:rPr lang="en-US"/>
              <a:t>Waste occurs when the organization provides more resources than are required.</a:t>
            </a:r>
            <a:endParaRPr lang="en-US" dirty="0" smtClean="0">
              <a:cs typeface="Verdana" panose="020B0604030504040204" pitchFamily="34" charset="0"/>
            </a:endParaRPr>
          </a:p>
          <a:p>
            <a:pPr lvl="1"/>
            <a:r>
              <a:rPr lang="en-US"/>
              <a:t>Focuses on identifying steps that have little or no value to patient care and cause unnecessary delays</a:t>
            </a:r>
          </a:p>
          <a:p>
            <a:pPr lvl="1"/>
            <a:r>
              <a:rPr lang="en-US" dirty="0" smtClean="0">
                <a:cs typeface="Verdana" panose="020B0604030504040204" pitchFamily="34" charset="0"/>
              </a:rPr>
              <a:t>Provides tools that can be used with Six Sigma system</a:t>
            </a:r>
          </a:p>
          <a:p>
            <a:pPr lvl="1"/>
            <a:endParaRPr lang="en-US" dirty="0" smtClean="0"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02281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Management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DMAIC Method </a:t>
            </a:r>
          </a:p>
          <a:p>
            <a:pPr lvl="1"/>
            <a:r>
              <a:rPr lang="en-US"/>
              <a:t>Acronym for </a:t>
            </a:r>
            <a:r>
              <a:rPr lang="en-US" i="1"/>
              <a:t>define</a:t>
            </a:r>
            <a:r>
              <a:rPr lang="en-US"/>
              <a:t>, </a:t>
            </a:r>
            <a:r>
              <a:rPr lang="en-US" i="1"/>
              <a:t>measure</a:t>
            </a:r>
            <a:r>
              <a:rPr lang="en-US"/>
              <a:t>, </a:t>
            </a:r>
            <a:r>
              <a:rPr lang="en-US" i="1"/>
              <a:t>analyze</a:t>
            </a:r>
            <a:r>
              <a:rPr lang="en-US"/>
              <a:t>, </a:t>
            </a:r>
            <a:r>
              <a:rPr lang="en-US" i="1"/>
              <a:t>improve</a:t>
            </a:r>
            <a:r>
              <a:rPr lang="en-US"/>
              <a:t>, and </a:t>
            </a:r>
            <a:r>
              <a:rPr lang="en-US" i="1"/>
              <a:t>control </a:t>
            </a:r>
            <a:endParaRPr lang="en-US"/>
          </a:p>
          <a:p>
            <a:pPr lvl="1"/>
            <a:r>
              <a:rPr lang="en-US" dirty="0" smtClean="0"/>
              <a:t>Six Sigma process improvement method</a:t>
            </a:r>
          </a:p>
          <a:p>
            <a:pPr lvl="1"/>
            <a:r>
              <a:rPr lang="en-US"/>
              <a:t>Steps in the method are:</a:t>
            </a:r>
            <a:endParaRPr lang="en-US" dirty="0" smtClean="0"/>
          </a:p>
          <a:p>
            <a:pPr lvl="2"/>
            <a:r>
              <a:rPr lang="en-US" dirty="0" smtClean="0"/>
              <a:t>Define measures that will indicate success.</a:t>
            </a:r>
          </a:p>
          <a:p>
            <a:pPr lvl="2"/>
            <a:r>
              <a:rPr lang="en-US" dirty="0" smtClean="0"/>
              <a:t>Measure baseline performance.</a:t>
            </a:r>
          </a:p>
          <a:p>
            <a:pPr lvl="2"/>
            <a:r>
              <a:rPr lang="en-US" dirty="0" smtClean="0"/>
              <a:t>Analyze results.</a:t>
            </a:r>
          </a:p>
          <a:p>
            <a:pPr lvl="2"/>
            <a:r>
              <a:rPr lang="en-US" dirty="0" smtClean="0"/>
              <a:t>Improve performance.</a:t>
            </a:r>
          </a:p>
          <a:p>
            <a:pPr lvl="2"/>
            <a:r>
              <a:rPr lang="en-US" dirty="0" smtClean="0"/>
              <a:t>Control and sustain performance.</a:t>
            </a:r>
          </a:p>
        </p:txBody>
      </p:sp>
    </p:spTree>
    <p:extLst>
      <p:ext uri="{BB962C8B-B14F-4D97-AF65-F5344CB8AC3E}">
        <p14:creationId xmlns:p14="http://schemas.microsoft.com/office/powerpoint/2010/main" val="327357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Figure 6-2</a:t>
            </a:r>
            <a:r>
              <a:rPr lang="en-US" smtClean="0"/>
              <a:t>   DMAIC: The Six Sigma Method.</a:t>
            </a:r>
            <a:br>
              <a:rPr lang="en-US" smtClean="0"/>
            </a:br>
            <a:r>
              <a:rPr lang="en-US" smtClean="0"/>
              <a:t>Adapted from DMAIC tools: Six Sigma training tools. Retrieved October 21, 2011, from www.dmaictools.com</a:t>
            </a:r>
            <a:endParaRPr lang="en-US" dirty="0" smtClean="0"/>
          </a:p>
        </p:txBody>
      </p:sp>
      <p:pic>
        <p:nvPicPr>
          <p:cNvPr id="5" name="Picture 4" descr="A cyclic diagram shows define leading to measure, measure leading to analyze, analyze leading to improve, improve leading to control and control leading back to defin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63690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Outcomes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cs typeface="Verdana" panose="020B0604030504040204" pitchFamily="34" charset="0"/>
              </a:rPr>
              <a:t>Describe how total quality management, continuous quality management, Six Sigma, Lean Six Sigma, and DMAIC address quality.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cs typeface="Verdana" panose="020B0604030504040204" pitchFamily="34" charset="0"/>
              </a:rPr>
              <a:t>Delineate efforts to improve the quality of healthcare.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cs typeface="Verdana" panose="020B0604030504040204" pitchFamily="34" charset="0"/>
              </a:rPr>
              <a:t>Explain how nurses are involved in reducing risks.</a:t>
            </a:r>
          </a:p>
        </p:txBody>
      </p:sp>
    </p:spTree>
    <p:extLst>
      <p:ext uri="{BB962C8B-B14F-4D97-AF65-F5344CB8AC3E}">
        <p14:creationId xmlns:p14="http://schemas.microsoft.com/office/powerpoint/2010/main" val="30080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Management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DMAIC Method </a:t>
            </a:r>
          </a:p>
          <a:p>
            <a:pPr lvl="1"/>
            <a:r>
              <a:rPr lang="en-US"/>
              <a:t>Spaghetti diagram is a drawing of the actual work flow in a specified area at a point in time. </a:t>
            </a:r>
          </a:p>
          <a:p>
            <a:pPr lvl="1"/>
            <a:r>
              <a:rPr lang="en-US"/>
              <a:t>The spaghetti diagram in Figure 6­3 identifies the movements of a nurse aide trying to room four patients.</a:t>
            </a:r>
          </a:p>
          <a:p>
            <a:pPr lvl="1"/>
            <a:r>
              <a:rPr lang="en-US"/>
              <a:t>By tracing the exact movements of a staff member, managers can identify wasted time and energy and put processes in place to reduce this waste.</a:t>
            </a:r>
          </a:p>
        </p:txBody>
      </p:sp>
    </p:spTree>
    <p:extLst>
      <p:ext uri="{BB962C8B-B14F-4D97-AF65-F5344CB8AC3E}">
        <p14:creationId xmlns:p14="http://schemas.microsoft.com/office/powerpoint/2010/main" val="327357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Figure 6-3</a:t>
            </a:r>
            <a:r>
              <a:rPr lang="en-US" smtClean="0"/>
              <a:t>   Spaghetti diagram.</a:t>
            </a:r>
            <a:endParaRPr lang="en-US" dirty="0" smtClean="0"/>
          </a:p>
        </p:txBody>
      </p:sp>
      <p:pic>
        <p:nvPicPr>
          <p:cNvPr id="5" name="Picture 4" descr="A Spaghetti diagram for the movement of  a nurse aide trying to room four clien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8517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 Two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Verdana" panose="020B0604030504040204" pitchFamily="34" charset="0"/>
              </a:rPr>
              <a:t>Delineate efforts to improve the quality of healthcare</a:t>
            </a:r>
            <a:r>
              <a:rPr lang="en-US" dirty="0" smtClean="0">
                <a:cs typeface="Verdana" panose="020B0604030504040204" pitchFamily="34" charset="0"/>
              </a:rPr>
              <a:t>.</a:t>
            </a:r>
            <a:endParaRPr lang="en-US" dirty="0"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51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Improving Quality of Care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Verdana" panose="020B0604030504040204" pitchFamily="34" charset="0"/>
              </a:rPr>
              <a:t>National Initiatives</a:t>
            </a:r>
          </a:p>
          <a:p>
            <a:pPr lvl="1"/>
            <a:r>
              <a:rPr lang="en-US" dirty="0" smtClean="0">
                <a:cs typeface="Verdana" panose="020B0604030504040204" pitchFamily="34" charset="0"/>
              </a:rPr>
              <a:t>National Quality Forum</a:t>
            </a:r>
          </a:p>
          <a:p>
            <a:pPr lvl="2"/>
            <a:r>
              <a:rPr lang="en-US"/>
              <a:t>Nonprofit organization 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Focuses on building consensus on performance goals and standards for measuring and reporting them</a:t>
            </a:r>
          </a:p>
          <a:p>
            <a:pPr lvl="1"/>
            <a:r>
              <a:rPr lang="en-US"/>
              <a:t>Institute for Healthcare Improvement (IHI)</a:t>
            </a:r>
          </a:p>
          <a:p>
            <a:pPr lvl="2"/>
            <a:r>
              <a:rPr lang="en-US"/>
              <a:t>Offers programs to assist organizations in improving the quality of care </a:t>
            </a:r>
            <a:endParaRPr lang="en-US" dirty="0" smtClean="0">
              <a:cs typeface="Verdana" panose="020B0604030504040204" pitchFamily="34" charset="0"/>
            </a:endParaRPr>
          </a:p>
          <a:p>
            <a:pPr lvl="1"/>
            <a:r>
              <a:rPr lang="en-US" dirty="0" smtClean="0">
                <a:cs typeface="Verdana" panose="020B0604030504040204" pitchFamily="34" charset="0"/>
              </a:rPr>
              <a:t>Joint Commission has adopted mandatory national patient safety goals.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0982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Improving Quality of Care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Verdana" panose="020B0604030504040204" pitchFamily="34" charset="0"/>
              </a:rPr>
              <a:t>National Initiatives</a:t>
            </a:r>
          </a:p>
          <a:p>
            <a:pPr lvl="1"/>
            <a:r>
              <a:rPr lang="en-US" dirty="0" smtClean="0">
                <a:cs typeface="Verdana" panose="020B0604030504040204" pitchFamily="34" charset="0"/>
              </a:rPr>
              <a:t>Institute of Healthcare Improvement (IHI) goals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No needless deaths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No needless pain and suffering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No helplessness in those served or serving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No unwanted waiting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No waste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42686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Improving Quality of Care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Verdana" panose="020B0604030504040204" pitchFamily="34" charset="0"/>
              </a:rPr>
              <a:t>National Initiatives</a:t>
            </a:r>
          </a:p>
          <a:p>
            <a:pPr lvl="1"/>
            <a:r>
              <a:rPr lang="en-US" dirty="0" smtClean="0">
                <a:cs typeface="Verdana" panose="020B0604030504040204" pitchFamily="34" charset="0"/>
              </a:rPr>
              <a:t>Joint Commission mandatory patient safety goals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Identify patients correctly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Improve staff communication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Use medicines safely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Prevent infection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Check patient medicines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Identify patient safety risks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Prevent mistakes in surgery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305309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Quality of Care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Initiatives</a:t>
            </a:r>
          </a:p>
          <a:p>
            <a:pPr lvl="1"/>
            <a:r>
              <a:rPr lang="en-US"/>
              <a:t>ACA</a:t>
            </a:r>
          </a:p>
          <a:p>
            <a:pPr lvl="2"/>
            <a:r>
              <a:rPr lang="en-US"/>
              <a:t>Changed the way that healthcare organizations are paid for healthcare</a:t>
            </a:r>
          </a:p>
          <a:p>
            <a:pPr lvl="2"/>
            <a:r>
              <a:rPr lang="en-US"/>
              <a:t>Specifies that healthcare organizations be paid for the value of their care</a:t>
            </a:r>
          </a:p>
          <a:p>
            <a:pPr lvl="1"/>
            <a:r>
              <a:rPr lang="en-US"/>
              <a:t>Three federal agencies developed an instrument to measure patient satisfaction across institutions.</a:t>
            </a:r>
          </a:p>
          <a:p>
            <a:pPr lvl="2"/>
            <a:r>
              <a:rPr lang="en-US"/>
              <a:t>Hospital Consumer Assessment of Healthcare Providers and Systems (HCAHPS)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305309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Improving Quality of Care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Verdana" panose="020B0604030504040204" pitchFamily="34" charset="0"/>
              </a:rPr>
              <a:t>Evidence-based practice</a:t>
            </a:r>
          </a:p>
          <a:p>
            <a:pPr lvl="1"/>
            <a:r>
              <a:rPr lang="en-US"/>
              <a:t>Stems from the concept that using research to decide on clinical treatments would improve quality of care</a:t>
            </a:r>
          </a:p>
          <a:p>
            <a:pPr lvl="1"/>
            <a:r>
              <a:rPr lang="en-US"/>
              <a:t>EBP is most reliable when the research study includes a rigorous design.</a:t>
            </a:r>
            <a:endParaRPr lang="en-US" dirty="0" smtClean="0"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28696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Improving Quality of Care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Verdana" panose="020B0604030504040204" pitchFamily="34" charset="0"/>
              </a:rPr>
              <a:t>Electronic medical records (EMR)</a:t>
            </a:r>
          </a:p>
          <a:p>
            <a:pPr lvl="1"/>
            <a:r>
              <a:rPr lang="en-US"/>
              <a:t>Mandated in the ACA </a:t>
            </a:r>
          </a:p>
          <a:p>
            <a:pPr lvl="1"/>
            <a:r>
              <a:rPr lang="en-US"/>
              <a:t>Instant access to identical records:</a:t>
            </a:r>
          </a:p>
          <a:p>
            <a:pPr lvl="2"/>
            <a:r>
              <a:rPr lang="en-US"/>
              <a:t>Improves accuracy</a:t>
            </a:r>
          </a:p>
          <a:p>
            <a:pPr lvl="2"/>
            <a:r>
              <a:rPr lang="en-US"/>
              <a:t>Reduces redundancies</a:t>
            </a:r>
          </a:p>
          <a:p>
            <a:pPr lvl="2"/>
            <a:r>
              <a:rPr lang="en-US"/>
              <a:t>Decreases errors</a:t>
            </a:r>
          </a:p>
          <a:p>
            <a:pPr lvl="2"/>
            <a:r>
              <a:rPr lang="en-US"/>
              <a:t>Speeds communication</a:t>
            </a:r>
            <a:endParaRPr lang="en-US" dirty="0" smtClean="0"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28696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Improving Quality of Care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Verdana" panose="020B0604030504040204" pitchFamily="34" charset="0"/>
              </a:rPr>
              <a:t>Dashboards</a:t>
            </a:r>
          </a:p>
          <a:p>
            <a:pPr lvl="1"/>
            <a:r>
              <a:rPr lang="en-US"/>
              <a:t>Electronic tools that can provide real-time data or retrospective data</a:t>
            </a:r>
          </a:p>
          <a:p>
            <a:pPr lvl="2"/>
            <a:r>
              <a:rPr lang="en-US"/>
              <a:t>Known as a scorecard </a:t>
            </a:r>
          </a:p>
          <a:p>
            <a:pPr lvl="2"/>
            <a:r>
              <a:rPr lang="en-US"/>
              <a:t>May report on hospital census or patient satisfaction results</a:t>
            </a:r>
          </a:p>
          <a:p>
            <a:pPr lvl="2"/>
            <a:r>
              <a:rPr lang="en-US"/>
              <a:t>Useful to guide staffing and match staffing with patient outcomes</a:t>
            </a:r>
            <a:endParaRPr lang="en-US" dirty="0" smtClean="0"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28696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continuous quality improvement (CQI)</a:t>
            </a:r>
          </a:p>
          <a:p>
            <a:r>
              <a:rPr lang="en-US"/>
              <a:t>DMAIC</a:t>
            </a:r>
          </a:p>
          <a:p>
            <a:r>
              <a:rPr lang="en-US"/>
              <a:t>Hospital Consumer Assessment of Healthcare Providers and Systems (HCAHPS)</a:t>
            </a:r>
          </a:p>
          <a:p>
            <a:r>
              <a:rPr lang="en-US"/>
              <a:t>incident reports</a:t>
            </a:r>
          </a:p>
          <a:p>
            <a:r>
              <a:rPr lang="en-US"/>
              <a:t>indicator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Improving Quality of Care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Rounding</a:t>
            </a:r>
          </a:p>
          <a:p>
            <a:pPr lvl="1"/>
            <a:r>
              <a:rPr lang="en-US"/>
              <a:t>Proactive strategy that has been shown to reduce falls and call light occurrences</a:t>
            </a:r>
          </a:p>
          <a:p>
            <a:pPr lvl="1"/>
            <a:r>
              <a:rPr lang="en-US"/>
              <a:t>Requires the nurse or aide to check pain, potty, position, and possessions every hour</a:t>
            </a:r>
          </a:p>
          <a:p>
            <a:pPr lvl="2"/>
            <a:r>
              <a:rPr lang="en-US"/>
              <a:t>4P rounding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28696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Improving Quality of Care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Verdana" panose="020B0604030504040204" pitchFamily="34" charset="0"/>
              </a:rPr>
              <a:t>Reducing medication errors</a:t>
            </a:r>
          </a:p>
          <a:p>
            <a:pPr lvl="1"/>
            <a:r>
              <a:rPr lang="en-US"/>
              <a:t>Studies have shown that when nurses are interrupted during medication preparation, a 25% rate of injury­causing errors occurs.</a:t>
            </a:r>
          </a:p>
          <a:p>
            <a:pPr lvl="1"/>
            <a:r>
              <a:rPr lang="en-US"/>
              <a:t>Strategies to reduce medication errors include:</a:t>
            </a:r>
          </a:p>
          <a:p>
            <a:pPr lvl="2"/>
            <a:r>
              <a:rPr lang="en-US"/>
              <a:t>Use of a sash or vest that the nurse dons to prepare medications </a:t>
            </a:r>
          </a:p>
          <a:p>
            <a:pPr lvl="2"/>
            <a:r>
              <a:rPr lang="en-US"/>
              <a:t>Computerized prescriber order entry (CPOE)</a:t>
            </a:r>
          </a:p>
          <a:p>
            <a:pPr lvl="2"/>
            <a:r>
              <a:rPr lang="en-US"/>
              <a:t>Electronic medication administration record (eMAR)</a:t>
            </a:r>
          </a:p>
          <a:p>
            <a:pPr lvl="2"/>
            <a:r>
              <a:rPr lang="en-US"/>
              <a:t>Remote order review by pharmacists</a:t>
            </a:r>
          </a:p>
          <a:p>
            <a:pPr lvl="2"/>
            <a:r>
              <a:rPr lang="en-US"/>
              <a:t>Automated dispensing at the bedside</a:t>
            </a:r>
          </a:p>
          <a:p>
            <a:pPr lvl="2"/>
            <a:r>
              <a:rPr lang="en-US"/>
              <a:t>Bar code administration</a:t>
            </a:r>
          </a:p>
          <a:p>
            <a:pPr lvl="2"/>
            <a:r>
              <a:rPr lang="en-US"/>
              <a:t>Smart pumps</a:t>
            </a:r>
          </a:p>
          <a:p>
            <a:pPr lvl="2"/>
            <a:r>
              <a:rPr lang="en-US"/>
              <a:t>Unit doses</a:t>
            </a:r>
          </a:p>
        </p:txBody>
      </p:sp>
    </p:spTree>
    <p:extLst>
      <p:ext uri="{BB962C8B-B14F-4D97-AF65-F5344CB8AC3E}">
        <p14:creationId xmlns:p14="http://schemas.microsoft.com/office/powerpoint/2010/main" val="28696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 Three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Verdana" panose="020B0604030504040204" pitchFamily="34" charset="0"/>
              </a:rPr>
              <a:t>Explain how nurses are involved in reducing risks.</a:t>
            </a:r>
          </a:p>
        </p:txBody>
      </p:sp>
    </p:spTree>
    <p:extLst>
      <p:ext uri="{BB962C8B-B14F-4D97-AF65-F5344CB8AC3E}">
        <p14:creationId xmlns:p14="http://schemas.microsoft.com/office/powerpoint/2010/main" val="3123232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Management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Purpose is to identify, analyze, and evaluate risks.</a:t>
            </a:r>
          </a:p>
          <a:p>
            <a:pPr lvl="1"/>
            <a:r>
              <a:rPr lang="en-US"/>
              <a:t>Develop a plan for reducing the frequency and severity of accidents and injuries</a:t>
            </a:r>
          </a:p>
          <a:p>
            <a:r>
              <a:rPr lang="en-US"/>
              <a:t>A continuous daily program of detection, education, and intervention</a:t>
            </a:r>
          </a:p>
          <a:p>
            <a:r>
              <a:rPr lang="en-US"/>
              <a:t>Involves all departments of the organization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42791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Management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Risk management program has these responsibilities</a:t>
            </a:r>
            <a:r>
              <a:rPr lang="en-US" dirty="0" smtClean="0">
                <a:cs typeface="Verdana" panose="020B0604030504040204" pitchFamily="34" charset="0"/>
              </a:rPr>
              <a:t>:</a:t>
            </a:r>
          </a:p>
          <a:p>
            <a:pPr lvl="1"/>
            <a:r>
              <a:rPr lang="en-US"/>
              <a:t>Identifies potential risks for accident, injury, or financial loss</a:t>
            </a:r>
          </a:p>
          <a:p>
            <a:pPr lvl="1"/>
            <a:r>
              <a:rPr lang="en-US"/>
              <a:t>Reviews current organization­wide monitoring systems, evaluates completeness, and determines additional systems needed</a:t>
            </a:r>
          </a:p>
          <a:p>
            <a:pPr lvl="1"/>
            <a:r>
              <a:rPr lang="en-US"/>
              <a:t>Analyzes the frequency, severity, and causes of general categories and specific types of incidents</a:t>
            </a:r>
          </a:p>
          <a:p>
            <a:pPr lvl="1"/>
            <a:r>
              <a:rPr lang="en-US"/>
              <a:t>Reviews and appraises safety and risk aspects of patient care procedures and new programs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40536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Management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Risk management program has these responsibilities</a:t>
            </a:r>
            <a:r>
              <a:rPr lang="en-US" dirty="0" smtClean="0">
                <a:cs typeface="Verdana" panose="020B0604030504040204" pitchFamily="34" charset="0"/>
              </a:rPr>
              <a:t>:</a:t>
            </a:r>
          </a:p>
          <a:p>
            <a:pPr lvl="1"/>
            <a:r>
              <a:rPr lang="en-US"/>
              <a:t>Monitors laws and codes related to patient safety, consent, and care</a:t>
            </a:r>
          </a:p>
          <a:p>
            <a:pPr lvl="1"/>
            <a:r>
              <a:rPr lang="en-US"/>
              <a:t>Eliminates or reduces risks as much as possible</a:t>
            </a:r>
          </a:p>
          <a:p>
            <a:pPr lvl="1"/>
            <a:r>
              <a:rPr lang="en-US"/>
              <a:t>Reviews the work of other committees</a:t>
            </a:r>
          </a:p>
          <a:p>
            <a:pPr lvl="1"/>
            <a:r>
              <a:rPr lang="en-US"/>
              <a:t>Identifies needs for patient, family, and personnel education</a:t>
            </a:r>
          </a:p>
          <a:p>
            <a:pPr lvl="1"/>
            <a:r>
              <a:rPr lang="en-US"/>
              <a:t>Evaluates the results of a risk management program</a:t>
            </a:r>
          </a:p>
          <a:p>
            <a:pPr lvl="1"/>
            <a:r>
              <a:rPr lang="en-US"/>
              <a:t>Provides periodic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40536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Management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Nursing’s Role in Risk Management </a:t>
            </a:r>
          </a:p>
          <a:p>
            <a:pPr lvl="1"/>
            <a:r>
              <a:rPr lang="en-US"/>
              <a:t>Chief nursing administrator must be committed to the program.</a:t>
            </a:r>
          </a:p>
          <a:p>
            <a:pPr lvl="2"/>
            <a:r>
              <a:rPr lang="en-US"/>
              <a:t>Attitude will influence the staff and their participation.</a:t>
            </a:r>
          </a:p>
          <a:p>
            <a:pPr lvl="1"/>
            <a:r>
              <a:rPr lang="en-US"/>
              <a:t>High-risk areas in healthcare fall into five general categories:</a:t>
            </a:r>
          </a:p>
          <a:p>
            <a:pPr lvl="2"/>
            <a:r>
              <a:rPr lang="en-US"/>
              <a:t>Medication errors </a:t>
            </a:r>
          </a:p>
          <a:p>
            <a:pPr lvl="2"/>
            <a:r>
              <a:rPr lang="en-US"/>
              <a:t>Complications from diagnostic or treatment procedures </a:t>
            </a:r>
          </a:p>
          <a:p>
            <a:pPr lvl="2"/>
            <a:r>
              <a:rPr lang="en-US"/>
              <a:t>Falls </a:t>
            </a:r>
          </a:p>
          <a:p>
            <a:pPr lvl="2"/>
            <a:r>
              <a:rPr lang="en-US"/>
              <a:t>Patient or family dissatisfaction with care </a:t>
            </a:r>
          </a:p>
          <a:p>
            <a:pPr lvl="2"/>
            <a:r>
              <a:rPr lang="en-US"/>
              <a:t>Refusal of treatment or refusal to sign consent for treatment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2351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Management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Incident Reports </a:t>
            </a:r>
          </a:p>
          <a:p>
            <a:pPr lvl="1"/>
            <a:r>
              <a:rPr lang="en-US"/>
              <a:t>Used to analyze the severity, frequency, and causes of occurrences within the five risk categories</a:t>
            </a:r>
          </a:p>
          <a:p>
            <a:pPr lvl="1"/>
            <a:r>
              <a:rPr lang="en-US"/>
              <a:t>Accurate and comprehensive reporting on both the patient’s chart and in the incident report is essential.</a:t>
            </a:r>
          </a:p>
          <a:p>
            <a:pPr lvl="2"/>
            <a:r>
              <a:rPr lang="en-US"/>
              <a:t>Protect the organization and caregivers from litigation.</a:t>
            </a:r>
          </a:p>
          <a:p>
            <a:pPr lvl="1"/>
            <a:r>
              <a:rPr lang="en-US"/>
              <a:t>Incident reporting is often the nurse’s responsibility. </a:t>
            </a:r>
          </a:p>
          <a:p>
            <a:pPr lvl="1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2225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Incident Reports </a:t>
            </a:r>
          </a:p>
          <a:p>
            <a:pPr lvl="1"/>
            <a:r>
              <a:rPr lang="en-US"/>
              <a:t>Reportable incident</a:t>
            </a:r>
          </a:p>
          <a:p>
            <a:pPr lvl="2"/>
            <a:r>
              <a:rPr lang="en-US"/>
              <a:t>Should include any unexpected or unplanned occurrence that affects or could potentially affect a patient, family member, or staff</a:t>
            </a:r>
          </a:p>
          <a:p>
            <a:pPr lvl="2"/>
            <a:r>
              <a:rPr lang="en-US"/>
              <a:t>Attention should be paid to the adequacy of the form as well as to the data required.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2225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Management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Incident Reports </a:t>
            </a:r>
          </a:p>
          <a:p>
            <a:pPr lvl="1"/>
            <a:r>
              <a:rPr lang="en-US"/>
              <a:t>Reporting incidents involves the following steps: 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Discovery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Notification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Investigation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Consultation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Action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Recording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2225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just culture</a:t>
            </a:r>
          </a:p>
          <a:p>
            <a:r>
              <a:rPr lang="en-US"/>
              <a:t>Lean Six Sigma</a:t>
            </a:r>
          </a:p>
          <a:p>
            <a:r>
              <a:rPr lang="en-US"/>
              <a:t>outcome standards</a:t>
            </a:r>
          </a:p>
          <a:p>
            <a:r>
              <a:rPr lang="en-US"/>
              <a:t>pay for performance (P4P)</a:t>
            </a:r>
          </a:p>
          <a:p>
            <a:r>
              <a:rPr lang="en-US"/>
              <a:t>process standards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Management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Examples of Risk</a:t>
            </a:r>
          </a:p>
          <a:p>
            <a:pPr lvl="1"/>
            <a:r>
              <a:rPr lang="en-US"/>
              <a:t>Medication errors</a:t>
            </a:r>
          </a:p>
          <a:p>
            <a:pPr lvl="1"/>
            <a:r>
              <a:rPr lang="en-US"/>
              <a:t>Diagnostic procedure</a:t>
            </a:r>
          </a:p>
          <a:p>
            <a:pPr lvl="1"/>
            <a:r>
              <a:rPr lang="en-US"/>
              <a:t>Medical-legal incident</a:t>
            </a:r>
          </a:p>
          <a:p>
            <a:pPr lvl="1"/>
            <a:r>
              <a:rPr lang="en-US"/>
              <a:t>Patient or family dissatisfaction with care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2225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Management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Root­cause Analysis </a:t>
            </a:r>
          </a:p>
          <a:p>
            <a:pPr lvl="1"/>
            <a:r>
              <a:rPr lang="en-US"/>
              <a:t>Method to work backward through an event to examine every action that led to the error or event that occurred</a:t>
            </a:r>
          </a:p>
          <a:p>
            <a:pPr lvl="1"/>
            <a:r>
              <a:rPr lang="en-US"/>
              <a:t>Simplified method</a:t>
            </a:r>
          </a:p>
          <a:p>
            <a:pPr lvl="2"/>
            <a:r>
              <a:rPr lang="en-US"/>
              <a:t>Patient</a:t>
            </a:r>
          </a:p>
          <a:p>
            <a:pPr lvl="3"/>
            <a:r>
              <a:rPr lang="en-US"/>
              <a:t>What patient factors contributed to the event? </a:t>
            </a:r>
          </a:p>
          <a:p>
            <a:pPr lvl="2"/>
            <a:r>
              <a:rPr lang="en-US"/>
              <a:t>Personnel</a:t>
            </a:r>
          </a:p>
          <a:p>
            <a:pPr lvl="3"/>
            <a:r>
              <a:rPr lang="en-US"/>
              <a:t>What personnel actions contributed to the event? </a:t>
            </a:r>
          </a:p>
          <a:p>
            <a:pPr lvl="2"/>
            <a:r>
              <a:rPr lang="en-US"/>
              <a:t>Policies</a:t>
            </a:r>
          </a:p>
          <a:p>
            <a:pPr lvl="3"/>
            <a:r>
              <a:rPr lang="en-US"/>
              <a:t>Are there policies for this type of event?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2225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Management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Root­cause Analysis </a:t>
            </a:r>
          </a:p>
          <a:p>
            <a:pPr lvl="1"/>
            <a:r>
              <a:rPr lang="en-US"/>
              <a:t>Simplified method</a:t>
            </a:r>
          </a:p>
          <a:p>
            <a:pPr lvl="2"/>
            <a:r>
              <a:rPr lang="en-US"/>
              <a:t>Procedures</a:t>
            </a:r>
          </a:p>
          <a:p>
            <a:pPr lvl="3"/>
            <a:r>
              <a:rPr lang="en-US"/>
              <a:t>Are there standard procedures for this type of event? </a:t>
            </a:r>
          </a:p>
          <a:p>
            <a:pPr lvl="2"/>
            <a:r>
              <a:rPr lang="en-US"/>
              <a:t>Place</a:t>
            </a:r>
          </a:p>
          <a:p>
            <a:pPr lvl="3"/>
            <a:r>
              <a:rPr lang="en-US"/>
              <a:t>Did the workplace environment contribute to the event? </a:t>
            </a:r>
          </a:p>
          <a:p>
            <a:pPr lvl="2"/>
            <a:r>
              <a:rPr lang="en-US"/>
              <a:t>Politics</a:t>
            </a:r>
          </a:p>
          <a:p>
            <a:pPr lvl="3"/>
            <a:r>
              <a:rPr lang="en-US"/>
              <a:t>Did institutional or outside politics play a role in the event?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2225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Management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Root­cause Analysis </a:t>
            </a:r>
          </a:p>
          <a:p>
            <a:pPr lvl="1"/>
            <a:r>
              <a:rPr lang="en-US"/>
              <a:t>Peer Review</a:t>
            </a:r>
          </a:p>
          <a:p>
            <a:pPr lvl="2"/>
            <a:r>
              <a:rPr lang="en-US"/>
              <a:t>Purpose is to review an incident, determine if clinical standards were met or not, and propose an action plan to prevent a future occurrence. </a:t>
            </a:r>
          </a:p>
          <a:p>
            <a:pPr lvl="2"/>
            <a:r>
              <a:rPr lang="en-US"/>
              <a:t>Appropriate in the following situations:</a:t>
            </a:r>
          </a:p>
          <a:p>
            <a:pPr lvl="3"/>
            <a:r>
              <a:rPr lang="en-US"/>
              <a:t>An adverse patient outcome has occurred. </a:t>
            </a:r>
          </a:p>
          <a:p>
            <a:pPr lvl="3"/>
            <a:r>
              <a:rPr lang="en-US"/>
              <a:t>A serious risk or injury to a patient occurred. </a:t>
            </a:r>
          </a:p>
          <a:p>
            <a:pPr lvl="3"/>
            <a:r>
              <a:rPr lang="en-US"/>
              <a:t>A failure to rescue incident occurred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2225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Management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Role of the Nurse Manager </a:t>
            </a:r>
          </a:p>
          <a:p>
            <a:pPr lvl="1"/>
            <a:r>
              <a:rPr lang="en-US"/>
              <a:t>Nurse manager plays a key role in the success of any risk management program.</a:t>
            </a:r>
          </a:p>
          <a:p>
            <a:pPr lvl="1"/>
            <a:r>
              <a:rPr lang="en-US" dirty="0" smtClean="0">
                <a:cs typeface="Verdana" panose="020B0604030504040204" pitchFamily="34" charset="0"/>
              </a:rPr>
              <a:t>Individualize care</a:t>
            </a:r>
          </a:p>
          <a:p>
            <a:pPr lvl="2"/>
            <a:r>
              <a:rPr lang="en-US"/>
              <a:t>Distraught, dissatisfied, complaining patient is a high risk.</a:t>
            </a:r>
          </a:p>
          <a:p>
            <a:pPr lvl="2"/>
            <a:r>
              <a:rPr lang="en-US"/>
              <a:t>A satisfied patient or family is a low risk. </a:t>
            </a:r>
          </a:p>
          <a:p>
            <a:pPr lvl="1"/>
            <a:r>
              <a:rPr lang="en-US"/>
              <a:t>Once an incident has occurred, the following are the important factors:</a:t>
            </a:r>
          </a:p>
          <a:p>
            <a:pPr lvl="2"/>
            <a:r>
              <a:rPr lang="en-US"/>
              <a:t>Recognition of the incident </a:t>
            </a:r>
          </a:p>
          <a:p>
            <a:pPr lvl="2"/>
            <a:r>
              <a:rPr lang="en-US"/>
              <a:t>Quick follow­up and action </a:t>
            </a:r>
          </a:p>
          <a:p>
            <a:pPr lvl="2"/>
            <a:r>
              <a:rPr lang="en-US"/>
              <a:t>Personal contact </a:t>
            </a:r>
          </a:p>
          <a:p>
            <a:pPr lvl="2"/>
            <a:r>
              <a:rPr lang="en-US"/>
              <a:t>Immediate restitution (where appropriate)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74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Management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Role of the Nurse Manager </a:t>
            </a:r>
          </a:p>
          <a:p>
            <a:pPr lvl="1"/>
            <a:r>
              <a:rPr lang="en-US" dirty="0" smtClean="0">
                <a:cs typeface="Verdana" panose="020B0604030504040204" pitchFamily="34" charset="0"/>
              </a:rPr>
              <a:t>Handling complaints</a:t>
            </a:r>
          </a:p>
          <a:p>
            <a:pPr lvl="2"/>
            <a:r>
              <a:rPr lang="en-US"/>
              <a:t>First step is to listen to the person, to identify concerns, and to help defuse the situation. </a:t>
            </a:r>
          </a:p>
          <a:p>
            <a:pPr lvl="2"/>
            <a:r>
              <a:rPr lang="en-US"/>
              <a:t>If the requested resolution exceeds the nurse manager’s authority, the nurse manager should seek the assistance of a nurse administrator or hospital legal counsel. </a:t>
            </a:r>
          </a:p>
          <a:p>
            <a:pPr lvl="2"/>
            <a:r>
              <a:rPr lang="en-US"/>
              <a:t>All incidents must be properly documented.</a:t>
            </a:r>
            <a:endParaRPr lang="en-US" dirty="0" smtClean="0"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74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Management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Role of the Nurse Manager </a:t>
            </a:r>
          </a:p>
          <a:p>
            <a:pPr lvl="1"/>
            <a:r>
              <a:rPr lang="en-US" dirty="0" smtClean="0">
                <a:cs typeface="Verdana" panose="020B0604030504040204" pitchFamily="34" charset="0"/>
              </a:rPr>
              <a:t>A caring attititude</a:t>
            </a:r>
          </a:p>
          <a:p>
            <a:pPr lvl="2"/>
            <a:r>
              <a:rPr lang="en-US"/>
              <a:t>One of the most important ways to reduce risk is to instill a sense of confidence in both patients and families.</a:t>
            </a:r>
          </a:p>
          <a:p>
            <a:pPr lvl="3"/>
            <a:r>
              <a:rPr lang="en-US"/>
              <a:t>Created environmentally and professionally</a:t>
            </a:r>
          </a:p>
          <a:p>
            <a:pPr lvl="2"/>
            <a:r>
              <a:rPr lang="en-US"/>
              <a:t>The manager should be certain to thank staff for reporting adverse incidents.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74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Management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Creating a Blame­free Environment </a:t>
            </a:r>
          </a:p>
          <a:p>
            <a:pPr lvl="1"/>
            <a:r>
              <a:rPr lang="en-US" dirty="0" smtClean="0">
                <a:cs typeface="Verdana" panose="020B0604030504040204" pitchFamily="34" charset="0"/>
              </a:rPr>
              <a:t>Just culture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Allows reporting of errors without fear of undue retribution</a:t>
            </a:r>
          </a:p>
          <a:p>
            <a:pPr lvl="2"/>
            <a:r>
              <a:rPr lang="en-US"/>
              <a:t>Provides an environment in which employees can question policies and practices, express concerns, and admit mistakes without fear of retribution</a:t>
            </a:r>
            <a:endParaRPr lang="en-US" dirty="0" smtClean="0">
              <a:cs typeface="Verdana" panose="020B0604030504040204" pitchFamily="34" charset="0"/>
            </a:endParaRPr>
          </a:p>
          <a:p>
            <a:pPr lvl="1"/>
            <a:r>
              <a:rPr lang="en-US"/>
              <a:t>Errors can be categorized as follows:</a:t>
            </a:r>
          </a:p>
          <a:p>
            <a:pPr lvl="2"/>
            <a:r>
              <a:rPr lang="en-US"/>
              <a:t>Human errors </a:t>
            </a:r>
          </a:p>
          <a:p>
            <a:pPr lvl="2"/>
            <a:r>
              <a:rPr lang="en-US"/>
              <a:t>At­risk behaviors </a:t>
            </a:r>
          </a:p>
          <a:p>
            <a:pPr lvl="2"/>
            <a:r>
              <a:rPr lang="en-US"/>
              <a:t>Reckless behaviors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419177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Risk Management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Blame-Free Environment</a:t>
            </a:r>
          </a:p>
          <a:p>
            <a:pPr lvl="1"/>
            <a:r>
              <a:rPr lang="en-US" dirty="0" smtClean="0">
                <a:cs typeface="Verdana" panose="020B0604030504040204" pitchFamily="34" charset="0"/>
              </a:rPr>
              <a:t>Nurse manager i</a:t>
            </a:r>
            <a:r>
              <a:rPr lang="en-US"/>
              <a:t>s in a key position.</a:t>
            </a:r>
            <a:endParaRPr lang="en-US" dirty="0" smtClean="0">
              <a:cs typeface="Verdana" panose="020B0604030504040204" pitchFamily="34" charset="0"/>
            </a:endParaRP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Identify problems</a:t>
            </a:r>
          </a:p>
          <a:p>
            <a:pPr lvl="2"/>
            <a:r>
              <a:rPr lang="en-US" dirty="0" smtClean="0">
                <a:cs typeface="Verdana" panose="020B0604030504040204" pitchFamily="34" charset="0"/>
              </a:rPr>
              <a:t>Encourage a culture of safety and quality</a:t>
            </a:r>
          </a:p>
        </p:txBody>
      </p:sp>
    </p:spTree>
    <p:extLst>
      <p:ext uri="{BB962C8B-B14F-4D97-AF65-F5344CB8AC3E}">
        <p14:creationId xmlns:p14="http://schemas.microsoft.com/office/powerpoint/2010/main" val="19180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quality management</a:t>
            </a:r>
          </a:p>
          <a:p>
            <a:r>
              <a:rPr lang="en-US"/>
              <a:t>reportable incident</a:t>
            </a:r>
          </a:p>
          <a:p>
            <a:r>
              <a:rPr lang="en-US"/>
              <a:t>risk management</a:t>
            </a:r>
          </a:p>
          <a:p>
            <a:r>
              <a:rPr lang="en-US"/>
              <a:t>root-cause analysis</a:t>
            </a:r>
          </a:p>
          <a:p>
            <a:r>
              <a:rPr lang="en-US"/>
              <a:t>Six Sigma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spaghetti diagram</a:t>
            </a:r>
          </a:p>
          <a:p>
            <a:r>
              <a:rPr lang="en-US"/>
              <a:t>structure standards</a:t>
            </a:r>
          </a:p>
          <a:p>
            <a:r>
              <a:rPr lang="en-US"/>
              <a:t>total quality management (TQM)</a:t>
            </a:r>
          </a:p>
          <a:p>
            <a:r>
              <a:rPr lang="en-US"/>
              <a:t>value-based purchasing (VBP)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 One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Verdana" panose="020B0604030504040204" pitchFamily="34" charset="0"/>
              </a:rPr>
              <a:t>Describe how total quality management, continuous quality management, Six Sigma, Lean Six Sigma, and DMAIC address quality</a:t>
            </a:r>
            <a:r>
              <a:rPr lang="en-US" dirty="0" smtClean="0">
                <a:cs typeface="Verdana" panose="020B0604030504040204" pitchFamily="34" charset="0"/>
              </a:rPr>
              <a:t>.</a:t>
            </a:r>
            <a:endParaRPr lang="en-US" dirty="0"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207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Management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Concept of quality management is one in which problems are prevented and improvement of care and quality is sought.</a:t>
            </a:r>
          </a:p>
          <a:p>
            <a:r>
              <a:rPr lang="en-US"/>
              <a:t>A quality management program is based on an integrated system of information and accountability.</a:t>
            </a:r>
          </a:p>
          <a:p>
            <a:pPr lvl="1"/>
            <a:r>
              <a:rPr lang="en-US"/>
              <a:t>Systems can provide the data needed to enable organizations to track activities and outcomes.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6092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Quality Management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Quality Management</a:t>
            </a:r>
          </a:p>
          <a:p>
            <a:pPr lvl="1"/>
            <a:r>
              <a:rPr lang="en-US"/>
              <a:t>A management philosophy that emphasizes a commitment to excellence throughout the organization</a:t>
            </a:r>
          </a:p>
          <a:p>
            <a:pPr lvl="1"/>
            <a:r>
              <a:rPr lang="en-US"/>
              <a:t>Four core characteristics include:</a:t>
            </a:r>
          </a:p>
          <a:p>
            <a:pPr lvl="2"/>
            <a:r>
              <a:rPr lang="en-US"/>
              <a:t>Focus on customer/patient. </a:t>
            </a:r>
          </a:p>
          <a:p>
            <a:pPr lvl="2"/>
            <a:r>
              <a:rPr lang="en-US"/>
              <a:t>Involve the total organization. </a:t>
            </a:r>
          </a:p>
          <a:p>
            <a:pPr lvl="2"/>
            <a:r>
              <a:rPr lang="en-US"/>
              <a:t>Use quality tools and statistics for measurement. </a:t>
            </a:r>
          </a:p>
          <a:p>
            <a:pPr lvl="2"/>
            <a:r>
              <a:rPr lang="en-US"/>
              <a:t>Identify key processes for improvement.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7052" y="6172200"/>
            <a:ext cx="179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6092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2367</TotalTime>
  <Words>2029</Words>
  <Application>Microsoft Office PowerPoint</Application>
  <PresentationFormat>On-screen Show (4:3)</PresentationFormat>
  <Paragraphs>338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ＭＳ Ｐゴシック</vt:lpstr>
      <vt:lpstr>Arial</vt:lpstr>
      <vt:lpstr>Times New Roman</vt:lpstr>
      <vt:lpstr>Verdana</vt:lpstr>
      <vt:lpstr>Wingdings</vt:lpstr>
      <vt:lpstr>508 Lecture</vt:lpstr>
      <vt:lpstr>Effective Leadership and Management in Nursing Ninth Edition</vt:lpstr>
      <vt:lpstr>Learning Outcomes</vt:lpstr>
      <vt:lpstr>Key Terms</vt:lpstr>
      <vt:lpstr>Key Terms</vt:lpstr>
      <vt:lpstr>Key Terms</vt:lpstr>
      <vt:lpstr>Key Terms</vt:lpstr>
      <vt:lpstr>Learning Outcome One</vt:lpstr>
      <vt:lpstr>Quality Management</vt:lpstr>
      <vt:lpstr>Quality Management</vt:lpstr>
      <vt:lpstr>Quality Management</vt:lpstr>
      <vt:lpstr>Figure 6-1   PDCA cycle.</vt:lpstr>
      <vt:lpstr>Quality Management</vt:lpstr>
      <vt:lpstr>Quality Management</vt:lpstr>
      <vt:lpstr>Quality Management</vt:lpstr>
      <vt:lpstr>Quality Management</vt:lpstr>
      <vt:lpstr>Quality Management</vt:lpstr>
      <vt:lpstr>Quality Management</vt:lpstr>
      <vt:lpstr>Quality Management</vt:lpstr>
      <vt:lpstr>Figure 6-2   DMAIC: The Six Sigma Method. Adapted from DMAIC tools: Six Sigma training tools. Retrieved October 21, 2011, from www.dmaictools.com</vt:lpstr>
      <vt:lpstr>Quality Management</vt:lpstr>
      <vt:lpstr>Figure 6-3   Spaghetti diagram.</vt:lpstr>
      <vt:lpstr>Learning Outcome Two</vt:lpstr>
      <vt:lpstr>Improving Quality of Care</vt:lpstr>
      <vt:lpstr>Improving Quality of Care</vt:lpstr>
      <vt:lpstr>Improving Quality of Care</vt:lpstr>
      <vt:lpstr>Improving Quality of Care</vt:lpstr>
      <vt:lpstr>Improving Quality of Care</vt:lpstr>
      <vt:lpstr>Improving Quality of Care</vt:lpstr>
      <vt:lpstr>Improving Quality of Care</vt:lpstr>
      <vt:lpstr>Improving Quality of Care</vt:lpstr>
      <vt:lpstr>Improving Quality of Care</vt:lpstr>
      <vt:lpstr>Learning Outcome Three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  <vt:lpstr>Risk Management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Leadership and Management in Nursing, 9e</dc:title>
  <dc:subject/>
  <dc:creator>Eleanor J. Sullivan</dc:creator>
  <cp:keywords/>
  <dc:description/>
  <cp:lastModifiedBy>laptopuser</cp:lastModifiedBy>
  <cp:revision>187</cp:revision>
  <dcterms:created xsi:type="dcterms:W3CDTF">2017-07-10T15:14:14Z</dcterms:created>
  <dcterms:modified xsi:type="dcterms:W3CDTF">2017-08-02T01:10:39Z</dcterms:modified>
  <cp:category/>
</cp:coreProperties>
</file>