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48" r:id="rId2"/>
    <p:sldId id="349" r:id="rId3"/>
    <p:sldId id="365" r:id="rId4"/>
    <p:sldId id="366" r:id="rId5"/>
    <p:sldId id="371" r:id="rId6"/>
    <p:sldId id="367" r:id="rId7"/>
    <p:sldId id="351" r:id="rId8"/>
    <p:sldId id="353" r:id="rId9"/>
    <p:sldId id="354" r:id="rId10"/>
    <p:sldId id="372" r:id="rId11"/>
    <p:sldId id="368" r:id="rId12"/>
    <p:sldId id="357" r:id="rId13"/>
    <p:sldId id="373" r:id="rId14"/>
    <p:sldId id="360" r:id="rId15"/>
    <p:sldId id="374" r:id="rId16"/>
    <p:sldId id="369" r:id="rId17"/>
    <p:sldId id="363" r:id="rId18"/>
    <p:sldId id="375" r:id="rId19"/>
    <p:sldId id="376" r:id="rId20"/>
    <p:sldId id="377" r:id="rId21"/>
    <p:sldId id="370" r:id="rId22"/>
    <p:sldId id="364" r:id="rId23"/>
    <p:sldId id="3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122" autoAdjust="0"/>
  </p:normalViewPr>
  <p:slideViewPr>
    <p:cSldViewPr>
      <p:cViewPr varScale="1">
        <p:scale>
          <a:sx n="88" d="100"/>
          <a:sy n="88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5419344"/>
            <a:ext cx="8229600" cy="829056"/>
          </a:xfrm>
        </p:spPr>
        <p:txBody>
          <a:bodyPr anchor="b" anchorCtr="0"/>
          <a:lstStyle>
            <a:lvl1pPr>
              <a:defRPr sz="1600" b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1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latin typeface="Arial"/>
                <a:cs typeface="Arial"/>
              </a:rPr>
              <a:t>Effective Leadership and Management in Nursing</a:t>
            </a:r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sz="2400" b="0" dirty="0" smtClean="0">
                <a:latin typeface="Arial"/>
                <a:cs typeface="Arial"/>
              </a:rPr>
              <a:t>Ninth Edition</a:t>
            </a:r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</a:t>
            </a:r>
            <a:r>
              <a:rPr lang="en-US" sz="2800" dirty="0" smtClean="0"/>
              <a:t>17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Staffing and Scheduling</a:t>
            </a:r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Staffing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Determining Nursing Care Hours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Patient workload trends analyzed for each day of the week.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Each hour in critical care.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For example, if 26 patients required 161 nursing care hours, an average of 6.19 nursing hours per patient per day (NHPPD) are required.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NHPPD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Total nursing care hours divided by total census (number of patients)</a:t>
            </a:r>
          </a:p>
          <a:p>
            <a:pPr lvl="1"/>
            <a:r>
              <a:rPr lang="en-US"/>
              <a:t>There are no specific standards for NCHs for any type of patient or patient care unit.</a:t>
            </a:r>
          </a:p>
        </p:txBody>
      </p:sp>
    </p:spTree>
    <p:extLst>
      <p:ext uri="{BB962C8B-B14F-4D97-AF65-F5344CB8AC3E}">
        <p14:creationId xmlns:p14="http://schemas.microsoft.com/office/powerpoint/2010/main" val="162705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workforce full-time equivalents (FTEs)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434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Planning FTE Workforce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Calculating FTEs</a:t>
            </a:r>
          </a:p>
          <a:p>
            <a:pPr lvl="1"/>
            <a:r>
              <a:rPr lang="en-US"/>
              <a:t>One FTE equals 40 hours of work per week for 52 weeks.</a:t>
            </a:r>
          </a:p>
          <a:p>
            <a:pPr lvl="2"/>
            <a:r>
              <a:rPr lang="en-US"/>
              <a:t>2,080 hours per year</a:t>
            </a:r>
          </a:p>
          <a:p>
            <a:pPr lvl="1"/>
            <a:r>
              <a:rPr lang="en-US"/>
              <a:t>One person working full-time usually works 80 hours (ten 8-hour shifts) in a 2-week period.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To staff an 8-hour shift takes 1.4 FTEs, one person working ten 8-hour shifts (1.0 FTE) and another person working four 8-hour shifts (0.4 FTE) to provide for the full-time person's 2 days off every week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Staff working all 8-hour shifts</a:t>
            </a:r>
          </a:p>
          <a:p>
            <a:pPr lvl="3"/>
            <a:r>
              <a:rPr lang="en-US" altLang="en-US" dirty="0" smtClean="0">
                <a:cs typeface="Verdana" panose="020B0604030504040204" pitchFamily="34" charset="0"/>
              </a:rPr>
              <a:t>1.4 FTEs × 33 shifts = 4.2 FTEs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67401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Planning FTE Workforce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Calculating FTEs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2.1 FTEs are needed to staff one 12-hour shift each day, each week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Two people each working three 12-hour shifts and one person working one 12-hour shift each week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0.9 FTE + 0.9 FTE + 0.3 FTE = 2.1 FTEs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Staff working 12-hour shifts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2.1 FTEs × 32 shifts = 4.2 FTEs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67401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Planning FTE Workforce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Determine Staffing Mix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Hygiene care, feeding, transferring, turning patients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LPNS or UAPs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Assessments, patient education, or discharge planning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RNs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High RN skill mix allows for greater staffing flexibility.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2768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Planning FTE Workforce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Determine Staffing Mix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Block staffing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Scheduling a set staff mix for every shift</a:t>
            </a:r>
          </a:p>
          <a:p>
            <a:pPr lvl="2"/>
            <a:r>
              <a:rPr lang="en-US"/>
              <a:t>May be trends in peak workload hours in emergency departments, when additional staff (RN, UAP, or secretary) beyond the block staff are necessary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Staff needs vary by shift or day of the week.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Surgery patient census fluctuates.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Higher census Monday through Thursday</a:t>
            </a:r>
          </a:p>
        </p:txBody>
      </p:sp>
    </p:spTree>
    <p:extLst>
      <p:ext uri="{BB962C8B-B14F-4D97-AF65-F5344CB8AC3E}">
        <p14:creationId xmlns:p14="http://schemas.microsoft.com/office/powerpoint/2010/main" val="42768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various ways to schedule staff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973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Scheduling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Nurse shortages and current restrictions in salary budgets have made creative and flexible staffing patterns necessary and probably everlasting. </a:t>
            </a:r>
          </a:p>
          <a:p>
            <a:r>
              <a:rPr lang="en-US"/>
              <a:t>Flexible staffing patterns can be a major challenge and, in some cases, a mathematical challenge.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19122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Self-staffing and self-scheduling</a:t>
            </a:r>
          </a:p>
          <a:p>
            <a:pPr lvl="1"/>
            <a:r>
              <a:rPr lang="en-US"/>
              <a:t>Empowerment strategy allows unit staff the authority to use their backup staffing options.</a:t>
            </a:r>
          </a:p>
          <a:p>
            <a:pPr lvl="1"/>
            <a:r>
              <a:rPr lang="en-US"/>
              <a:t>Self-scheduling allows staff to create and manage aschedule by indicating their preferred shifts to work. </a:t>
            </a:r>
            <a:endParaRPr lang="en-US" alt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19122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Shared schedule</a:t>
            </a:r>
          </a:p>
          <a:p>
            <a:pPr lvl="1"/>
            <a:r>
              <a:rPr lang="en-US"/>
              <a:t>Two people share one full-time schedule.</a:t>
            </a:r>
          </a:p>
          <a:p>
            <a:pPr lvl="2"/>
            <a:r>
              <a:rPr lang="en-US"/>
              <a:t>Splitting the day of 12 hours into half days of 6.5 hours each</a:t>
            </a:r>
          </a:p>
          <a:p>
            <a:pPr lvl="2"/>
            <a:r>
              <a:rPr lang="en-US"/>
              <a:t>Alternating morning and afternoon shifts.</a:t>
            </a:r>
            <a:endParaRPr lang="en-US" altLang="en-US" dirty="0" smtClean="0"/>
          </a:p>
          <a:p>
            <a:r>
              <a:rPr lang="en-US" altLang="en-US" dirty="0" smtClean="0"/>
              <a:t>Open shift management</a:t>
            </a:r>
          </a:p>
          <a:p>
            <a:pPr lvl="1"/>
            <a:r>
              <a:rPr lang="en-US"/>
              <a:t>Allows staff to schedule additional shifts beyond their expected shifts</a:t>
            </a:r>
            <a:endParaRPr lang="en-US" alt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19122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Outcomes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Determine staffing needs using evidence-based tools.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Plan workforce full-time equivalents (FTEs).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the various ways to schedule staff.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Explain how to supplement staff when needed.</a:t>
            </a:r>
            <a:endParaRPr lang="en-US" altLang="en-US" dirty="0" smtClean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32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Weekend Staffing Plan </a:t>
            </a:r>
          </a:p>
          <a:p>
            <a:pPr lvl="1"/>
            <a:r>
              <a:rPr lang="en-US"/>
              <a:t>Acuity of patients in hospitals, including medical and surgical patients, mandates staffing units on the weekends by the same principles used for weekdays.</a:t>
            </a:r>
          </a:p>
          <a:p>
            <a:r>
              <a:rPr lang="en-US"/>
              <a:t>Automated Scheduling</a:t>
            </a:r>
          </a:p>
          <a:p>
            <a:pPr lvl="1"/>
            <a:r>
              <a:rPr lang="en-US"/>
              <a:t>Matching patient demand to nurse staffing is better done by automated systems than by individuals.</a:t>
            </a:r>
          </a:p>
          <a:p>
            <a:pPr lvl="1"/>
            <a:r>
              <a:rPr lang="en-US"/>
              <a:t>Automated systems improve patient care outcomes because nurses spend more time with the patients who need the most nursing care.</a:t>
            </a:r>
          </a:p>
        </p:txBody>
      </p:sp>
    </p:spTree>
    <p:extLst>
      <p:ext uri="{BB962C8B-B14F-4D97-AF65-F5344CB8AC3E}">
        <p14:creationId xmlns:p14="http://schemas.microsoft.com/office/powerpoint/2010/main" val="419122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Four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how to supplement staff when needed.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0920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Supplemental Staff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Nurse manager must occasionally find additional staff.</a:t>
            </a:r>
          </a:p>
          <a:p>
            <a:pPr lvl="1"/>
            <a:r>
              <a:rPr lang="en-US"/>
              <a:t>Options include :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PRN staff</a:t>
            </a:r>
          </a:p>
          <a:p>
            <a:pPr lvl="3"/>
            <a:r>
              <a:rPr lang="en-US" altLang="en-US" dirty="0" smtClean="0">
                <a:cs typeface="Verdana" panose="020B0604030504040204" pitchFamily="34" charset="0"/>
              </a:rPr>
              <a:t>Scheduled as needed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Part-time staff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39869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Supplemental Staff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Internal pools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Provide staffing at substantially lower cost than agency nurses</a:t>
            </a:r>
          </a:p>
          <a:p>
            <a:pPr lvl="1"/>
            <a:r>
              <a:rPr lang="en-US"/>
              <a:t>Can be centralized or decentralized</a:t>
            </a:r>
          </a:p>
          <a:p>
            <a:pPr lvl="2"/>
            <a:r>
              <a:rPr lang="en-US"/>
              <a:t>Centralized pool is the most efficient.</a:t>
            </a:r>
            <a:endParaRPr lang="en-US" altLang="en-US" dirty="0" smtClean="0">
              <a:cs typeface="Verdana" panose="020B0604030504040204" pitchFamily="34" charset="0"/>
            </a:endParaRPr>
          </a:p>
          <a:p>
            <a:r>
              <a:rPr lang="en-US" altLang="en-US" dirty="0" smtClean="0">
                <a:cs typeface="Verdana" panose="020B0604030504040204" pitchFamily="34" charset="0"/>
              </a:rPr>
              <a:t>External pools</a:t>
            </a:r>
          </a:p>
          <a:p>
            <a:pPr lvl="1"/>
            <a:r>
              <a:rPr lang="en-US"/>
              <a:t>Agency nurses become part of the regular staff contracted to fill vacancies for a specified period of time.</a:t>
            </a:r>
          </a:p>
          <a:p>
            <a:pPr lvl="1"/>
            <a:r>
              <a:rPr lang="en-US"/>
              <a:t>Most agency nurses are used as supplemental staff.</a:t>
            </a:r>
          </a:p>
        </p:txBody>
      </p:sp>
    </p:spTree>
    <p:extLst>
      <p:ext uri="{BB962C8B-B14F-4D97-AF65-F5344CB8AC3E}">
        <p14:creationId xmlns:p14="http://schemas.microsoft.com/office/powerpoint/2010/main" val="239869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block staffing</a:t>
            </a:r>
          </a:p>
          <a:p>
            <a:r>
              <a:rPr lang="en-US"/>
              <a:t>demand management</a:t>
            </a:r>
          </a:p>
          <a:p>
            <a:r>
              <a:rPr lang="en-US"/>
              <a:t>full-time equivalent (FTE)</a:t>
            </a:r>
          </a:p>
          <a:p>
            <a:r>
              <a:rPr lang="en-US"/>
              <a:t>nursing care hours (NCHs)</a:t>
            </a:r>
          </a:p>
          <a:p>
            <a:r>
              <a:rPr lang="en-US"/>
              <a:t>patient classification systems (PCSs)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pools</a:t>
            </a:r>
          </a:p>
          <a:p>
            <a:r>
              <a:rPr lang="en-US"/>
              <a:t>self-scheduling</a:t>
            </a:r>
          </a:p>
          <a:p>
            <a:r>
              <a:rPr lang="en-US"/>
              <a:t>staffing</a:t>
            </a:r>
          </a:p>
          <a:p>
            <a:r>
              <a:rPr lang="en-US"/>
              <a:t>staffing mix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Staffing and scheduling are important responsibilities of the nurse manager.</a:t>
            </a:r>
          </a:p>
          <a:p>
            <a:r>
              <a:rPr lang="en-US"/>
              <a:t>Decreasing nurse-to-patient ratios are associated with higher patient survival rates.</a:t>
            </a:r>
          </a:p>
          <a:p>
            <a:r>
              <a:rPr lang="en-US"/>
              <a:t>Nurses’ perceptions of workload and feelings of burnout have been tied to job dissatisfaction, increased turnover, and nurse-reported quality of care.</a:t>
            </a:r>
          </a:p>
        </p:txBody>
      </p:sp>
    </p:spTree>
    <p:extLst>
      <p:ext uri="{BB962C8B-B14F-4D97-AF65-F5344CB8AC3E}">
        <p14:creationId xmlns:p14="http://schemas.microsoft.com/office/powerpoint/2010/main" val="422466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staffing needs using evidence-based tools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356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Staffing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Goal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Provide appropriate numbers and mix of nursing staff to match actual or projected patient care needs to provide effective and efficient nursing care</a:t>
            </a:r>
          </a:p>
          <a:p>
            <a:r>
              <a:rPr lang="en-US" altLang="en-US" dirty="0" smtClean="0">
                <a:cs typeface="Verdana" panose="020B0604030504040204" pitchFamily="34" charset="0"/>
              </a:rPr>
              <a:t>Managers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Must examine workload pattern for the designated unit, department, or clinic to determine needed staff</a:t>
            </a:r>
          </a:p>
          <a:p>
            <a:r>
              <a:rPr lang="en-US"/>
              <a:t>Joint Commission identifies staffing expectations.</a:t>
            </a:r>
          </a:p>
          <a:p>
            <a:pPr lvl="1"/>
            <a:r>
              <a:rPr lang="en-US"/>
              <a:t>Requires the right number of competent staff be provided to meet patients’ needs based on organization-selected criteria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22466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Staffing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Patient Classification Systems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Also known as patient acuity systems</a:t>
            </a:r>
          </a:p>
          <a:p>
            <a:pPr lvl="1"/>
            <a:r>
              <a:rPr lang="en-US"/>
              <a:t>Use patient needs to objectively determine workload requirements and staffing needs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Data collected at midpoint for every shift and analyzed before next shift.</a:t>
            </a:r>
          </a:p>
          <a:p>
            <a:pPr lvl="1"/>
            <a:r>
              <a:rPr lang="en-US"/>
              <a:t>Ideally, this system would accurately predict the number and skill level of nurses needed for the next shift.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5093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Staffing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Patient Classification Systems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Problems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Nurses may call in sick.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Patient's condition may change.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Demand management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Deviations are tracked and staffing adjusted accordingly.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62705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2402</TotalTime>
  <Words>948</Words>
  <Application>Microsoft Office PowerPoint</Application>
  <PresentationFormat>On-screen Show (4:3)</PresentationFormat>
  <Paragraphs>134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Times New Roman</vt:lpstr>
      <vt:lpstr>Verdana</vt:lpstr>
      <vt:lpstr>Wingdings</vt:lpstr>
      <vt:lpstr>508 Lecture</vt:lpstr>
      <vt:lpstr>Effective Leadership and Management in Nursing Ninth Edition</vt:lpstr>
      <vt:lpstr>Learning Outcomes</vt:lpstr>
      <vt:lpstr>Key Terms</vt:lpstr>
      <vt:lpstr>Key Terms</vt:lpstr>
      <vt:lpstr>Introduction</vt:lpstr>
      <vt:lpstr>Learning Outcome One</vt:lpstr>
      <vt:lpstr>Staffing</vt:lpstr>
      <vt:lpstr>Staffing</vt:lpstr>
      <vt:lpstr>Staffing</vt:lpstr>
      <vt:lpstr>Staffing</vt:lpstr>
      <vt:lpstr>Learning Outcome Two</vt:lpstr>
      <vt:lpstr>Planning FTE Workforce</vt:lpstr>
      <vt:lpstr>Planning FTE Workforce</vt:lpstr>
      <vt:lpstr>Planning FTE Workforce</vt:lpstr>
      <vt:lpstr>Planning FTE Workforce</vt:lpstr>
      <vt:lpstr>Learning Outcome Three</vt:lpstr>
      <vt:lpstr>Scheduling</vt:lpstr>
      <vt:lpstr>Scheduling</vt:lpstr>
      <vt:lpstr>Scheduling</vt:lpstr>
      <vt:lpstr>Scheduling</vt:lpstr>
      <vt:lpstr>Learning Outcome Four</vt:lpstr>
      <vt:lpstr>Supplemental Staff</vt:lpstr>
      <vt:lpstr>Supplemental Staff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laptopuser</cp:lastModifiedBy>
  <cp:revision>208</cp:revision>
  <dcterms:created xsi:type="dcterms:W3CDTF">2017-07-12T15:47:12Z</dcterms:created>
  <dcterms:modified xsi:type="dcterms:W3CDTF">2017-08-02T01:23:19Z</dcterms:modified>
  <cp:category/>
</cp:coreProperties>
</file>