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48" r:id="rId2"/>
    <p:sldId id="349" r:id="rId3"/>
    <p:sldId id="366" r:id="rId4"/>
    <p:sldId id="367" r:id="rId5"/>
    <p:sldId id="368" r:id="rId6"/>
    <p:sldId id="369" r:id="rId7"/>
    <p:sldId id="351" r:id="rId8"/>
    <p:sldId id="374" r:id="rId9"/>
    <p:sldId id="375" r:id="rId10"/>
    <p:sldId id="372" r:id="rId11"/>
    <p:sldId id="352" r:id="rId12"/>
    <p:sldId id="353" r:id="rId13"/>
    <p:sldId id="354" r:id="rId14"/>
    <p:sldId id="355" r:id="rId15"/>
    <p:sldId id="376" r:id="rId16"/>
    <p:sldId id="377" r:id="rId17"/>
    <p:sldId id="379" r:id="rId18"/>
    <p:sldId id="378" r:id="rId19"/>
    <p:sldId id="370" r:id="rId20"/>
    <p:sldId id="356" r:id="rId21"/>
    <p:sldId id="380" r:id="rId22"/>
    <p:sldId id="381" r:id="rId23"/>
    <p:sldId id="357" r:id="rId24"/>
    <p:sldId id="382" r:id="rId25"/>
    <p:sldId id="361" r:id="rId26"/>
    <p:sldId id="383" r:id="rId27"/>
    <p:sldId id="384" r:id="rId28"/>
    <p:sldId id="373" r:id="rId29"/>
    <p:sldId id="362" r:id="rId30"/>
    <p:sldId id="385" r:id="rId31"/>
    <p:sldId id="363" r:id="rId32"/>
    <p:sldId id="364" r:id="rId33"/>
    <p:sldId id="365" r:id="rId34"/>
    <p:sldId id="387" r:id="rId35"/>
    <p:sldId id="386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5122" autoAdjust="0"/>
  </p:normalViewPr>
  <p:slideViewPr>
    <p:cSldViewPr>
      <p:cViewPr varScale="1">
        <p:scale>
          <a:sx n="88" d="100"/>
          <a:sy n="88" d="100"/>
        </p:scale>
        <p:origin x="10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7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Add edition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Chapter ##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pic>
        <p:nvPicPr>
          <p:cNvPr id="17" name="Picture 16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pic>
        <p:nvPicPr>
          <p:cNvPr id="14" name="Picture 13" descr="1d026244feaf06692eabcfef98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400" y="1600200"/>
            <a:ext cx="3571875" cy="4572000"/>
          </a:xfrm>
          <a:prstGeom prst="rect">
            <a:avLst/>
          </a:prstGeom>
          <a:ln>
            <a:solidFill>
              <a:srgbClr val="3C1581"/>
            </a:solidFill>
          </a:ln>
        </p:spPr>
      </p:pic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007FA3"/>
              </a:buClr>
              <a:buSzPct val="100000"/>
              <a:buFont typeface="+mj-lt"/>
              <a:buAutoNum type="arabicPeriod"/>
              <a:defRPr/>
            </a:lvl1pPr>
            <a:lvl2pPr marL="800100" indent="-342900">
              <a:buClr>
                <a:srgbClr val="007FA3"/>
              </a:buClr>
              <a:buFont typeface="+mj-lt"/>
              <a:buAutoNum type="arabicPeriod"/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3061228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>
            <a:lvl1pPr marL="0" indent="0" algn="ctr">
              <a:buClr>
                <a:srgbClr val="007FA3"/>
              </a:buClr>
              <a:buSzPct val="100000"/>
              <a:buNone/>
              <a:defRPr sz="2800"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7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19456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2017,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5419344"/>
            <a:ext cx="8229600" cy="829056"/>
          </a:xfrm>
        </p:spPr>
        <p:txBody>
          <a:bodyPr anchor="b" anchorCtr="0"/>
          <a:lstStyle>
            <a:lvl1pPr>
              <a:defRPr sz="1600" b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pic>
        <p:nvPicPr>
          <p:cNvPr id="9" name="Picture 8" descr="Pearson Logo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60" r:id="rId3"/>
    <p:sldLayoutId id="2147483659" r:id="rId4"/>
    <p:sldLayoutId id="2147483658" r:id="rId5"/>
    <p:sldLayoutId id="2147483661" r:id="rId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>
                <a:latin typeface="Arial"/>
                <a:cs typeface="Arial"/>
              </a:rPr>
              <a:t>Effective Leadership and Management in Nursing</a:t>
            </a:r>
            <a:r>
              <a:rPr lang="en-US" i="1" dirty="0" smtClean="0">
                <a:latin typeface="Arial"/>
                <a:cs typeface="Arial"/>
              </a:rPr>
              <a:t/>
            </a:r>
            <a:br>
              <a:rPr lang="en-US" i="1" dirty="0" smtClean="0">
                <a:latin typeface="Arial"/>
                <a:cs typeface="Arial"/>
              </a:rPr>
            </a:br>
            <a:r>
              <a:rPr lang="en-US" sz="2400" b="0" dirty="0" smtClean="0">
                <a:latin typeface="Arial"/>
                <a:cs typeface="Arial"/>
              </a:rPr>
              <a:t>Ninth Edition</a:t>
            </a:r>
            <a:endParaRPr lang="en-US" sz="2400" b="0" dirty="0">
              <a:latin typeface="Arial"/>
              <a:cs typeface="Aria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800" dirty="0"/>
              <a:t>Chapter </a:t>
            </a:r>
            <a:r>
              <a:rPr lang="en-US" sz="2800" dirty="0" smtClean="0"/>
              <a:t>21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en-US" sz="2400" dirty="0"/>
              <a:t>Managing Absenteeism, Reducing Turnover, Retaining </a:t>
            </a:r>
            <a:r>
              <a:rPr lang="en-US" altLang="en-US" sz="2400" dirty="0" smtClean="0"/>
              <a:t>Staff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7873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Figure 21-1</a:t>
            </a:r>
            <a:r>
              <a:rPr lang="en-US" dirty="0"/>
              <a:t> </a:t>
            </a:r>
            <a:r>
              <a:rPr lang="en-US" dirty="0" smtClean="0"/>
              <a:t>  A </a:t>
            </a:r>
            <a:r>
              <a:rPr lang="en-US" dirty="0"/>
              <a:t>diagnostic model of employee attendance.</a:t>
            </a:r>
          </a:p>
        </p:txBody>
      </p:sp>
      <p:pic>
        <p:nvPicPr>
          <p:cNvPr id="3" name="Picture 2" descr="A diagram shows factors affecting an employee’s attendance at work.&#10;The interrelated factors affecting the attendance of an employee at work shown in the diagram are as follows:&#10;◦ Job itself&#10;◦ Organizational practices&#10;◦ Supervision&#10;◦ Labor market&#10;◦ Absence culture&#10;Various barriers to attendance shown in the diagram are:&#10;◦ Illness and injuries&#10;◦ Family responsibilities&#10;◦ Transportation problems&#10;◦ Past experiences&#10;Other factors are:&#10;◦ Perceived ability to attend&#10;◦ Attendance motivation&#10;◦ Employee attitudes, values, and goal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85800"/>
            <a:ext cx="8229600" cy="471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30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Absenteeism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cs typeface="Verdana" panose="020B0604030504040204" pitchFamily="34" charset="0"/>
              </a:rPr>
              <a:t>Employee motivation to attend is affected by: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The job itself</a:t>
            </a:r>
          </a:p>
          <a:p>
            <a:pPr lvl="2"/>
            <a:r>
              <a:rPr lang="en-US"/>
              <a:t>Attendance barriers</a:t>
            </a:r>
            <a:endParaRPr lang="en-US" altLang="en-US" dirty="0" smtClean="0">
              <a:cs typeface="Verdana" panose="020B0604030504040204" pitchFamily="34" charset="0"/>
            </a:endParaRP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Organizational practices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Absence culture</a:t>
            </a:r>
          </a:p>
          <a:p>
            <a:pPr lvl="2"/>
            <a:r>
              <a:rPr lang="en-US"/>
              <a:t>General attitude toward and tolerance of absenteeism</a:t>
            </a:r>
            <a:endParaRPr lang="en-US" altLang="en-US" dirty="0" smtClean="0">
              <a:cs typeface="Verdana" panose="020B0604030504040204" pitchFamily="34" charset="0"/>
            </a:endParaRP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Generational differences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Management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Labor market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Personal characteristics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9524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Absenteeism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Managing Employee Absenteeism </a:t>
            </a:r>
          </a:p>
          <a:p>
            <a:pPr lvl="1"/>
            <a:r>
              <a:rPr lang="en-US"/>
              <a:t>Absence patterns can answer such questions as the following:</a:t>
            </a:r>
          </a:p>
          <a:p>
            <a:pPr lvl="2"/>
            <a:r>
              <a:rPr lang="en-US"/>
              <a:t>Is absenteeism equally distributed across all nurses? </a:t>
            </a:r>
          </a:p>
          <a:p>
            <a:pPr lvl="2"/>
            <a:r>
              <a:rPr lang="en-US"/>
              <a:t>In comparison to other units, does your area of responsibility have a high absenteeism rate? </a:t>
            </a:r>
          </a:p>
          <a:p>
            <a:pPr lvl="2"/>
            <a:r>
              <a:rPr lang="en-US"/>
              <a:t>Are most absences of short or long duration? </a:t>
            </a:r>
          </a:p>
          <a:p>
            <a:pPr lvl="2"/>
            <a:r>
              <a:rPr lang="en-US"/>
              <a:t>Does the absenteeism have a consistent pattern?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87204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Absenteeism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Managing Employee Absenteeism </a:t>
            </a:r>
          </a:p>
          <a:p>
            <a:pPr lvl="1"/>
            <a:r>
              <a:rPr lang="en-US"/>
              <a:t>Encourage staff’s motivation to attend.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Job enrichment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Stress reduction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Making excellent attendance the norm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Advancement opportunities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Improved coworker relations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73049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Absenteeism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Managing Employee Absenteeism </a:t>
            </a:r>
          </a:p>
          <a:p>
            <a:pPr lvl="1"/>
            <a:r>
              <a:rPr lang="en-US"/>
              <a:t>Encourage staff’s motivation to attend.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Selecting employees who will be satisfied and committed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Role modeling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Discussing attendance during performance appraisal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Rewarding good attendance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Enforcing absenteeism policies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422459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Absenteeism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Absenteeism Policies</a:t>
            </a:r>
          </a:p>
          <a:p>
            <a:pPr lvl="1"/>
            <a:r>
              <a:rPr lang="en-US"/>
              <a:t>Most organizational policies allow employees to accrue paid sick days.</a:t>
            </a:r>
          </a:p>
          <a:p>
            <a:pPr lvl="1"/>
            <a:r>
              <a:rPr lang="en-US"/>
              <a:t>An approach for managing absenteeism is substituting personal days for unused sick days.</a:t>
            </a:r>
          </a:p>
          <a:p>
            <a:pPr lvl="2"/>
            <a:r>
              <a:rPr lang="en-US"/>
              <a:t>Employee no longer has to lie to use days off.</a:t>
            </a:r>
          </a:p>
          <a:p>
            <a:pPr lvl="2"/>
            <a:r>
              <a:rPr lang="en-US"/>
              <a:t>Nurse manager may have time to plan for a replacement.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422459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Absenteeism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Selecting Employees and Monitoring Absenteeism</a:t>
            </a:r>
          </a:p>
          <a:p>
            <a:pPr lvl="1"/>
            <a:r>
              <a:rPr lang="en-US"/>
              <a:t>Strategies for dealing with employees with excessive absences include:</a:t>
            </a:r>
          </a:p>
          <a:p>
            <a:pPr lvl="2"/>
            <a:r>
              <a:rPr lang="en-US"/>
              <a:t>Set expectations with each new employee.</a:t>
            </a:r>
          </a:p>
          <a:p>
            <a:pPr lvl="3"/>
            <a:r>
              <a:rPr lang="en-US"/>
              <a:t>Give her or him the attendance policy in writing.</a:t>
            </a:r>
          </a:p>
          <a:p>
            <a:pPr lvl="3"/>
            <a:r>
              <a:rPr lang="en-US"/>
              <a:t>Clarify any questions. </a:t>
            </a:r>
          </a:p>
          <a:p>
            <a:pPr lvl="2"/>
            <a:r>
              <a:rPr lang="en-US"/>
              <a:t>Monitor each individual’s attendance, and document it. </a:t>
            </a:r>
          </a:p>
          <a:p>
            <a:pPr lvl="2"/>
            <a:r>
              <a:rPr lang="en-US"/>
              <a:t>Intervene early and consistently, coaching and dealing with policy or procedure violations as appropriate.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422459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Absenteeism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Selecting Employees and Monitoring Absenteeism</a:t>
            </a:r>
          </a:p>
          <a:p>
            <a:pPr lvl="1"/>
            <a:r>
              <a:rPr lang="en-US"/>
              <a:t>Strategies for dealing with employees with excessive absences include:</a:t>
            </a:r>
          </a:p>
          <a:p>
            <a:pPr lvl="2"/>
            <a:r>
              <a:rPr lang="en-US"/>
              <a:t>Be sure to reward staff who have good attendance.</a:t>
            </a:r>
          </a:p>
          <a:p>
            <a:pPr lvl="3"/>
            <a:r>
              <a:rPr lang="en-US"/>
              <a:t>Ensure any organizational rewards are delivered.</a:t>
            </a:r>
          </a:p>
          <a:p>
            <a:pPr lvl="3"/>
            <a:r>
              <a:rPr lang="en-US"/>
              <a:t>Give your personal reward through feedback in performance appraisals. </a:t>
            </a:r>
          </a:p>
          <a:p>
            <a:pPr lvl="2"/>
            <a:r>
              <a:rPr lang="en-US"/>
              <a:t>Be a role model for good attendance yourself.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422459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Absenteeism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Family and Medical Leave </a:t>
            </a:r>
          </a:p>
          <a:p>
            <a:pPr lvl="1"/>
            <a:r>
              <a:rPr lang="en-US"/>
              <a:t>Family and Medical Leave Act (FMLA) </a:t>
            </a:r>
          </a:p>
          <a:p>
            <a:pPr lvl="2"/>
            <a:r>
              <a:rPr lang="en-US"/>
              <a:t>All public employers and all private employers employing 50 or more individuals must provide eligible employees with leave of up to 12 weeks during any 12-month period.</a:t>
            </a:r>
          </a:p>
          <a:p>
            <a:pPr lvl="3"/>
            <a:r>
              <a:rPr lang="en-US"/>
              <a:t>Serious illness, birth or adoption of a child, placement of a foster child into the household, or care of a seriously ill child, spouse, or parent.</a:t>
            </a:r>
          </a:p>
          <a:p>
            <a:pPr lvl="2"/>
            <a:r>
              <a:rPr lang="en-US"/>
              <a:t>Allows eligible employees to maintain health insurance coverage while on leave.</a:t>
            </a:r>
          </a:p>
          <a:p>
            <a:pPr lvl="2"/>
            <a:r>
              <a:rPr lang="en-US"/>
              <a:t>Allows them to return to the same or equivalent position at the end of the leave period.</a:t>
            </a:r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9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Two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Describe how nursing turnover affects the organization</a:t>
            </a: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5711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Outcomes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Explain absenteeism and how to manage it.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Describe how nursing turnover affects the organization.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Examine what organizations can do to improve retention of nurses.</a:t>
            </a:r>
          </a:p>
        </p:txBody>
      </p:sp>
    </p:spTree>
    <p:extLst>
      <p:ext uri="{BB962C8B-B14F-4D97-AF65-F5344CB8AC3E}">
        <p14:creationId xmlns:p14="http://schemas.microsoft.com/office/powerpoint/2010/main" val="22131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Reducing Turnover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Turnover</a:t>
            </a:r>
          </a:p>
          <a:p>
            <a:pPr lvl="1"/>
            <a:r>
              <a:rPr lang="en-US"/>
              <a:t>Number of staff members who vacate a position. </a:t>
            </a:r>
          </a:p>
          <a:p>
            <a:r>
              <a:rPr lang="en-US"/>
              <a:t>Retaining both experienced nurses and new graduates is essential.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40861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Reducing Turnover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Cost of Nursing Turnover</a:t>
            </a:r>
          </a:p>
          <a:p>
            <a:pPr lvl="1"/>
            <a:r>
              <a:rPr lang="en-US" altLang="en-US" dirty="0" smtClean="0"/>
              <a:t>Cost of hiring a new nurse or temporarily replacing a nurse is sizable.</a:t>
            </a:r>
          </a:p>
          <a:p>
            <a:pPr lvl="1"/>
            <a:r>
              <a:rPr lang="en-US" altLang="en-US" dirty="0" smtClean="0"/>
              <a:t>Effects on nurses who remain at job:</a:t>
            </a:r>
          </a:p>
          <a:p>
            <a:pPr lvl="2"/>
            <a:r>
              <a:rPr lang="en-US"/>
              <a:t>May have to work longer hours or simply work harder</a:t>
            </a:r>
          </a:p>
          <a:p>
            <a:pPr lvl="3"/>
            <a:r>
              <a:rPr lang="en-US"/>
              <a:t>Can cause both physical and mental strain</a:t>
            </a:r>
          </a:p>
          <a:p>
            <a:pPr lvl="3"/>
            <a:r>
              <a:rPr lang="en-US"/>
              <a:t>May result in additional departures</a:t>
            </a:r>
          </a:p>
          <a:p>
            <a:pPr lvl="2"/>
            <a:r>
              <a:rPr lang="en-US"/>
              <a:t>May begin a cycle of nurses leaving, resulting in a turnover spiral.</a:t>
            </a:r>
          </a:p>
          <a:p>
            <a:pPr lvl="2"/>
            <a:r>
              <a:rPr lang="en-US"/>
              <a:t>If temporary replacements are used, problems can result as the work flow of the unit is disturbed.</a:t>
            </a:r>
          </a:p>
          <a:p>
            <a:pPr lvl="3"/>
            <a:r>
              <a:rPr lang="en-US"/>
              <a:t>Communication patterns within the unit are disrupted.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40861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Reducing Turnover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Turnover Factors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Did the employee leave of her or his own accord, or was the person asked to leave?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Was the employee who left performing at an exceptional or mediocre level?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Did the employee leave for career development or because of dissatisfaction with the organization?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Will the employee be easy or difficult to replace?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53449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Reducing Turnover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cs typeface="Verdana" panose="020B0604030504040204" pitchFamily="34" charset="0"/>
              </a:rPr>
              <a:t>Positive aspects of turnover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Performance may improve.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Newly hired nurses may be more enthusiastic.</a:t>
            </a:r>
          </a:p>
          <a:p>
            <a:pPr lvl="1"/>
            <a:r>
              <a:rPr lang="en-US"/>
              <a:t>Long-running conflicts between people may be reduced or eliminated.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Administration may be challenged to improve work environment.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405968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Reducing Turnover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Causes of Turnover</a:t>
            </a:r>
          </a:p>
          <a:p>
            <a:pPr lvl="1"/>
            <a:r>
              <a:rPr lang="en-US"/>
              <a:t>Voluntary turnover</a:t>
            </a:r>
          </a:p>
          <a:p>
            <a:pPr lvl="2"/>
            <a:r>
              <a:rPr lang="en-US"/>
              <a:t>Occurs when an employee chooses to leave an organization</a:t>
            </a:r>
          </a:p>
          <a:p>
            <a:pPr lvl="1"/>
            <a:r>
              <a:rPr lang="en-US"/>
              <a:t>Involuntary turnover</a:t>
            </a:r>
          </a:p>
          <a:p>
            <a:pPr lvl="2"/>
            <a:r>
              <a:rPr lang="en-US"/>
              <a:t>Termination of employment by the employer</a:t>
            </a:r>
          </a:p>
          <a:p>
            <a:pPr lvl="3"/>
            <a:r>
              <a:rPr lang="en-US"/>
              <a:t>Poor performance </a:t>
            </a:r>
          </a:p>
          <a:p>
            <a:pPr lvl="3"/>
            <a:r>
              <a:rPr lang="en-US"/>
              <a:t>Change in organizational structure</a:t>
            </a:r>
          </a:p>
          <a:p>
            <a:pPr lvl="3"/>
            <a:r>
              <a:rPr lang="en-US"/>
              <a:t>Staff cuts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405968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Reducing Turnover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Understanding Voluntary Turnover </a:t>
            </a:r>
          </a:p>
          <a:p>
            <a:pPr lvl="1"/>
            <a:r>
              <a:rPr lang="en-US"/>
              <a:t>Traditionally, organizations have attempted to determine the reasons for voluntary turnover through two sources:</a:t>
            </a:r>
          </a:p>
          <a:p>
            <a:pPr lvl="2"/>
            <a:r>
              <a:rPr lang="en-US"/>
              <a:t>Asking the exiting employee’s supervisor why the employee is leaving</a:t>
            </a:r>
          </a:p>
          <a:p>
            <a:pPr lvl="2"/>
            <a:r>
              <a:rPr lang="en-US"/>
              <a:t>An exit interview</a:t>
            </a:r>
          </a:p>
          <a:p>
            <a:pPr lvl="1"/>
            <a:r>
              <a:rPr lang="en-US"/>
              <a:t>Departing employees may not give honest answers in their exit interviews.</a:t>
            </a:r>
          </a:p>
          <a:p>
            <a:pPr lvl="1"/>
            <a:r>
              <a:rPr lang="en-US"/>
              <a:t>Turnover is a direct function of a nurse’s perceptions of both the ease and the desirability of leaving the organization.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09246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Reducing Turnover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Understanding Voluntary Turnover </a:t>
            </a:r>
          </a:p>
          <a:p>
            <a:pPr lvl="1"/>
            <a:r>
              <a:rPr lang="en-AU" dirty="0"/>
              <a:t>Ease of movement depends on: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Education.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Area of specialization.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Age.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Geographic mobility.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Contacts at other hospitals.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Transportation.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09246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Reducing Turnover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Understanding Voluntary Turnover </a:t>
            </a:r>
          </a:p>
          <a:p>
            <a:pPr lvl="1"/>
            <a:r>
              <a:rPr lang="en-US"/>
              <a:t>External forces also have an effect on ease of movement, such as the following: </a:t>
            </a:r>
          </a:p>
          <a:p>
            <a:pPr lvl="2"/>
            <a:r>
              <a:rPr lang="en-US"/>
              <a:t>Job openings at other organizations </a:t>
            </a:r>
          </a:p>
          <a:p>
            <a:pPr lvl="2"/>
            <a:r>
              <a:rPr lang="en-US"/>
              <a:t>Non-healthcare organizations hiring nurses for nursing or non-nursing positions </a:t>
            </a:r>
          </a:p>
          <a:p>
            <a:pPr lvl="2"/>
            <a:r>
              <a:rPr lang="en-US"/>
              <a:t>The economy </a:t>
            </a:r>
          </a:p>
        </p:txBody>
      </p:sp>
    </p:spTree>
    <p:extLst>
      <p:ext uri="{BB962C8B-B14F-4D97-AF65-F5344CB8AC3E}">
        <p14:creationId xmlns:p14="http://schemas.microsoft.com/office/powerpoint/2010/main" val="209246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Three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Examine what organizations can do to improve retention of nurses.</a:t>
            </a:r>
          </a:p>
        </p:txBody>
      </p:sp>
    </p:spTree>
    <p:extLst>
      <p:ext uri="{BB962C8B-B14F-4D97-AF65-F5344CB8AC3E}">
        <p14:creationId xmlns:p14="http://schemas.microsoft.com/office/powerpoint/2010/main" val="18113727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Retaining Staff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Job satisfaction is affected by various facets of the work environment.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Relationships with nurse manager, staff, patients, and physicians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Shift worked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Fit between nurse values and institutional culture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Expectations of practice setting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Compensation level</a:t>
            </a:r>
          </a:p>
          <a:p>
            <a:pPr lvl="1"/>
            <a:r>
              <a:rPr lang="en-US"/>
              <a:t>Equal and fair distribution of rewards and punishments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412885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absence culture</a:t>
            </a:r>
          </a:p>
          <a:p>
            <a:r>
              <a:rPr lang="en-US"/>
              <a:t>absence frequency</a:t>
            </a:r>
          </a:p>
          <a:p>
            <a:r>
              <a:rPr lang="en-US"/>
              <a:t>attendance barriers</a:t>
            </a:r>
          </a:p>
          <a:p>
            <a:r>
              <a:rPr lang="en-US"/>
              <a:t>engagement</a:t>
            </a:r>
          </a:p>
          <a:p>
            <a:r>
              <a:rPr lang="en-US"/>
              <a:t>involuntary absenteeism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Retaining Staff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Job Satisfaction</a:t>
            </a:r>
          </a:p>
          <a:p>
            <a:pPr lvl="1"/>
            <a:r>
              <a:rPr lang="en-US"/>
              <a:t>Patient satisfaction</a:t>
            </a:r>
          </a:p>
          <a:p>
            <a:pPr lvl="2"/>
            <a:r>
              <a:rPr lang="en-US"/>
              <a:t>Found to be linked to nurses' job satisfaction</a:t>
            </a:r>
          </a:p>
          <a:p>
            <a:pPr lvl="1"/>
            <a:r>
              <a:rPr lang="en-US"/>
              <a:t>Employee engagement</a:t>
            </a:r>
          </a:p>
          <a:p>
            <a:pPr lvl="2"/>
            <a:r>
              <a:rPr lang="en-US"/>
              <a:t>Degree to which an employee is inspired by, willing to invest effort for, likely to recommend, and plans to remain in an organization</a:t>
            </a:r>
          </a:p>
          <a:p>
            <a:pPr lvl="1"/>
            <a:r>
              <a:rPr lang="en-US"/>
              <a:t>Healthy work environment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412885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Retaining Staff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Job Satisfaction</a:t>
            </a:r>
          </a:p>
          <a:p>
            <a:pPr lvl="1"/>
            <a:r>
              <a:rPr lang="en-US" dirty="0"/>
              <a:t>Criteria for healthy work environment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Skilled communication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True collaboration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Effective decision making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Appropriate staffing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Meaningful recognition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Authentic leadership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19238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Retaining Staff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Improving Salaries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Salary compression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Results in salaries of long-term employees being at or below that of less-experienced nurses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Pay scales must reflect achievement and accomplishment.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44004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Retaining Staff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Retention Strategies </a:t>
            </a:r>
          </a:p>
          <a:p>
            <a:pPr lvl="1"/>
            <a:r>
              <a:rPr lang="en-US"/>
              <a:t>To retain nurses, the Children’s Hospital of Philadelphia implemented the following five strategies:</a:t>
            </a:r>
          </a:p>
          <a:p>
            <a:pPr lvl="2"/>
            <a:r>
              <a:rPr lang="en-US"/>
              <a:t>On-boarding </a:t>
            </a:r>
          </a:p>
          <a:p>
            <a:pPr lvl="2"/>
            <a:r>
              <a:rPr lang="en-US"/>
              <a:t>Employee rounding </a:t>
            </a:r>
          </a:p>
          <a:p>
            <a:pPr lvl="2"/>
            <a:r>
              <a:rPr lang="en-US"/>
              <a:t>Social networking </a:t>
            </a:r>
          </a:p>
          <a:p>
            <a:pPr lvl="2"/>
            <a:r>
              <a:rPr lang="en-US"/>
              <a:t>Employee recognition </a:t>
            </a:r>
          </a:p>
          <a:p>
            <a:pPr lvl="2"/>
            <a:r>
              <a:rPr lang="en-US"/>
              <a:t>"Stretch" assignments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87785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Retaining Staff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Retention Strategies </a:t>
            </a:r>
          </a:p>
          <a:p>
            <a:pPr lvl="1"/>
            <a:r>
              <a:rPr lang="en-US"/>
              <a:t>Recognizing staff performance</a:t>
            </a:r>
          </a:p>
          <a:p>
            <a:pPr lvl="2"/>
            <a:r>
              <a:rPr lang="en-US"/>
              <a:t>Provide personalized, immediate feedback for a job well done. </a:t>
            </a:r>
          </a:p>
          <a:p>
            <a:pPr lvl="2"/>
            <a:r>
              <a:rPr lang="en-US"/>
              <a:t>Write a personal note acknowledging an employee’s good performance. </a:t>
            </a:r>
          </a:p>
          <a:p>
            <a:pPr lvl="2"/>
            <a:r>
              <a:rPr lang="en-US"/>
              <a:t>Publicly recognize an employee’s good performance </a:t>
            </a:r>
          </a:p>
          <a:p>
            <a:pPr lvl="2"/>
            <a:r>
              <a:rPr lang="en-US"/>
              <a:t>Encourage staff to post notes on the bulletin board. </a:t>
            </a:r>
          </a:p>
          <a:p>
            <a:pPr lvl="2"/>
            <a:r>
              <a:rPr lang="en-US"/>
              <a:t>Design a bulletin board to highlight one employee.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87785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Retaining Staff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Retention Strategies </a:t>
            </a:r>
          </a:p>
          <a:p>
            <a:pPr lvl="1"/>
            <a:r>
              <a:rPr lang="en-US"/>
              <a:t>Additional retention strategies</a:t>
            </a:r>
          </a:p>
          <a:p>
            <a:pPr lvl="2"/>
            <a:r>
              <a:rPr lang="en-US" altLang="en-US" dirty="0" smtClean="0"/>
              <a:t>Provide a realistic job preview to new hires.</a:t>
            </a:r>
          </a:p>
          <a:p>
            <a:pPr lvl="2"/>
            <a:r>
              <a:rPr lang="en-US" altLang="en-US" dirty="0" smtClean="0"/>
              <a:t>Facilitate movement within the organization.</a:t>
            </a:r>
          </a:p>
          <a:p>
            <a:pPr lvl="2"/>
            <a:r>
              <a:rPr lang="en-US" altLang="en-US" dirty="0" smtClean="0"/>
              <a:t>Improve work environment.</a:t>
            </a:r>
          </a:p>
          <a:p>
            <a:pPr lvl="2"/>
            <a:r>
              <a:rPr lang="en-US" altLang="en-US" dirty="0" smtClean="0"/>
              <a:t>Coordinate with other managers to influence organizational policies.</a:t>
            </a:r>
          </a:p>
          <a:p>
            <a:pPr lvl="2"/>
            <a:r>
              <a:rPr lang="en-US" altLang="en-US" dirty="0" smtClean="0"/>
              <a:t>Adapt to turnover rate.</a:t>
            </a:r>
          </a:p>
          <a:p>
            <a:pPr lvl="3"/>
            <a:r>
              <a:rPr lang="en-US"/>
              <a:t>Manage beliefs about why a nurse left. </a:t>
            </a:r>
          </a:p>
          <a:p>
            <a:pPr lvl="3"/>
            <a:r>
              <a:rPr lang="en-US"/>
              <a:t>Provide human resources with a preferred list of replacement workers. </a:t>
            </a:r>
          </a:p>
          <a:p>
            <a:pPr lvl="3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7785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involuntary turnover</a:t>
            </a:r>
          </a:p>
          <a:p>
            <a:r>
              <a:rPr lang="en-US"/>
              <a:t>retention</a:t>
            </a:r>
          </a:p>
          <a:p>
            <a:r>
              <a:rPr lang="en-US"/>
              <a:t>salary compression</a:t>
            </a:r>
          </a:p>
          <a:p>
            <a:r>
              <a:rPr lang="en-US"/>
              <a:t>total time lost</a:t>
            </a:r>
          </a:p>
          <a:p>
            <a:r>
              <a:rPr lang="en-US"/>
              <a:t>turnover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voluntary absenteeism</a:t>
            </a:r>
          </a:p>
          <a:p>
            <a:r>
              <a:rPr lang="en-US"/>
              <a:t>voluntary turnover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One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Explain absenteeism and how to manage it</a:t>
            </a: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3565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Absenteeism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Absenteeism in healthcare organizations is both pervasive and expensive.</a:t>
            </a:r>
          </a:p>
          <a:p>
            <a:r>
              <a:rPr lang="en-US"/>
              <a:t>Working shorthanded can create both physical and mental strain.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68536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Absenteeism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Model of Employee Attendance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Two kinds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Voluntary</a:t>
            </a:r>
          </a:p>
          <a:p>
            <a:pPr lvl="3"/>
            <a:r>
              <a:rPr lang="en-US"/>
              <a:t>Absenteeism under the employee’s control</a:t>
            </a:r>
            <a:endParaRPr lang="en-US" altLang="en-US" dirty="0" smtClean="0">
              <a:cs typeface="Verdana" panose="020B0604030504040204" pitchFamily="34" charset="0"/>
            </a:endParaRP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Involuntary</a:t>
            </a:r>
          </a:p>
          <a:p>
            <a:pPr lvl="3"/>
            <a:r>
              <a:rPr lang="en-US"/>
              <a:t>Largely outside of the employee’s control</a:t>
            </a:r>
            <a:endParaRPr lang="en-US" altLang="en-US" dirty="0" smtClean="0"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68536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Absenteeism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Model of Employee Attendance </a:t>
            </a:r>
          </a:p>
          <a:p>
            <a:pPr lvl="1"/>
            <a:r>
              <a:rPr lang="en-US"/>
              <a:t>Absenteeism </a:t>
            </a:r>
            <a:r>
              <a:rPr lang="en-US" altLang="en-US" dirty="0" smtClean="0">
                <a:cs typeface="Verdana" panose="020B0604030504040204" pitchFamily="34" charset="0"/>
              </a:rPr>
              <a:t>measured in terms of: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Total time lost</a:t>
            </a:r>
          </a:p>
          <a:p>
            <a:pPr lvl="3"/>
            <a:r>
              <a:rPr lang="en-US"/>
              <a:t>Number of scheduled days an employee misses	</a:t>
            </a:r>
            <a:endParaRPr lang="en-US" altLang="en-US" dirty="0" smtClean="0">
              <a:cs typeface="Verdana" panose="020B0604030504040204" pitchFamily="34" charset="0"/>
            </a:endParaRP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Absence frequency</a:t>
            </a:r>
          </a:p>
          <a:p>
            <a:pPr lvl="3"/>
            <a:r>
              <a:rPr lang="en-US"/>
              <a:t>Total number of distinct absence periods, regardless of duration </a:t>
            </a:r>
          </a:p>
          <a:p>
            <a:pPr lvl="3"/>
            <a:endParaRPr lang="en-US" altLang="en-US" dirty="0" smtClean="0"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36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2804</TotalTime>
  <Words>1350</Words>
  <Application>Microsoft Office PowerPoint</Application>
  <PresentationFormat>On-screen Show (4:3)</PresentationFormat>
  <Paragraphs>244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Times New Roman</vt:lpstr>
      <vt:lpstr>Verdana</vt:lpstr>
      <vt:lpstr>Wingdings</vt:lpstr>
      <vt:lpstr>508 Lecture</vt:lpstr>
      <vt:lpstr>Effective Leadership and Management in Nursing Ninth Edition</vt:lpstr>
      <vt:lpstr>Learning Outcomes</vt:lpstr>
      <vt:lpstr>Key Terms</vt:lpstr>
      <vt:lpstr>Key Terms</vt:lpstr>
      <vt:lpstr>Key Terms</vt:lpstr>
      <vt:lpstr>Learning Outcome One</vt:lpstr>
      <vt:lpstr>Absenteeism</vt:lpstr>
      <vt:lpstr>Absenteeism</vt:lpstr>
      <vt:lpstr>Absenteeism</vt:lpstr>
      <vt:lpstr>Figure 21-1   A diagnostic model of employee attendance.</vt:lpstr>
      <vt:lpstr>Absenteeism</vt:lpstr>
      <vt:lpstr>Absenteeism</vt:lpstr>
      <vt:lpstr>Absenteeism</vt:lpstr>
      <vt:lpstr>Absenteeism</vt:lpstr>
      <vt:lpstr>Absenteeism</vt:lpstr>
      <vt:lpstr>Absenteeism</vt:lpstr>
      <vt:lpstr>Absenteeism</vt:lpstr>
      <vt:lpstr>Absenteeism</vt:lpstr>
      <vt:lpstr>Learning Outcome Two</vt:lpstr>
      <vt:lpstr>Reducing Turnover</vt:lpstr>
      <vt:lpstr>Reducing Turnover</vt:lpstr>
      <vt:lpstr>Reducing Turnover</vt:lpstr>
      <vt:lpstr>Reducing Turnover</vt:lpstr>
      <vt:lpstr>Reducing Turnover</vt:lpstr>
      <vt:lpstr>Reducing Turnover</vt:lpstr>
      <vt:lpstr>Reducing Turnover</vt:lpstr>
      <vt:lpstr>Reducing Turnover</vt:lpstr>
      <vt:lpstr>Learning Outcome Three</vt:lpstr>
      <vt:lpstr>Retaining Staff</vt:lpstr>
      <vt:lpstr>Retaining Staff</vt:lpstr>
      <vt:lpstr>Retaining Staff</vt:lpstr>
      <vt:lpstr>Retaining Staff</vt:lpstr>
      <vt:lpstr>Retaining Staff</vt:lpstr>
      <vt:lpstr>Retaining Staff</vt:lpstr>
      <vt:lpstr>Retaining Staff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Leadership and Management in Nursing, 9e</dc:title>
  <dc:subject/>
  <dc:creator>Eleanor J. Sullivan</dc:creator>
  <cp:keywords/>
  <dc:description/>
  <cp:lastModifiedBy>laptopuser</cp:lastModifiedBy>
  <cp:revision>203</cp:revision>
  <dcterms:created xsi:type="dcterms:W3CDTF">2017-07-13T08:41:50Z</dcterms:created>
  <dcterms:modified xsi:type="dcterms:W3CDTF">2017-08-02T01:30:28Z</dcterms:modified>
  <cp:category/>
</cp:coreProperties>
</file>