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35"/>
  </p:notesMasterIdLst>
  <p:sldIdLst>
    <p:sldId id="288" r:id="rId2"/>
    <p:sldId id="256" r:id="rId3"/>
    <p:sldId id="257" r:id="rId4"/>
    <p:sldId id="282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81" r:id="rId13"/>
    <p:sldId id="265" r:id="rId14"/>
    <p:sldId id="283" r:id="rId15"/>
    <p:sldId id="266" r:id="rId16"/>
    <p:sldId id="267" r:id="rId17"/>
    <p:sldId id="268" r:id="rId18"/>
    <p:sldId id="269" r:id="rId19"/>
    <p:sldId id="270" r:id="rId20"/>
    <p:sldId id="271" r:id="rId21"/>
    <p:sldId id="284" r:id="rId22"/>
    <p:sldId id="272" r:id="rId23"/>
    <p:sldId id="273" r:id="rId24"/>
    <p:sldId id="274" r:id="rId25"/>
    <p:sldId id="285" r:id="rId26"/>
    <p:sldId id="275" r:id="rId27"/>
    <p:sldId id="276" r:id="rId28"/>
    <p:sldId id="286" r:id="rId29"/>
    <p:sldId id="277" r:id="rId30"/>
    <p:sldId id="278" r:id="rId31"/>
    <p:sldId id="279" r:id="rId32"/>
    <p:sldId id="287" r:id="rId33"/>
    <p:sldId id="280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4626A-AAB8-401D-9001-43428A9E761A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4A6BE4-D502-407F-B1BC-4A56FAD17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41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_design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4524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_no de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10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0347-55C8-43DE-9FA4-AA3500AF95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32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0347-55C8-43DE-9FA4-AA3500AF95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97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178120"/>
            <a:ext cx="3886200" cy="4163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178119"/>
            <a:ext cx="3886200" cy="4163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0347-55C8-43DE-9FA4-AA3500AF95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49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76581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10240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937339"/>
            <a:ext cx="3868340" cy="34064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102398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37327"/>
            <a:ext cx="3887391" cy="34064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0347-55C8-43DE-9FA4-AA3500AF95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3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0347-55C8-43DE-9FA4-AA3500AF95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911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0347-55C8-43DE-9FA4-AA3500AF95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5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0347-55C8-43DE-9FA4-AA3500AF95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10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76581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178121"/>
            <a:ext cx="7886700" cy="4152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10347-55C8-43DE-9FA4-AA3500AF95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07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5938" indent="-2873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88925" algn="l" defTabSz="914400" rtl="0" eaLnBrk="1" latinLnBrk="0" hangingPunct="1">
        <a:lnSpc>
          <a:spcPct val="100000"/>
        </a:lnSpc>
        <a:spcBef>
          <a:spcPts val="500"/>
        </a:spcBef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4263" indent="-2794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873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\\server-chk\COPYEDITING\ANCILLARIES\01_SGUS\2019\Chirico\Chirico 1e CE\02_Pre-Edited\9781506347783_co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0"/>
            <a:ext cx="54864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1036637"/>
            <a:ext cx="7886700" cy="1325563"/>
          </a:xfrm>
        </p:spPr>
        <p:txBody>
          <a:bodyPr/>
          <a:lstStyle/>
          <a:p>
            <a:r>
              <a:rPr lang="en-US" dirty="0"/>
              <a:t>Individual and Environmental Vulnerability to TOC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06721"/>
            <a:ext cx="7886700" cy="3917879"/>
          </a:xfrm>
        </p:spPr>
        <p:txBody>
          <a:bodyPr/>
          <a:lstStyle/>
          <a:p>
            <a:r>
              <a:rPr lang="en-US" dirty="0"/>
              <a:t>Environmental factors: cultural and social factors</a:t>
            </a:r>
          </a:p>
          <a:p>
            <a:pPr lvl="1"/>
            <a:r>
              <a:rPr lang="en-US" dirty="0"/>
              <a:t>Cultural norms might disguise or contribute to trafficking</a:t>
            </a:r>
          </a:p>
          <a:p>
            <a:pPr lvl="2"/>
            <a:r>
              <a:rPr lang="en-US" dirty="0"/>
              <a:t>Traditional norms may undermine laws </a:t>
            </a:r>
          </a:p>
          <a:p>
            <a:pPr lvl="2"/>
            <a:r>
              <a:rPr lang="en-US" dirty="0"/>
              <a:t>Rule of law does not extend far beyond urban areas</a:t>
            </a:r>
          </a:p>
          <a:p>
            <a:pPr lvl="2"/>
            <a:r>
              <a:rPr lang="en-US" dirty="0"/>
              <a:t>Sexual mores that condone and promote violence against women play a role in justifying or morally “neutralizing” trafficking for both sex and labor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0347-55C8-43DE-9FA4-AA3500AF958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3841213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1036637"/>
            <a:ext cx="7886700" cy="1325563"/>
          </a:xfrm>
        </p:spPr>
        <p:txBody>
          <a:bodyPr/>
          <a:lstStyle/>
          <a:p>
            <a:r>
              <a:rPr lang="en-US" dirty="0"/>
              <a:t>Individual and Environmental Vulnerability to TOC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06721"/>
            <a:ext cx="7886700" cy="3613079"/>
          </a:xfrm>
        </p:spPr>
        <p:txBody>
          <a:bodyPr/>
          <a:lstStyle/>
          <a:p>
            <a:r>
              <a:rPr lang="en-US" dirty="0"/>
              <a:t>Individual-level factors</a:t>
            </a:r>
          </a:p>
          <a:p>
            <a:pPr lvl="1"/>
            <a:r>
              <a:rPr lang="en-US" dirty="0"/>
              <a:t>Personal</a:t>
            </a:r>
          </a:p>
          <a:p>
            <a:pPr lvl="2"/>
            <a:r>
              <a:rPr lang="en-US" dirty="0"/>
              <a:t>Youth or old age, physical disability, gender, mental disability, cultural difference, or family situation</a:t>
            </a:r>
          </a:p>
          <a:p>
            <a:pPr lvl="1"/>
            <a:r>
              <a:rPr lang="en-US" dirty="0"/>
              <a:t>Situational</a:t>
            </a:r>
          </a:p>
          <a:p>
            <a:pPr lvl="2"/>
            <a:r>
              <a:rPr lang="en-US" dirty="0"/>
              <a:t>Legal status in a country or marginalization due to cultural, religious, social, linguistic isolation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0347-55C8-43DE-9FA4-AA3500AF958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1070428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1036637"/>
            <a:ext cx="7886700" cy="1325563"/>
          </a:xfrm>
        </p:spPr>
        <p:txBody>
          <a:bodyPr/>
          <a:lstStyle/>
          <a:p>
            <a:r>
              <a:rPr lang="en-US" dirty="0"/>
              <a:t>Individual and Environmental Vulnerability to TOC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06721"/>
            <a:ext cx="7886700" cy="3536879"/>
          </a:xfrm>
        </p:spPr>
        <p:txBody>
          <a:bodyPr/>
          <a:lstStyle/>
          <a:p>
            <a:pPr lvl="1"/>
            <a:r>
              <a:rPr lang="en-US" dirty="0"/>
              <a:t>Circumstantial</a:t>
            </a:r>
          </a:p>
          <a:p>
            <a:pPr lvl="3"/>
            <a:r>
              <a:rPr lang="en-US" dirty="0"/>
              <a:t>Unemployment and economic destitution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0347-55C8-43DE-9FA4-AA3500AF958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1070428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6637"/>
            <a:ext cx="7886700" cy="1325563"/>
          </a:xfrm>
        </p:spPr>
        <p:txBody>
          <a:bodyPr/>
          <a:lstStyle/>
          <a:p>
            <a:r>
              <a:rPr lang="en-US" dirty="0"/>
              <a:t>The Legal Framework to Combat Transnational Organized Crime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00248"/>
            <a:ext cx="7886700" cy="4152952"/>
          </a:xfrm>
        </p:spPr>
        <p:txBody>
          <a:bodyPr/>
          <a:lstStyle/>
          <a:p>
            <a:r>
              <a:rPr lang="en-US" dirty="0"/>
              <a:t>International conventions and treaties have the force of law </a:t>
            </a:r>
          </a:p>
          <a:p>
            <a:pPr lvl="1"/>
            <a:r>
              <a:rPr lang="en-US" dirty="0"/>
              <a:t>Binds countries to uphold them and promote international cooperation in achieving the objectives</a:t>
            </a:r>
          </a:p>
          <a:p>
            <a:r>
              <a:rPr lang="en-US" dirty="0"/>
              <a:t>Traditionally, organized crime groups develop territorially in areas marginal to or neglected by the state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0347-55C8-43DE-9FA4-AA3500AF958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3766581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6637"/>
            <a:ext cx="7886700" cy="1325563"/>
          </a:xfrm>
        </p:spPr>
        <p:txBody>
          <a:bodyPr/>
          <a:lstStyle/>
          <a:p>
            <a:r>
              <a:rPr lang="en-US" dirty="0"/>
              <a:t>The Legal Framework to Combat Transnational Organized Crime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00248"/>
            <a:ext cx="7886700" cy="4152952"/>
          </a:xfrm>
        </p:spPr>
        <p:txBody>
          <a:bodyPr/>
          <a:lstStyle/>
          <a:p>
            <a:r>
              <a:rPr lang="en-US" dirty="0"/>
              <a:t>TOC is increasingly comprised of loosely structured networks, rather than the hierarchically structured groups of traditional organized crime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0347-55C8-43DE-9FA4-AA3500AF958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3766581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1036637"/>
            <a:ext cx="7886700" cy="1325563"/>
          </a:xfrm>
        </p:spPr>
        <p:txBody>
          <a:bodyPr/>
          <a:lstStyle/>
          <a:p>
            <a:r>
              <a:rPr lang="en-US" dirty="0"/>
              <a:t>The Legal Framework to Combat Transnational Organized Crime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06721"/>
            <a:ext cx="7886700" cy="3689279"/>
          </a:xfrm>
        </p:spPr>
        <p:txBody>
          <a:bodyPr/>
          <a:lstStyle/>
          <a:p>
            <a:r>
              <a:rPr lang="en-US" dirty="0"/>
              <a:t>An act is considered transnational if:</a:t>
            </a:r>
          </a:p>
          <a:p>
            <a:pPr lvl="1"/>
            <a:r>
              <a:rPr lang="en-US" dirty="0"/>
              <a:t>Occurs in more than one state</a:t>
            </a:r>
          </a:p>
          <a:p>
            <a:pPr lvl="1"/>
            <a:r>
              <a:rPr lang="en-US" dirty="0"/>
              <a:t>Part of the preparation or control takes place in another state</a:t>
            </a:r>
          </a:p>
          <a:p>
            <a:pPr lvl="1"/>
            <a:r>
              <a:rPr lang="en-US" dirty="0"/>
              <a:t>The organized criminal group has activities in more than one state</a:t>
            </a:r>
          </a:p>
          <a:p>
            <a:pPr lvl="1"/>
            <a:r>
              <a:rPr lang="en-US" dirty="0"/>
              <a:t>It has substantial effects in a state other than where it was committed (UN 2000 Article 3)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0347-55C8-43DE-9FA4-AA3500AF958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2464158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1036637"/>
            <a:ext cx="7886700" cy="1325563"/>
          </a:xfrm>
        </p:spPr>
        <p:txBody>
          <a:bodyPr/>
          <a:lstStyle/>
          <a:p>
            <a:r>
              <a:rPr lang="en-US" dirty="0"/>
              <a:t>The Legal Framework to Combat Transnational Organized Crime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06721"/>
            <a:ext cx="7886700" cy="3689279"/>
          </a:xfrm>
        </p:spPr>
        <p:txBody>
          <a:bodyPr/>
          <a:lstStyle/>
          <a:p>
            <a:r>
              <a:rPr lang="en-US" dirty="0"/>
              <a:t>An </a:t>
            </a:r>
            <a:r>
              <a:rPr lang="en-US" b="1" dirty="0"/>
              <a:t>organized criminal group</a:t>
            </a:r>
            <a:r>
              <a:rPr lang="en-US" dirty="0"/>
              <a:t> is:</a:t>
            </a:r>
          </a:p>
          <a:p>
            <a:pPr lvl="1"/>
            <a:r>
              <a:rPr lang="en-US" dirty="0"/>
              <a:t>A group of three or more persons that was not randomly formed</a:t>
            </a:r>
          </a:p>
          <a:p>
            <a:pPr lvl="1"/>
            <a:r>
              <a:rPr lang="en-US" dirty="0"/>
              <a:t>Existing for a period of time</a:t>
            </a:r>
          </a:p>
          <a:p>
            <a:pPr lvl="1"/>
            <a:r>
              <a:rPr lang="en-US" dirty="0"/>
              <a:t>Acting in concert with the aim of committing at least one crime punishable by at least four years of incarceration</a:t>
            </a:r>
          </a:p>
          <a:p>
            <a:pPr lvl="1"/>
            <a:r>
              <a:rPr lang="en-US" dirty="0"/>
              <a:t>In order to obtain, directly or indirectly, a financial or other material benefit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0347-55C8-43DE-9FA4-AA3500AF958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2330521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6637"/>
            <a:ext cx="7886700" cy="1325563"/>
          </a:xfrm>
        </p:spPr>
        <p:txBody>
          <a:bodyPr/>
          <a:lstStyle/>
          <a:p>
            <a:r>
              <a:rPr lang="en-US" dirty="0"/>
              <a:t>Human Trafficking: When People Become a Commodity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06721"/>
            <a:ext cx="7886700" cy="3536879"/>
          </a:xfrm>
        </p:spPr>
        <p:txBody>
          <a:bodyPr/>
          <a:lstStyle/>
          <a:p>
            <a:r>
              <a:rPr lang="en-US" dirty="0"/>
              <a:t>Data on human trafficking is based on cases that have been detected</a:t>
            </a:r>
          </a:p>
          <a:p>
            <a:pPr lvl="1"/>
            <a:r>
              <a:rPr lang="en-US" dirty="0"/>
              <a:t>There is no accurate count of victims </a:t>
            </a:r>
          </a:p>
          <a:p>
            <a:pPr lvl="2"/>
            <a:r>
              <a:rPr lang="en-US" dirty="0"/>
              <a:t>The U.S. State Department estimates approximately 20 million victims currently</a:t>
            </a:r>
          </a:p>
          <a:p>
            <a:pPr lvl="2"/>
            <a:r>
              <a:rPr lang="en-US" dirty="0"/>
              <a:t>While many have been saved, millions are still captive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0347-55C8-43DE-9FA4-AA3500AF958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3052052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06721"/>
            <a:ext cx="7886700" cy="3841679"/>
          </a:xfrm>
        </p:spPr>
        <p:txBody>
          <a:bodyPr/>
          <a:lstStyle/>
          <a:p>
            <a:r>
              <a:rPr lang="en-US" dirty="0"/>
              <a:t>Forms of human trafficking</a:t>
            </a:r>
          </a:p>
          <a:p>
            <a:pPr lvl="1"/>
            <a:r>
              <a:rPr lang="en-US" dirty="0"/>
              <a:t>The main forms of human trafficking are sexual exploitation (53%), forced labor (40%), and organ removal (0.3%)</a:t>
            </a:r>
          </a:p>
          <a:p>
            <a:pPr lvl="1"/>
            <a:r>
              <a:rPr lang="en-US" dirty="0"/>
              <a:t>Many trafficked in the sex trade never get out alive</a:t>
            </a:r>
          </a:p>
          <a:p>
            <a:pPr lvl="2"/>
            <a:r>
              <a:rPr lang="en-US" dirty="0"/>
              <a:t>Every day, thousands of children are advertised for sale</a:t>
            </a:r>
          </a:p>
          <a:p>
            <a:pPr lvl="3"/>
            <a:r>
              <a:rPr lang="en-US" dirty="0"/>
              <a:t>The notorious website “</a:t>
            </a:r>
            <a:r>
              <a:rPr lang="en-US" dirty="0" err="1"/>
              <a:t>Backpage</a:t>
            </a:r>
            <a:r>
              <a:rPr lang="en-US" dirty="0"/>
              <a:t>” hosts 80% of online sex ads in the United States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0347-55C8-43DE-9FA4-AA3500AF958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28650" y="1036637"/>
            <a:ext cx="7886700" cy="1325563"/>
          </a:xfrm>
        </p:spPr>
        <p:txBody>
          <a:bodyPr/>
          <a:lstStyle/>
          <a:p>
            <a:r>
              <a:rPr lang="en-US" dirty="0"/>
              <a:t>Human Trafficking: When People Become a Commodity</a:t>
            </a:r>
          </a:p>
        </p:txBody>
      </p:sp>
    </p:spTree>
    <p:extLst>
      <p:ext uri="{BB962C8B-B14F-4D97-AF65-F5344CB8AC3E}">
        <p14:creationId xmlns:p14="http://schemas.microsoft.com/office/powerpoint/2010/main" val="22721663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1036637"/>
            <a:ext cx="7886700" cy="1325563"/>
          </a:xfrm>
        </p:spPr>
        <p:txBody>
          <a:bodyPr/>
          <a:lstStyle/>
          <a:p>
            <a:r>
              <a:rPr lang="en-US" dirty="0"/>
              <a:t>Human Trafficking: When People Become a Commodity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06721"/>
            <a:ext cx="7886700" cy="3765479"/>
          </a:xfrm>
        </p:spPr>
        <p:txBody>
          <a:bodyPr/>
          <a:lstStyle/>
          <a:p>
            <a:r>
              <a:rPr lang="en-US" dirty="0"/>
              <a:t>Forms of human trafficking: sex trafficking and sex tourism</a:t>
            </a:r>
          </a:p>
          <a:p>
            <a:pPr lvl="1"/>
            <a:r>
              <a:rPr lang="en-US" dirty="0"/>
              <a:t>Globalization provides opportunities for sex tourism </a:t>
            </a:r>
          </a:p>
          <a:p>
            <a:pPr lvl="2"/>
            <a:r>
              <a:rPr lang="en-US" dirty="0"/>
              <a:t>The Center for Disease Control estimates that there are about 2 million children sexually exploited globally</a:t>
            </a:r>
          </a:p>
          <a:p>
            <a:pPr lvl="2"/>
            <a:r>
              <a:rPr lang="en-US" dirty="0"/>
              <a:t>Child sex tourism is found all over the world</a:t>
            </a:r>
          </a:p>
          <a:p>
            <a:pPr lvl="2"/>
            <a:r>
              <a:rPr lang="en-US" dirty="0"/>
              <a:t>Legalization of prostitution does not seem to diminish sexual exploitation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0347-55C8-43DE-9FA4-AA3500AF958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3928065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0574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Chapter 8</a:t>
            </a:r>
            <a:endParaRPr lang="en-US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15200" cy="1981200"/>
          </a:xfrm>
        </p:spPr>
        <p:txBody>
          <a:bodyPr>
            <a:noAutofit/>
          </a:bodyPr>
          <a:lstStyle/>
          <a:p>
            <a:r>
              <a:rPr lang="en-US" sz="3600" b="1" dirty="0"/>
              <a:t>When Life Becomes a Commodity: Human and Wildlife Trafficking</a:t>
            </a:r>
          </a:p>
        </p:txBody>
      </p:sp>
    </p:spTree>
    <p:extLst>
      <p:ext uri="{BB962C8B-B14F-4D97-AF65-F5344CB8AC3E}">
        <p14:creationId xmlns:p14="http://schemas.microsoft.com/office/powerpoint/2010/main" val="40128049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6637"/>
            <a:ext cx="7886700" cy="1325563"/>
          </a:xfrm>
        </p:spPr>
        <p:txBody>
          <a:bodyPr/>
          <a:lstStyle/>
          <a:p>
            <a:r>
              <a:rPr lang="en-US" dirty="0"/>
              <a:t>Human Trafficking in the Global Supply Chains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06721"/>
            <a:ext cx="7886700" cy="361307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Human trafficking in the global supply chains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The image of victims of trafficking are often pictures in isolated areas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However, many victims are working in the corporate supply chains of the world’s most visible industries and largest corporations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0347-55C8-43DE-9FA4-AA3500AF958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26064801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6637"/>
            <a:ext cx="7886700" cy="1325563"/>
          </a:xfrm>
        </p:spPr>
        <p:txBody>
          <a:bodyPr/>
          <a:lstStyle/>
          <a:p>
            <a:r>
              <a:rPr lang="en-US" dirty="0"/>
              <a:t>Human Trafficking in the Global Supply Chains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06721"/>
            <a:ext cx="7886700" cy="3765479"/>
          </a:xfrm>
        </p:spPr>
        <p:txBody>
          <a:bodyPr>
            <a:normAutofit/>
          </a:bodyPr>
          <a:lstStyle/>
          <a:p>
            <a:pPr lvl="3">
              <a:lnSpc>
                <a:spcPct val="110000"/>
              </a:lnSpc>
            </a:pPr>
            <a:r>
              <a:rPr lang="en-US" dirty="0"/>
              <a:t>Victims of trafficking work in every industry including:</a:t>
            </a:r>
          </a:p>
          <a:p>
            <a:pPr lvl="4">
              <a:lnSpc>
                <a:spcPct val="110000"/>
              </a:lnSpc>
              <a:buFont typeface="Arial" panose="020B0604020202020204" pitchFamily="34" charset="0"/>
              <a:buChar char="–"/>
            </a:pPr>
            <a:r>
              <a:rPr lang="en-US" dirty="0"/>
              <a:t>Fishing and seafaring, garment industry, electronics, shipping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0347-55C8-43DE-9FA4-AA3500AF958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26064801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Combatting Human Trafficking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Combatting trafficking depends on preventive and enforcement efforts from the local and global community</a:t>
            </a:r>
          </a:p>
          <a:p>
            <a:pPr lvl="1"/>
            <a:r>
              <a:rPr lang="en-US" dirty="0"/>
              <a:t>This requires the coordinated efforts of NGOs, local and national governments, and international governmental agencies</a:t>
            </a:r>
          </a:p>
          <a:p>
            <a:pPr lvl="2"/>
            <a:r>
              <a:rPr lang="en-US" dirty="0"/>
              <a:t>Efforts to stem human trafficking stretch back over a century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0347-55C8-43DE-9FA4-AA3500AF9581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38243916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Combatting Human Trafficking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Palermo protocols</a:t>
            </a:r>
          </a:p>
          <a:p>
            <a:pPr lvl="1"/>
            <a:r>
              <a:rPr lang="en-US" dirty="0"/>
              <a:t>Framework for convergence in national law and coordination of international investigation and prosecution </a:t>
            </a:r>
          </a:p>
          <a:p>
            <a:pPr lvl="1"/>
            <a:r>
              <a:rPr lang="en-US" dirty="0"/>
              <a:t>Guidelines for a good anti-trafficking law include mechanisms designed to make prosecution easier and ensure the care of victims</a:t>
            </a:r>
          </a:p>
          <a:p>
            <a:pPr lvl="1"/>
            <a:r>
              <a:rPr lang="en-US" dirty="0"/>
              <a:t>Important for recognizing the variety of forms trafficking may take, many of which had been neglected in national laws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0347-55C8-43DE-9FA4-AA3500AF958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8820531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Combatting Human Trafficking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Governmental and intergovernmental agencies</a:t>
            </a:r>
          </a:p>
          <a:p>
            <a:pPr lvl="1"/>
            <a:r>
              <a:rPr lang="en-US" dirty="0"/>
              <a:t>Since the Palermo Protocol, a number of governments established mechanisms to monitor human trafficking globally</a:t>
            </a:r>
          </a:p>
          <a:p>
            <a:pPr lvl="1"/>
            <a:r>
              <a:rPr lang="en-US" dirty="0"/>
              <a:t>Monitoring, publicizing the results, and sanctioning has been shown to be effective in coercing countries to root out and prosecute human trafficking more vigorously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0347-55C8-43DE-9FA4-AA3500AF958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3435481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Combatting Human Trafficking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Government training for personnel who work at borders, in customs, and immigration to recognize victims is essential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0347-55C8-43DE-9FA4-AA3500AF9581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3435481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Combatting Human Trafficking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Combatting trafficking in the supply chain</a:t>
            </a:r>
          </a:p>
          <a:p>
            <a:pPr lvl="1"/>
            <a:r>
              <a:rPr lang="en-US" dirty="0"/>
              <a:t>Partnership for Freedom announced a competition for the best technological solutions for combatting trafficking in the private sector</a:t>
            </a:r>
          </a:p>
          <a:p>
            <a:pPr lvl="1"/>
            <a:r>
              <a:rPr lang="en-US" dirty="0"/>
              <a:t>The International Labor Organization launched the “Fair Recruitment Initiative” in 2015 as part of a larger “Decent Work” initiative </a:t>
            </a:r>
          </a:p>
          <a:p>
            <a:pPr lvl="2"/>
            <a:r>
              <a:rPr lang="en-US" dirty="0"/>
              <a:t>If businesses can prevent deceptive recruitment, it can prevent victims from entering the supply chain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0347-55C8-43DE-9FA4-AA3500AF958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33599323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Combatting Human Trafficking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Everyone can play a role</a:t>
            </a:r>
          </a:p>
          <a:p>
            <a:pPr lvl="1"/>
            <a:r>
              <a:rPr lang="en-US" dirty="0"/>
              <a:t>Awareness of human trafficking and recognizing the signs are critical</a:t>
            </a:r>
          </a:p>
          <a:p>
            <a:pPr lvl="2"/>
            <a:r>
              <a:rPr lang="en-US" dirty="0"/>
              <a:t>Training for recognizing victims</a:t>
            </a:r>
          </a:p>
          <a:p>
            <a:pPr lvl="2"/>
            <a:r>
              <a:rPr lang="en-US" dirty="0"/>
              <a:t>Educating communities through campaigns</a:t>
            </a:r>
          </a:p>
          <a:p>
            <a:pPr lvl="2"/>
            <a:r>
              <a:rPr lang="en-US" dirty="0"/>
              <a:t>Advocacy and lobbying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0347-55C8-43DE-9FA4-AA3500AF9581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5450362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Combatting Human Trafficking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dirty="0"/>
              <a:t>Prevention tactics, including direct outreach</a:t>
            </a:r>
          </a:p>
          <a:p>
            <a:pPr lvl="2"/>
            <a:r>
              <a:rPr lang="en-US" dirty="0"/>
              <a:t>Social support services for victims</a:t>
            </a:r>
          </a:p>
          <a:p>
            <a:pPr lvl="2"/>
            <a:r>
              <a:rPr lang="en-US" dirty="0"/>
              <a:t>Compensation for victims</a:t>
            </a:r>
          </a:p>
          <a:p>
            <a:pPr lvl="1"/>
            <a:r>
              <a:rPr lang="en-US" dirty="0"/>
              <a:t>Declaration of Religious Leaders Against Modern Slavery signed in 2014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0347-55C8-43DE-9FA4-AA3500AF9581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5450362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6637"/>
            <a:ext cx="7886700" cy="1325563"/>
          </a:xfrm>
        </p:spPr>
        <p:txBody>
          <a:bodyPr/>
          <a:lstStyle/>
          <a:p>
            <a:r>
              <a:rPr lang="en-US" dirty="0"/>
              <a:t>Trafficking in Wildlife: Flora and Fauna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06721"/>
            <a:ext cx="7886700" cy="3689279"/>
          </a:xfrm>
        </p:spPr>
        <p:txBody>
          <a:bodyPr/>
          <a:lstStyle/>
          <a:p>
            <a:r>
              <a:rPr lang="en-US" dirty="0"/>
              <a:t>Globalization circulates information on the purported properties of wildlife</a:t>
            </a:r>
          </a:p>
          <a:p>
            <a:pPr lvl="1"/>
            <a:r>
              <a:rPr lang="en-US" dirty="0"/>
              <a:t>The World Wildlife Seizure Database (World Wise) lists over 7,000 species seized for illegal trafficking</a:t>
            </a:r>
          </a:p>
          <a:p>
            <a:pPr lvl="1"/>
            <a:r>
              <a:rPr lang="en-US" dirty="0"/>
              <a:t>Illegal animal trafficking is second only to habitat destruction in its danger to animal species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0347-55C8-43DE-9FA4-AA3500AF9581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3258613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9913" lvl="2" indent="-569913">
              <a:buNone/>
              <a:tabLst>
                <a:tab pos="625475" algn="l"/>
              </a:tabLst>
            </a:pPr>
            <a:r>
              <a:rPr lang="en-US" dirty="0"/>
              <a:t>8-1: Analyze the features of modern life that contribute to the opportunity and motivation for international crime</a:t>
            </a:r>
          </a:p>
          <a:p>
            <a:pPr marL="569913" lvl="2" indent="-569913">
              <a:buNone/>
              <a:tabLst>
                <a:tab pos="625475" algn="l"/>
              </a:tabLst>
            </a:pPr>
            <a:r>
              <a:rPr lang="en-US" dirty="0"/>
              <a:t>8-2: Understand the types of prevalence of human trafficking</a:t>
            </a:r>
          </a:p>
          <a:p>
            <a:pPr marL="569913" lvl="2" indent="-569913">
              <a:buNone/>
              <a:tabLst>
                <a:tab pos="625475" algn="l"/>
              </a:tabLst>
            </a:pPr>
            <a:r>
              <a:rPr lang="en-US" dirty="0"/>
              <a:t>8-3: Analyze global and societal factors that contribute to offending and vulnerability to victimization </a:t>
            </a:r>
          </a:p>
          <a:p>
            <a:pPr marL="569913" lvl="2" indent="-569913">
              <a:buNone/>
              <a:tabLst>
                <a:tab pos="625475" algn="l"/>
              </a:tabLst>
            </a:pPr>
            <a:r>
              <a:rPr lang="en-US" dirty="0"/>
              <a:t>8-4: Evaluate the effectiveness of the current anti-trafficking regime and suggest improvements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0347-55C8-43DE-9FA4-AA3500AF958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2240541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06721"/>
            <a:ext cx="7886700" cy="3613079"/>
          </a:xfrm>
        </p:spPr>
        <p:txBody>
          <a:bodyPr/>
          <a:lstStyle/>
          <a:p>
            <a:r>
              <a:rPr lang="en-US" dirty="0"/>
              <a:t>Wildlife trafficking undermines conservation efforts</a:t>
            </a:r>
          </a:p>
          <a:p>
            <a:r>
              <a:rPr lang="en-US" dirty="0"/>
              <a:t>It undermines the economic viability of communities that depend on wildlife biodiversity and eco-tourism</a:t>
            </a:r>
          </a:p>
          <a:p>
            <a:r>
              <a:rPr lang="en-US" dirty="0"/>
              <a:t>By bypassing public health controls, it has the potential to introduce </a:t>
            </a:r>
            <a:r>
              <a:rPr lang="en-US" dirty="0" err="1"/>
              <a:t>zoonotic</a:t>
            </a:r>
            <a:r>
              <a:rPr lang="en-US" dirty="0"/>
              <a:t> infectious diseases into human populations, domestic animals, and other wildlife</a:t>
            </a:r>
          </a:p>
          <a:p>
            <a:r>
              <a:rPr lang="en-US" dirty="0"/>
              <a:t>It threatens global security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28650" y="103663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Trafficking in Wildlife: Flora and Fauna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0347-55C8-43DE-9FA4-AA3500AF9581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14392494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6637"/>
            <a:ext cx="7886700" cy="1325563"/>
          </a:xfrm>
        </p:spPr>
        <p:txBody>
          <a:bodyPr/>
          <a:lstStyle/>
          <a:p>
            <a:r>
              <a:rPr lang="en-US" dirty="0"/>
              <a:t>Trafficking in Wildlife: Flora and Fauna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38400"/>
            <a:ext cx="7886700" cy="391787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The legal framework for combatting trafficking in wildlife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The Convention on International Trade in Endangered Species of Wild Fauna and Flora (CITES) is the main international instrument for combatting traffic in endangered species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0347-55C8-43DE-9FA4-AA3500AF9581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25511949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6637"/>
            <a:ext cx="7886700" cy="1325563"/>
          </a:xfrm>
        </p:spPr>
        <p:txBody>
          <a:bodyPr/>
          <a:lstStyle/>
          <a:p>
            <a:r>
              <a:rPr lang="en-US" dirty="0"/>
              <a:t>Trafficking in Wildlife: Flora and Fauna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38400"/>
            <a:ext cx="7886700" cy="3917879"/>
          </a:xfrm>
        </p:spPr>
        <p:txBody>
          <a:bodyPr>
            <a:normAutofit/>
          </a:bodyPr>
          <a:lstStyle/>
          <a:p>
            <a:pPr lvl="2">
              <a:lnSpc>
                <a:spcPct val="110000"/>
              </a:lnSpc>
            </a:pPr>
            <a:r>
              <a:rPr lang="en-US" dirty="0"/>
              <a:t>For CITES to be effective the convention must be enforced at the national level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Because trade in certain species is legal in some countries and illegal in others, enforcement of the law is complicated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0347-55C8-43DE-9FA4-AA3500AF9581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25511949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78121"/>
            <a:ext cx="7886700" cy="3994079"/>
          </a:xfrm>
        </p:spPr>
        <p:txBody>
          <a:bodyPr/>
          <a:lstStyle/>
          <a:p>
            <a:r>
              <a:rPr lang="en-US" dirty="0"/>
              <a:t>Human trafficking and trafficking in organs are among the fastest growing crimes</a:t>
            </a:r>
          </a:p>
          <a:p>
            <a:r>
              <a:rPr lang="en-US" dirty="0"/>
              <a:t>Convergence of international law concerning human and wildlife trafficking is essential</a:t>
            </a:r>
          </a:p>
          <a:p>
            <a:pPr lvl="1"/>
            <a:r>
              <a:rPr lang="en-US" dirty="0"/>
              <a:t>Ending these crimes requires ending the desperation (poverty) that drives people to victimization, ending the supply</a:t>
            </a:r>
          </a:p>
          <a:p>
            <a:pPr lvl="2"/>
            <a:r>
              <a:rPr lang="en-US" dirty="0"/>
              <a:t>Eliminating the market would also put an end to transnational crime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0347-55C8-43DE-9FA4-AA3500AF9581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1930694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5475" lvl="2" indent="-625475">
              <a:buNone/>
            </a:pPr>
            <a:r>
              <a:rPr lang="en-US" dirty="0"/>
              <a:t>8-5: Assess programs to rehabilitate the variety of victims of human trafficking</a:t>
            </a:r>
          </a:p>
          <a:p>
            <a:pPr marL="625475" lvl="2" indent="-625475">
              <a:buNone/>
            </a:pPr>
            <a:r>
              <a:rPr lang="en-US" dirty="0"/>
              <a:t>8-6: Evaluate the strengths and weaknesses of the legal framework for combatting trafficking in wildlife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0347-55C8-43DE-9FA4-AA3500AF958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224054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Globalization Effects on Crime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Dangerous and dark effect of globalization is the globalization of crime</a:t>
            </a:r>
          </a:p>
          <a:p>
            <a:pPr lvl="1"/>
            <a:r>
              <a:rPr lang="en-US" dirty="0"/>
              <a:t>Greater opportunity for crime, due to:</a:t>
            </a:r>
          </a:p>
          <a:p>
            <a:pPr lvl="2"/>
            <a:r>
              <a:rPr lang="en-US" dirty="0"/>
              <a:t>More open borders </a:t>
            </a:r>
          </a:p>
          <a:p>
            <a:pPr lvl="2"/>
            <a:r>
              <a:rPr lang="en-US" dirty="0"/>
              <a:t>Technological advances in communication, transportation, and manufacturing </a:t>
            </a:r>
          </a:p>
          <a:p>
            <a:pPr lvl="3"/>
            <a:r>
              <a:rPr lang="en-US" dirty="0"/>
              <a:t>At least 52 activities that fall into the category of transnational crime</a:t>
            </a:r>
          </a:p>
          <a:p>
            <a:pPr lvl="4">
              <a:buFont typeface="Arial" panose="020B0604020202020204" pitchFamily="34" charset="0"/>
              <a:buChar char="–"/>
            </a:pPr>
            <a:r>
              <a:rPr lang="en-US" dirty="0"/>
              <a:t>Range from trafficking in arts and antiquities to human organs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0347-55C8-43DE-9FA4-AA3500AF958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690069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Globalization Effects on Crime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costs of transnational crime are enormous</a:t>
            </a:r>
          </a:p>
          <a:p>
            <a:pPr lvl="1"/>
            <a:r>
              <a:rPr lang="en-US" dirty="0"/>
              <a:t>About US $870 billion a year, comparable to 1.5% of global GDP or 7% of the world’s exports of merchandise (Interpol 2014; UNODC 2012)</a:t>
            </a:r>
          </a:p>
          <a:p>
            <a:pPr lvl="2"/>
            <a:r>
              <a:rPr lang="en-US" dirty="0"/>
              <a:t>Drug trafficking is the most lucrative, followed by counterfeiting, human trafficking, smuggling migrants, trafficking timber and animal parts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0347-55C8-43DE-9FA4-AA3500AF958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81439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6637"/>
            <a:ext cx="7886700" cy="1325563"/>
          </a:xfrm>
        </p:spPr>
        <p:txBody>
          <a:bodyPr/>
          <a:lstStyle/>
          <a:p>
            <a:r>
              <a:rPr lang="en-US" dirty="0"/>
              <a:t>Individual and Environmental Vulnerability to TOC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06721"/>
            <a:ext cx="7886700" cy="3613079"/>
          </a:xfrm>
        </p:spPr>
        <p:txBody>
          <a:bodyPr/>
          <a:lstStyle/>
          <a:p>
            <a:r>
              <a:rPr lang="en-US" dirty="0"/>
              <a:t>Environmental factors</a:t>
            </a:r>
          </a:p>
          <a:p>
            <a:pPr lvl="1"/>
            <a:r>
              <a:rPr lang="en-US" dirty="0"/>
              <a:t>Difficult to determine the environments in which TOC will thrive and those that are resistant </a:t>
            </a:r>
          </a:p>
          <a:p>
            <a:pPr lvl="2"/>
            <a:r>
              <a:rPr lang="en-US" dirty="0"/>
              <a:t>Political, social, economic, and cultural factors all play a role</a:t>
            </a:r>
          </a:p>
          <a:p>
            <a:pPr lvl="3"/>
            <a:r>
              <a:rPr lang="en-US" dirty="0"/>
              <a:t>These factors are those that also relate to disorder generally, from domestic crime to violent conflict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0347-55C8-43DE-9FA4-AA3500AF958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966781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6637"/>
            <a:ext cx="7886700" cy="1325563"/>
          </a:xfrm>
        </p:spPr>
        <p:txBody>
          <a:bodyPr/>
          <a:lstStyle/>
          <a:p>
            <a:r>
              <a:rPr lang="en-US" dirty="0"/>
              <a:t>Individual and Environmental Vulnerability to TOC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38400"/>
            <a:ext cx="7886700" cy="391787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Environmental factors: political factors</a:t>
            </a:r>
          </a:p>
          <a:p>
            <a:pPr lvl="1"/>
            <a:r>
              <a:rPr lang="en-US" dirty="0"/>
              <a:t>Rule of law is one of the most important factors related to the infiltration of organized crime in a country</a:t>
            </a:r>
          </a:p>
          <a:p>
            <a:pPr lvl="2"/>
            <a:r>
              <a:rPr lang="en-US" dirty="0"/>
              <a:t>Depends upon the quality of its institutions and the people who occupy them</a:t>
            </a:r>
          </a:p>
          <a:p>
            <a:pPr lvl="2"/>
            <a:r>
              <a:rPr lang="en-US" dirty="0"/>
              <a:t>Crime thrives where there are weak institutions and weak rule of law</a:t>
            </a:r>
          </a:p>
          <a:p>
            <a:pPr lvl="2"/>
            <a:r>
              <a:rPr lang="en-US" dirty="0"/>
              <a:t>Strong authoritarian states provide opportunities for organized crime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0347-55C8-43DE-9FA4-AA3500AF958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995668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6637"/>
            <a:ext cx="7886700" cy="1325563"/>
          </a:xfrm>
        </p:spPr>
        <p:txBody>
          <a:bodyPr/>
          <a:lstStyle/>
          <a:p>
            <a:r>
              <a:rPr lang="en-US" dirty="0"/>
              <a:t>Individual and Environmental Vulnerability to TOC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00248"/>
            <a:ext cx="7886700" cy="4152952"/>
          </a:xfrm>
        </p:spPr>
        <p:txBody>
          <a:bodyPr/>
          <a:lstStyle/>
          <a:p>
            <a:r>
              <a:rPr lang="en-US" dirty="0"/>
              <a:t>Environmental factors: violent conflict and economic factors</a:t>
            </a:r>
          </a:p>
          <a:p>
            <a:pPr lvl="1"/>
            <a:r>
              <a:rPr lang="en-US" dirty="0"/>
              <a:t>Violent conflict and hostility destroy the economy, infrastructure, and social relations within a society</a:t>
            </a:r>
          </a:p>
          <a:p>
            <a:pPr lvl="2"/>
            <a:r>
              <a:rPr lang="en-US" dirty="0"/>
              <a:t>It depletes resources</a:t>
            </a:r>
          </a:p>
          <a:p>
            <a:pPr lvl="1"/>
            <a:r>
              <a:rPr lang="en-US" dirty="0"/>
              <a:t>Where the economy is weak, organized crime often pays better and offers more security than conventional jobs</a:t>
            </a:r>
          </a:p>
          <a:p>
            <a:pPr lvl="1"/>
            <a:r>
              <a:rPr lang="en-US" dirty="0"/>
              <a:t>Rebel and terrorist groups are financed by organized crime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0347-55C8-43DE-9FA4-AA3500AF958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1927340508"/>
      </p:ext>
    </p:extLst>
  </p:cSld>
  <p:clrMapOvr>
    <a:masterClrMapping/>
  </p:clrMapOvr>
</p:sld>
</file>

<file path=ppt/theme/theme1.xml><?xml version="1.0" encoding="utf-8"?>
<a:theme xmlns:a="http://schemas.openxmlformats.org/drawingml/2006/main" name="CDC PPT master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DC PPT master theme" id="{54717623-23ED-4358-9C73-6518671C19EC}" vid="{8348790F-27F1-4F39-885D-2376FA45C8D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CDC PPT master theme</Template>
  <TotalTime>323</TotalTime>
  <Words>1973</Words>
  <Application>Microsoft Office PowerPoint</Application>
  <PresentationFormat>On-screen Show (4:3)</PresentationFormat>
  <Paragraphs>239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Courier New</vt:lpstr>
      <vt:lpstr>CDC PPT master theme</vt:lpstr>
      <vt:lpstr>PowerPoint Presentation</vt:lpstr>
      <vt:lpstr>Chapter 8</vt:lpstr>
      <vt:lpstr>Learning Objectives</vt:lpstr>
      <vt:lpstr>Learning Objectives</vt:lpstr>
      <vt:lpstr>Globalization Effects on Crime</vt:lpstr>
      <vt:lpstr>Globalization Effects on Crime</vt:lpstr>
      <vt:lpstr>Individual and Environmental Vulnerability to TOC</vt:lpstr>
      <vt:lpstr>Individual and Environmental Vulnerability to TOC</vt:lpstr>
      <vt:lpstr>Individual and Environmental Vulnerability to TOC</vt:lpstr>
      <vt:lpstr>Individual and Environmental Vulnerability to TOC</vt:lpstr>
      <vt:lpstr>Individual and Environmental Vulnerability to TOC</vt:lpstr>
      <vt:lpstr>Individual and Environmental Vulnerability to TOC</vt:lpstr>
      <vt:lpstr>The Legal Framework to Combat Transnational Organized Crime</vt:lpstr>
      <vt:lpstr>The Legal Framework to Combat Transnational Organized Crime</vt:lpstr>
      <vt:lpstr>The Legal Framework to Combat Transnational Organized Crime</vt:lpstr>
      <vt:lpstr>The Legal Framework to Combat Transnational Organized Crime</vt:lpstr>
      <vt:lpstr>Human Trafficking: When People Become a Commodity</vt:lpstr>
      <vt:lpstr>Human Trafficking: When People Become a Commodity</vt:lpstr>
      <vt:lpstr>Human Trafficking: When People Become a Commodity</vt:lpstr>
      <vt:lpstr>Human Trafficking in the Global Supply Chains</vt:lpstr>
      <vt:lpstr>Human Trafficking in the Global Supply Chains</vt:lpstr>
      <vt:lpstr>Combatting Human Trafficking</vt:lpstr>
      <vt:lpstr>Combatting Human Trafficking</vt:lpstr>
      <vt:lpstr>Combatting Human Trafficking</vt:lpstr>
      <vt:lpstr>Combatting Human Trafficking</vt:lpstr>
      <vt:lpstr>Combatting Human Trafficking</vt:lpstr>
      <vt:lpstr>Combatting Human Trafficking</vt:lpstr>
      <vt:lpstr>Combatting Human Trafficking</vt:lpstr>
      <vt:lpstr>Trafficking in Wildlife: Flora and Fauna</vt:lpstr>
      <vt:lpstr>PowerPoint Presentation</vt:lpstr>
      <vt:lpstr>Trafficking in Wildlife: Flora and Fauna</vt:lpstr>
      <vt:lpstr>Trafficking in Wildlife: Flora and Fauna</vt:lpstr>
      <vt:lpstr>Summary</vt:lpstr>
    </vt:vector>
  </TitlesOfParts>
  <Company>Pacific Lutheran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EIGHT WHEN LIFE BECOMES A COMMODITY: HUMAN AND WILDLIFE TRAFFICKING</dc:title>
  <dc:creator>Micro Systems</dc:creator>
  <cp:lastModifiedBy>Elzbieta Sikorska</cp:lastModifiedBy>
  <cp:revision>36</cp:revision>
  <dcterms:created xsi:type="dcterms:W3CDTF">2018-09-12T16:43:36Z</dcterms:created>
  <dcterms:modified xsi:type="dcterms:W3CDTF">2019-12-24T15:17:43Z</dcterms:modified>
</cp:coreProperties>
</file>